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0" r:id="rId1"/>
    <p:sldMasterId id="2147483762" r:id="rId2"/>
  </p:sldMasterIdLst>
  <p:notesMasterIdLst>
    <p:notesMasterId r:id="rId35"/>
  </p:notesMasterIdLst>
  <p:sldIdLst>
    <p:sldId id="506" r:id="rId3"/>
    <p:sldId id="507" r:id="rId4"/>
    <p:sldId id="508" r:id="rId5"/>
    <p:sldId id="512" r:id="rId6"/>
    <p:sldId id="285" r:id="rId7"/>
    <p:sldId id="342" r:id="rId8"/>
    <p:sldId id="343" r:id="rId9"/>
    <p:sldId id="344" r:id="rId10"/>
    <p:sldId id="345" r:id="rId11"/>
    <p:sldId id="352" r:id="rId12"/>
    <p:sldId id="353" r:id="rId13"/>
    <p:sldId id="363" r:id="rId14"/>
    <p:sldId id="354" r:id="rId15"/>
    <p:sldId id="516" r:id="rId16"/>
    <p:sldId id="517" r:id="rId17"/>
    <p:sldId id="355" r:id="rId18"/>
    <p:sldId id="485" r:id="rId19"/>
    <p:sldId id="356" r:id="rId20"/>
    <p:sldId id="368" r:id="rId21"/>
    <p:sldId id="371" r:id="rId22"/>
    <p:sldId id="489" r:id="rId23"/>
    <p:sldId id="518" r:id="rId24"/>
    <p:sldId id="372" r:id="rId25"/>
    <p:sldId id="490" r:id="rId26"/>
    <p:sldId id="389" r:id="rId27"/>
    <p:sldId id="519" r:id="rId28"/>
    <p:sldId id="520" r:id="rId29"/>
    <p:sldId id="521" r:id="rId30"/>
    <p:sldId id="526" r:id="rId31"/>
    <p:sldId id="522" r:id="rId32"/>
    <p:sldId id="523" r:id="rId33"/>
    <p:sldId id="524" r:id="rId34"/>
  </p:sldIdLst>
  <p:sldSz cx="23763288" cy="13322300"/>
  <p:notesSz cx="6858000" cy="9144000"/>
  <p:defaultTextStyle>
    <a:defPPr>
      <a:defRPr lang="zh-CN"/>
    </a:defPPr>
    <a:lvl1pPr algn="l" defTabSz="2117356" rtl="0" fontAlgn="base">
      <a:spcBef>
        <a:spcPct val="0"/>
      </a:spcBef>
      <a:spcAft>
        <a:spcPct val="0"/>
      </a:spcAft>
      <a:defRPr sz="4200" kern="1200">
        <a:solidFill>
          <a:schemeClr val="tx1"/>
        </a:solidFill>
        <a:latin typeface="Arial" pitchFamily="34" charset="0"/>
        <a:ea typeface="宋体" pitchFamily="2" charset="-122"/>
        <a:cs typeface="+mn-cs"/>
      </a:defRPr>
    </a:lvl1pPr>
    <a:lvl2pPr marL="1058678" indent="-601559" algn="l" defTabSz="2117356" rtl="0" fontAlgn="base">
      <a:spcBef>
        <a:spcPct val="0"/>
      </a:spcBef>
      <a:spcAft>
        <a:spcPct val="0"/>
      </a:spcAft>
      <a:defRPr sz="4200" kern="1200">
        <a:solidFill>
          <a:schemeClr val="tx1"/>
        </a:solidFill>
        <a:latin typeface="Arial" pitchFamily="34" charset="0"/>
        <a:ea typeface="宋体" pitchFamily="2" charset="-122"/>
        <a:cs typeface="+mn-cs"/>
      </a:defRPr>
    </a:lvl2pPr>
    <a:lvl3pPr marL="2117356" indent="-1203115" algn="l" defTabSz="2117356" rtl="0" fontAlgn="base">
      <a:spcBef>
        <a:spcPct val="0"/>
      </a:spcBef>
      <a:spcAft>
        <a:spcPct val="0"/>
      </a:spcAft>
      <a:defRPr sz="4200" kern="1200">
        <a:solidFill>
          <a:schemeClr val="tx1"/>
        </a:solidFill>
        <a:latin typeface="Arial" pitchFamily="34" charset="0"/>
        <a:ea typeface="宋体" pitchFamily="2" charset="-122"/>
        <a:cs typeface="+mn-cs"/>
      </a:defRPr>
    </a:lvl3pPr>
    <a:lvl4pPr marL="3177619" indent="-1806260" algn="l" defTabSz="2117356" rtl="0" fontAlgn="base">
      <a:spcBef>
        <a:spcPct val="0"/>
      </a:spcBef>
      <a:spcAft>
        <a:spcPct val="0"/>
      </a:spcAft>
      <a:defRPr sz="4200" kern="1200">
        <a:solidFill>
          <a:schemeClr val="tx1"/>
        </a:solidFill>
        <a:latin typeface="Arial" pitchFamily="34" charset="0"/>
        <a:ea typeface="宋体" pitchFamily="2" charset="-122"/>
        <a:cs typeface="+mn-cs"/>
      </a:defRPr>
    </a:lvl4pPr>
    <a:lvl5pPr marL="4236297" indent="-2407816" algn="l" defTabSz="2117356" rtl="0" fontAlgn="base">
      <a:spcBef>
        <a:spcPct val="0"/>
      </a:spcBef>
      <a:spcAft>
        <a:spcPct val="0"/>
      </a:spcAft>
      <a:defRPr sz="4200" kern="1200">
        <a:solidFill>
          <a:schemeClr val="tx1"/>
        </a:solidFill>
        <a:latin typeface="Arial" pitchFamily="34" charset="0"/>
        <a:ea typeface="宋体" pitchFamily="2" charset="-122"/>
        <a:cs typeface="+mn-cs"/>
      </a:defRPr>
    </a:lvl5pPr>
    <a:lvl6pPr marL="2285600" algn="l" defTabSz="914240" rtl="0" eaLnBrk="1" latinLnBrk="0" hangingPunct="1">
      <a:defRPr sz="4200" kern="1200">
        <a:solidFill>
          <a:schemeClr val="tx1"/>
        </a:solidFill>
        <a:latin typeface="Arial" pitchFamily="34" charset="0"/>
        <a:ea typeface="宋体" pitchFamily="2" charset="-122"/>
        <a:cs typeface="+mn-cs"/>
      </a:defRPr>
    </a:lvl6pPr>
    <a:lvl7pPr marL="2742721" algn="l" defTabSz="914240" rtl="0" eaLnBrk="1" latinLnBrk="0" hangingPunct="1">
      <a:defRPr sz="4200" kern="1200">
        <a:solidFill>
          <a:schemeClr val="tx1"/>
        </a:solidFill>
        <a:latin typeface="Arial" pitchFamily="34" charset="0"/>
        <a:ea typeface="宋体" pitchFamily="2" charset="-122"/>
        <a:cs typeface="+mn-cs"/>
      </a:defRPr>
    </a:lvl7pPr>
    <a:lvl8pPr marL="3199840" algn="l" defTabSz="914240" rtl="0" eaLnBrk="1" latinLnBrk="0" hangingPunct="1">
      <a:defRPr sz="4200" kern="1200">
        <a:solidFill>
          <a:schemeClr val="tx1"/>
        </a:solidFill>
        <a:latin typeface="Arial" pitchFamily="34" charset="0"/>
        <a:ea typeface="宋体" pitchFamily="2" charset="-122"/>
        <a:cs typeface="+mn-cs"/>
      </a:defRPr>
    </a:lvl8pPr>
    <a:lvl9pPr marL="3656962" algn="l" defTabSz="914240" rtl="0" eaLnBrk="1" latinLnBrk="0" hangingPunct="1">
      <a:defRPr sz="4200"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xmlns="">
        <p15:guide id="1" orient="horz" pos="4151" userDrawn="1">
          <p15:clr>
            <a:srgbClr val="A4A3A4"/>
          </p15:clr>
        </p15:guide>
        <p15:guide id="2" pos="753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867CB1"/>
    <a:srgbClr val="014E08"/>
    <a:srgbClr val="1DAA39"/>
    <a:srgbClr val="007062"/>
    <a:srgbClr val="15999D"/>
    <a:srgbClr val="233162"/>
    <a:srgbClr val="0196B6"/>
    <a:srgbClr val="274A4C"/>
    <a:srgbClr val="75AE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85" autoAdjust="0"/>
    <p:restoredTop sz="94660"/>
  </p:normalViewPr>
  <p:slideViewPr>
    <p:cSldViewPr>
      <p:cViewPr varScale="1">
        <p:scale>
          <a:sx n="25" d="100"/>
          <a:sy n="25" d="100"/>
        </p:scale>
        <p:origin x="-974" y="-82"/>
      </p:cViewPr>
      <p:guideLst>
        <p:guide orient="horz" pos="4152"/>
        <p:guide pos="753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7255D1F0-0559-45E3-AA3F-653AFB4BCBF4}" type="datetimeFigureOut">
              <a:rPr lang="zh-CN" altLang="en-US"/>
              <a:pPr>
                <a:defRPr/>
              </a:pPr>
              <a:t>2020/2/15</a:t>
            </a:fld>
            <a:endParaRPr lang="zh-CN" altLang="en-US"/>
          </a:p>
        </p:txBody>
      </p:sp>
      <p:sp>
        <p:nvSpPr>
          <p:cNvPr id="4" name="幻灯片图像占位符 3"/>
          <p:cNvSpPr>
            <a:spLocks noGrp="1" noRot="1" noChangeAspect="1"/>
          </p:cNvSpPr>
          <p:nvPr>
            <p:ph type="sldImg" idx="2"/>
          </p:nvPr>
        </p:nvSpPr>
        <p:spPr>
          <a:xfrm>
            <a:off x="371475" y="685800"/>
            <a:ext cx="611505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09E6B5E2-414F-4B9B-AAB9-9B87664B65D6}" type="slidenum">
              <a:rPr lang="zh-CN" altLang="en-US"/>
              <a:pPr>
                <a:defRPr/>
              </a:pPr>
              <a:t>‹#›</a:t>
            </a:fld>
            <a:endParaRPr lang="zh-CN" altLang="en-US"/>
          </a:p>
        </p:txBody>
      </p:sp>
    </p:spTree>
    <p:extLst>
      <p:ext uri="{BB962C8B-B14F-4D97-AF65-F5344CB8AC3E}">
        <p14:creationId xmlns:p14="http://schemas.microsoft.com/office/powerpoint/2010/main" val="8233229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7119" algn="l" rtl="0" eaLnBrk="0" fontAlgn="base" hangingPunct="0">
      <a:spcBef>
        <a:spcPct val="30000"/>
      </a:spcBef>
      <a:spcAft>
        <a:spcPct val="0"/>
      </a:spcAft>
      <a:defRPr sz="1300" kern="1200">
        <a:solidFill>
          <a:schemeClr val="tx1"/>
        </a:solidFill>
        <a:latin typeface="+mn-lt"/>
        <a:ea typeface="+mn-ea"/>
        <a:cs typeface="+mn-cs"/>
      </a:defRPr>
    </a:lvl2pPr>
    <a:lvl3pPr marL="914240" algn="l" rtl="0" eaLnBrk="0" fontAlgn="base" hangingPunct="0">
      <a:spcBef>
        <a:spcPct val="30000"/>
      </a:spcBef>
      <a:spcAft>
        <a:spcPct val="0"/>
      </a:spcAft>
      <a:defRPr sz="1300" kern="1200">
        <a:solidFill>
          <a:schemeClr val="tx1"/>
        </a:solidFill>
        <a:latin typeface="+mn-lt"/>
        <a:ea typeface="+mn-ea"/>
        <a:cs typeface="+mn-cs"/>
      </a:defRPr>
    </a:lvl3pPr>
    <a:lvl4pPr marL="1371359" algn="l" rtl="0" eaLnBrk="0" fontAlgn="base" hangingPunct="0">
      <a:spcBef>
        <a:spcPct val="30000"/>
      </a:spcBef>
      <a:spcAft>
        <a:spcPct val="0"/>
      </a:spcAft>
      <a:defRPr sz="1300" kern="1200">
        <a:solidFill>
          <a:schemeClr val="tx1"/>
        </a:solidFill>
        <a:latin typeface="+mn-lt"/>
        <a:ea typeface="+mn-ea"/>
        <a:cs typeface="+mn-cs"/>
      </a:defRPr>
    </a:lvl4pPr>
    <a:lvl5pPr marL="1828481" algn="l" rtl="0" eaLnBrk="0" fontAlgn="base" hangingPunct="0">
      <a:spcBef>
        <a:spcPct val="30000"/>
      </a:spcBef>
      <a:spcAft>
        <a:spcPct val="0"/>
      </a:spcAft>
      <a:defRPr sz="1300" kern="1200">
        <a:solidFill>
          <a:schemeClr val="tx1"/>
        </a:solidFill>
        <a:latin typeface="+mn-lt"/>
        <a:ea typeface="+mn-ea"/>
        <a:cs typeface="+mn-cs"/>
      </a:defRPr>
    </a:lvl5pPr>
    <a:lvl6pPr marL="2285600" algn="l" defTabSz="914240" rtl="0" eaLnBrk="1" latinLnBrk="0" hangingPunct="1">
      <a:defRPr sz="1300" kern="1200">
        <a:solidFill>
          <a:schemeClr val="tx1"/>
        </a:solidFill>
        <a:latin typeface="+mn-lt"/>
        <a:ea typeface="+mn-ea"/>
        <a:cs typeface="+mn-cs"/>
      </a:defRPr>
    </a:lvl6pPr>
    <a:lvl7pPr marL="2742721" algn="l" defTabSz="914240" rtl="0" eaLnBrk="1" latinLnBrk="0" hangingPunct="1">
      <a:defRPr sz="1300" kern="1200">
        <a:solidFill>
          <a:schemeClr val="tx1"/>
        </a:solidFill>
        <a:latin typeface="+mn-lt"/>
        <a:ea typeface="+mn-ea"/>
        <a:cs typeface="+mn-cs"/>
      </a:defRPr>
    </a:lvl7pPr>
    <a:lvl8pPr marL="3199840" algn="l" defTabSz="914240" rtl="0" eaLnBrk="1" latinLnBrk="0" hangingPunct="1">
      <a:defRPr sz="1300" kern="1200">
        <a:solidFill>
          <a:schemeClr val="tx1"/>
        </a:solidFill>
        <a:latin typeface="+mn-lt"/>
        <a:ea typeface="+mn-ea"/>
        <a:cs typeface="+mn-cs"/>
      </a:defRPr>
    </a:lvl8pPr>
    <a:lvl9pPr marL="3656962" algn="l" defTabSz="914240" rtl="0" eaLnBrk="1" latinLnBrk="0" hangingPunct="1">
      <a:defRPr sz="1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8579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08036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5264868"/>
      </p:ext>
    </p:extLst>
  </p:cSld>
  <p:clrMap bg1="lt1" tx1="dk1" bg2="lt2" tx2="dk2" accent1="accent1" accent2="accent2" accent3="accent3" accent4="accent4" accent5="accent5" accent6="accent6" hlink="hlink" folHlink="folHlink"/>
  <p:sldLayoutIdLst>
    <p:sldLayoutId id="2147483761" r:id="rId1"/>
  </p:sldLayoutIdLst>
  <p:txStyles>
    <p:titleStyle>
      <a:lvl1pPr algn="ctr" defTabSz="2117356" rtl="0" eaLnBrk="0" fontAlgn="base" hangingPunct="0">
        <a:spcBef>
          <a:spcPct val="0"/>
        </a:spcBef>
        <a:spcAft>
          <a:spcPct val="0"/>
        </a:spcAft>
        <a:defRPr sz="10100" kern="1200">
          <a:solidFill>
            <a:schemeClr val="tx1"/>
          </a:solidFill>
          <a:latin typeface="+mj-lt"/>
          <a:ea typeface="+mj-ea"/>
          <a:cs typeface="+mj-cs"/>
        </a:defRPr>
      </a:lvl1pPr>
      <a:lvl2pPr algn="ctr" defTabSz="2117356" rtl="0" eaLnBrk="0" fontAlgn="base" hangingPunct="0">
        <a:spcBef>
          <a:spcPct val="0"/>
        </a:spcBef>
        <a:spcAft>
          <a:spcPct val="0"/>
        </a:spcAft>
        <a:defRPr sz="10100">
          <a:solidFill>
            <a:schemeClr val="tx1"/>
          </a:solidFill>
          <a:latin typeface="Calibri" pitchFamily="34" charset="0"/>
          <a:ea typeface="宋体" charset="-122"/>
        </a:defRPr>
      </a:lvl2pPr>
      <a:lvl3pPr algn="ctr" defTabSz="2117356" rtl="0" eaLnBrk="0" fontAlgn="base" hangingPunct="0">
        <a:spcBef>
          <a:spcPct val="0"/>
        </a:spcBef>
        <a:spcAft>
          <a:spcPct val="0"/>
        </a:spcAft>
        <a:defRPr sz="10100">
          <a:solidFill>
            <a:schemeClr val="tx1"/>
          </a:solidFill>
          <a:latin typeface="Calibri" pitchFamily="34" charset="0"/>
          <a:ea typeface="宋体" charset="-122"/>
        </a:defRPr>
      </a:lvl3pPr>
      <a:lvl4pPr algn="ctr" defTabSz="2117356" rtl="0" eaLnBrk="0" fontAlgn="base" hangingPunct="0">
        <a:spcBef>
          <a:spcPct val="0"/>
        </a:spcBef>
        <a:spcAft>
          <a:spcPct val="0"/>
        </a:spcAft>
        <a:defRPr sz="10100">
          <a:solidFill>
            <a:schemeClr val="tx1"/>
          </a:solidFill>
          <a:latin typeface="Calibri" pitchFamily="34" charset="0"/>
          <a:ea typeface="宋体" charset="-122"/>
        </a:defRPr>
      </a:lvl4pPr>
      <a:lvl5pPr algn="ctr" defTabSz="2117356" rtl="0" eaLnBrk="0" fontAlgn="base" hangingPunct="0">
        <a:spcBef>
          <a:spcPct val="0"/>
        </a:spcBef>
        <a:spcAft>
          <a:spcPct val="0"/>
        </a:spcAft>
        <a:defRPr sz="10100">
          <a:solidFill>
            <a:schemeClr val="tx1"/>
          </a:solidFill>
          <a:latin typeface="Calibri" pitchFamily="34" charset="0"/>
          <a:ea typeface="宋体" charset="-122"/>
        </a:defRPr>
      </a:lvl5pPr>
      <a:lvl6pPr marL="457119" algn="ctr" defTabSz="2117356" rtl="0" fontAlgn="base">
        <a:spcBef>
          <a:spcPct val="0"/>
        </a:spcBef>
        <a:spcAft>
          <a:spcPct val="0"/>
        </a:spcAft>
        <a:defRPr sz="10100">
          <a:solidFill>
            <a:schemeClr val="tx1"/>
          </a:solidFill>
          <a:latin typeface="Calibri" pitchFamily="34" charset="0"/>
          <a:ea typeface="宋体" charset="-122"/>
        </a:defRPr>
      </a:lvl6pPr>
      <a:lvl7pPr marL="914240" algn="ctr" defTabSz="2117356" rtl="0" fontAlgn="base">
        <a:spcBef>
          <a:spcPct val="0"/>
        </a:spcBef>
        <a:spcAft>
          <a:spcPct val="0"/>
        </a:spcAft>
        <a:defRPr sz="10100">
          <a:solidFill>
            <a:schemeClr val="tx1"/>
          </a:solidFill>
          <a:latin typeface="Calibri" pitchFamily="34" charset="0"/>
          <a:ea typeface="宋体" charset="-122"/>
        </a:defRPr>
      </a:lvl7pPr>
      <a:lvl8pPr marL="1371359" algn="ctr" defTabSz="2117356" rtl="0" fontAlgn="base">
        <a:spcBef>
          <a:spcPct val="0"/>
        </a:spcBef>
        <a:spcAft>
          <a:spcPct val="0"/>
        </a:spcAft>
        <a:defRPr sz="10100">
          <a:solidFill>
            <a:schemeClr val="tx1"/>
          </a:solidFill>
          <a:latin typeface="Calibri" pitchFamily="34" charset="0"/>
          <a:ea typeface="宋体" charset="-122"/>
        </a:defRPr>
      </a:lvl8pPr>
      <a:lvl9pPr marL="1828481" algn="ctr" defTabSz="2117356" rtl="0" fontAlgn="base">
        <a:spcBef>
          <a:spcPct val="0"/>
        </a:spcBef>
        <a:spcAft>
          <a:spcPct val="0"/>
        </a:spcAft>
        <a:defRPr sz="10100">
          <a:solidFill>
            <a:schemeClr val="tx1"/>
          </a:solidFill>
          <a:latin typeface="Calibri" pitchFamily="34" charset="0"/>
          <a:ea typeface="宋体" charset="-122"/>
        </a:defRPr>
      </a:lvl9pPr>
    </p:titleStyle>
    <p:bodyStyle>
      <a:lvl1pPr marL="793612" indent="-793612" algn="l" defTabSz="2117356" rtl="0" eaLnBrk="0" fontAlgn="base" hangingPunct="0">
        <a:spcBef>
          <a:spcPct val="20000"/>
        </a:spcBef>
        <a:spcAft>
          <a:spcPct val="0"/>
        </a:spcAft>
        <a:buFont typeface="Arial" pitchFamily="34" charset="0"/>
        <a:buChar char="•"/>
        <a:defRPr sz="7500" kern="1200">
          <a:solidFill>
            <a:schemeClr val="tx1"/>
          </a:solidFill>
          <a:latin typeface="+mn-lt"/>
          <a:ea typeface="+mn-ea"/>
          <a:cs typeface="+mn-cs"/>
        </a:defRPr>
      </a:lvl1pPr>
      <a:lvl2pPr marL="1720548" indent="-661873" algn="l" defTabSz="2117356" rtl="0" eaLnBrk="0" fontAlgn="base" hangingPunct="0">
        <a:spcBef>
          <a:spcPct val="20000"/>
        </a:spcBef>
        <a:spcAft>
          <a:spcPct val="0"/>
        </a:spcAft>
        <a:buFont typeface="Arial" pitchFamily="34" charset="0"/>
        <a:buChar char="–"/>
        <a:defRPr sz="6500" kern="1200">
          <a:solidFill>
            <a:schemeClr val="tx1"/>
          </a:solidFill>
          <a:latin typeface="+mn-lt"/>
          <a:ea typeface="+mn-ea"/>
          <a:cs typeface="+mn-cs"/>
        </a:defRPr>
      </a:lvl2pPr>
      <a:lvl3pPr marL="2647486" indent="-528545" algn="l" defTabSz="2117356" rtl="0" eaLnBrk="0" fontAlgn="base" hangingPunct="0">
        <a:spcBef>
          <a:spcPct val="20000"/>
        </a:spcBef>
        <a:spcAft>
          <a:spcPct val="0"/>
        </a:spcAft>
        <a:buFont typeface="Arial" pitchFamily="34" charset="0"/>
        <a:buChar char="•"/>
        <a:defRPr sz="5700" kern="1200">
          <a:solidFill>
            <a:schemeClr val="tx1"/>
          </a:solidFill>
          <a:latin typeface="+mn-lt"/>
          <a:ea typeface="+mn-ea"/>
          <a:cs typeface="+mn-cs"/>
        </a:defRPr>
      </a:lvl3pPr>
      <a:lvl4pPr marL="3707752" indent="-528545" algn="l" defTabSz="2117356" rtl="0" eaLnBrk="0" fontAlgn="base" hangingPunct="0">
        <a:spcBef>
          <a:spcPct val="20000"/>
        </a:spcBef>
        <a:spcAft>
          <a:spcPct val="0"/>
        </a:spcAft>
        <a:buFont typeface="Arial" pitchFamily="34" charset="0"/>
        <a:buChar char="–"/>
        <a:defRPr sz="4700" kern="1200">
          <a:solidFill>
            <a:schemeClr val="tx1"/>
          </a:solidFill>
          <a:latin typeface="+mn-lt"/>
          <a:ea typeface="+mn-ea"/>
          <a:cs typeface="+mn-cs"/>
        </a:defRPr>
      </a:lvl4pPr>
      <a:lvl5pPr marL="4766430" indent="-528545" algn="l" defTabSz="2117356" rtl="0" eaLnBrk="0" fontAlgn="base" hangingPunct="0">
        <a:spcBef>
          <a:spcPct val="20000"/>
        </a:spcBef>
        <a:spcAft>
          <a:spcPct val="0"/>
        </a:spcAft>
        <a:buFont typeface="Arial" pitchFamily="34" charset="0"/>
        <a:buChar char="»"/>
        <a:defRPr sz="4700" kern="1200">
          <a:solidFill>
            <a:schemeClr val="tx1"/>
          </a:solidFill>
          <a:latin typeface="+mn-lt"/>
          <a:ea typeface="+mn-ea"/>
          <a:cs typeface="+mn-cs"/>
        </a:defRPr>
      </a:lvl5pPr>
      <a:lvl6pPr marL="5826567" indent="-529689" algn="l" defTabSz="2118752" rtl="0" eaLnBrk="1" latinLnBrk="0" hangingPunct="1">
        <a:spcBef>
          <a:spcPct val="20000"/>
        </a:spcBef>
        <a:buFont typeface="Arial" pitchFamily="34" charset="0"/>
        <a:buChar char="•"/>
        <a:defRPr sz="4700" kern="1200">
          <a:solidFill>
            <a:schemeClr val="tx1"/>
          </a:solidFill>
          <a:latin typeface="+mn-lt"/>
          <a:ea typeface="+mn-ea"/>
          <a:cs typeface="+mn-cs"/>
        </a:defRPr>
      </a:lvl6pPr>
      <a:lvl7pPr marL="6885943" indent="-529689" algn="l" defTabSz="2118752" rtl="0" eaLnBrk="1" latinLnBrk="0" hangingPunct="1">
        <a:spcBef>
          <a:spcPct val="20000"/>
        </a:spcBef>
        <a:buFont typeface="Arial" pitchFamily="34" charset="0"/>
        <a:buChar char="•"/>
        <a:defRPr sz="4700" kern="1200">
          <a:solidFill>
            <a:schemeClr val="tx1"/>
          </a:solidFill>
          <a:latin typeface="+mn-lt"/>
          <a:ea typeface="+mn-ea"/>
          <a:cs typeface="+mn-cs"/>
        </a:defRPr>
      </a:lvl7pPr>
      <a:lvl8pPr marL="7945318" indent="-529689" algn="l" defTabSz="2118752" rtl="0" eaLnBrk="1" latinLnBrk="0" hangingPunct="1">
        <a:spcBef>
          <a:spcPct val="20000"/>
        </a:spcBef>
        <a:buFont typeface="Arial" pitchFamily="34" charset="0"/>
        <a:buChar char="•"/>
        <a:defRPr sz="4700" kern="1200">
          <a:solidFill>
            <a:schemeClr val="tx1"/>
          </a:solidFill>
          <a:latin typeface="+mn-lt"/>
          <a:ea typeface="+mn-ea"/>
          <a:cs typeface="+mn-cs"/>
        </a:defRPr>
      </a:lvl8pPr>
      <a:lvl9pPr marL="9004694" indent="-529689" algn="l" defTabSz="2118752" rtl="0" eaLnBrk="1" latinLnBrk="0" hangingPunct="1">
        <a:spcBef>
          <a:spcPct val="20000"/>
        </a:spcBef>
        <a:buFont typeface="Arial" pitchFamily="34" charset="0"/>
        <a:buChar char="•"/>
        <a:defRPr sz="4700" kern="1200">
          <a:solidFill>
            <a:schemeClr val="tx1"/>
          </a:solidFill>
          <a:latin typeface="+mn-lt"/>
          <a:ea typeface="+mn-ea"/>
          <a:cs typeface="+mn-cs"/>
        </a:defRPr>
      </a:lvl9pPr>
    </p:bodyStyle>
    <p:otherStyle>
      <a:defPPr>
        <a:defRPr lang="zh-CN"/>
      </a:defPPr>
      <a:lvl1pPr marL="0" algn="l" defTabSz="2118752" rtl="0" eaLnBrk="1" latinLnBrk="0" hangingPunct="1">
        <a:defRPr sz="4200" kern="1200">
          <a:solidFill>
            <a:schemeClr val="tx1"/>
          </a:solidFill>
          <a:latin typeface="+mn-lt"/>
          <a:ea typeface="+mn-ea"/>
          <a:cs typeface="+mn-cs"/>
        </a:defRPr>
      </a:lvl1pPr>
      <a:lvl2pPr marL="1059376" algn="l" defTabSz="2118752" rtl="0" eaLnBrk="1" latinLnBrk="0" hangingPunct="1">
        <a:defRPr sz="4200" kern="1200">
          <a:solidFill>
            <a:schemeClr val="tx1"/>
          </a:solidFill>
          <a:latin typeface="+mn-lt"/>
          <a:ea typeface="+mn-ea"/>
          <a:cs typeface="+mn-cs"/>
        </a:defRPr>
      </a:lvl2pPr>
      <a:lvl3pPr marL="2118752" algn="l" defTabSz="2118752" rtl="0" eaLnBrk="1" latinLnBrk="0" hangingPunct="1">
        <a:defRPr sz="4200" kern="1200">
          <a:solidFill>
            <a:schemeClr val="tx1"/>
          </a:solidFill>
          <a:latin typeface="+mn-lt"/>
          <a:ea typeface="+mn-ea"/>
          <a:cs typeface="+mn-cs"/>
        </a:defRPr>
      </a:lvl3pPr>
      <a:lvl4pPr marL="3178128" algn="l" defTabSz="2118752" rtl="0" eaLnBrk="1" latinLnBrk="0" hangingPunct="1">
        <a:defRPr sz="4200" kern="1200">
          <a:solidFill>
            <a:schemeClr val="tx1"/>
          </a:solidFill>
          <a:latin typeface="+mn-lt"/>
          <a:ea typeface="+mn-ea"/>
          <a:cs typeface="+mn-cs"/>
        </a:defRPr>
      </a:lvl4pPr>
      <a:lvl5pPr marL="4237504" algn="l" defTabSz="2118752" rtl="0" eaLnBrk="1" latinLnBrk="0" hangingPunct="1">
        <a:defRPr sz="4200" kern="1200">
          <a:solidFill>
            <a:schemeClr val="tx1"/>
          </a:solidFill>
          <a:latin typeface="+mn-lt"/>
          <a:ea typeface="+mn-ea"/>
          <a:cs typeface="+mn-cs"/>
        </a:defRPr>
      </a:lvl5pPr>
      <a:lvl6pPr marL="5296877" algn="l" defTabSz="2118752" rtl="0" eaLnBrk="1" latinLnBrk="0" hangingPunct="1">
        <a:defRPr sz="4200" kern="1200">
          <a:solidFill>
            <a:schemeClr val="tx1"/>
          </a:solidFill>
          <a:latin typeface="+mn-lt"/>
          <a:ea typeface="+mn-ea"/>
          <a:cs typeface="+mn-cs"/>
        </a:defRPr>
      </a:lvl6pPr>
      <a:lvl7pPr marL="6356253" algn="l" defTabSz="2118752" rtl="0" eaLnBrk="1" latinLnBrk="0" hangingPunct="1">
        <a:defRPr sz="4200" kern="1200">
          <a:solidFill>
            <a:schemeClr val="tx1"/>
          </a:solidFill>
          <a:latin typeface="+mn-lt"/>
          <a:ea typeface="+mn-ea"/>
          <a:cs typeface="+mn-cs"/>
        </a:defRPr>
      </a:lvl7pPr>
      <a:lvl8pPr marL="7415629" algn="l" defTabSz="2118752" rtl="0" eaLnBrk="1" latinLnBrk="0" hangingPunct="1">
        <a:defRPr sz="4200" kern="1200">
          <a:solidFill>
            <a:schemeClr val="tx1"/>
          </a:solidFill>
          <a:latin typeface="+mn-lt"/>
          <a:ea typeface="+mn-ea"/>
          <a:cs typeface="+mn-cs"/>
        </a:defRPr>
      </a:lvl8pPr>
      <a:lvl9pPr marL="8475005" algn="l" defTabSz="2118752" rtl="0" eaLnBrk="1" latinLnBrk="0" hangingPunct="1">
        <a:defRPr sz="4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9348587"/>
      </p:ext>
    </p:extLst>
  </p:cSld>
  <p:clrMap bg1="lt1" tx1="dk1" bg2="lt2" tx2="dk2" accent1="accent1" accent2="accent2" accent3="accent3" accent4="accent4" accent5="accent5" accent6="accent6" hlink="hlink" folHlink="folHlink"/>
  <p:sldLayoutIdLst>
    <p:sldLayoutId id="2147483763" r:id="rId1"/>
  </p:sldLayoutIdLst>
  <p:txStyles>
    <p:titleStyle>
      <a:lvl1pPr algn="ctr" defTabSz="2117356" rtl="0" eaLnBrk="0" fontAlgn="base" hangingPunct="0">
        <a:spcBef>
          <a:spcPct val="0"/>
        </a:spcBef>
        <a:spcAft>
          <a:spcPct val="0"/>
        </a:spcAft>
        <a:defRPr sz="10100" kern="1200">
          <a:solidFill>
            <a:schemeClr val="tx1"/>
          </a:solidFill>
          <a:latin typeface="+mj-lt"/>
          <a:ea typeface="+mj-ea"/>
          <a:cs typeface="+mj-cs"/>
        </a:defRPr>
      </a:lvl1pPr>
      <a:lvl2pPr algn="ctr" defTabSz="2117356" rtl="0" eaLnBrk="0" fontAlgn="base" hangingPunct="0">
        <a:spcBef>
          <a:spcPct val="0"/>
        </a:spcBef>
        <a:spcAft>
          <a:spcPct val="0"/>
        </a:spcAft>
        <a:defRPr sz="10100">
          <a:solidFill>
            <a:schemeClr val="tx1"/>
          </a:solidFill>
          <a:latin typeface="Calibri" pitchFamily="34" charset="0"/>
          <a:ea typeface="宋体" charset="-122"/>
        </a:defRPr>
      </a:lvl2pPr>
      <a:lvl3pPr algn="ctr" defTabSz="2117356" rtl="0" eaLnBrk="0" fontAlgn="base" hangingPunct="0">
        <a:spcBef>
          <a:spcPct val="0"/>
        </a:spcBef>
        <a:spcAft>
          <a:spcPct val="0"/>
        </a:spcAft>
        <a:defRPr sz="10100">
          <a:solidFill>
            <a:schemeClr val="tx1"/>
          </a:solidFill>
          <a:latin typeface="Calibri" pitchFamily="34" charset="0"/>
          <a:ea typeface="宋体" charset="-122"/>
        </a:defRPr>
      </a:lvl3pPr>
      <a:lvl4pPr algn="ctr" defTabSz="2117356" rtl="0" eaLnBrk="0" fontAlgn="base" hangingPunct="0">
        <a:spcBef>
          <a:spcPct val="0"/>
        </a:spcBef>
        <a:spcAft>
          <a:spcPct val="0"/>
        </a:spcAft>
        <a:defRPr sz="10100">
          <a:solidFill>
            <a:schemeClr val="tx1"/>
          </a:solidFill>
          <a:latin typeface="Calibri" pitchFamily="34" charset="0"/>
          <a:ea typeface="宋体" charset="-122"/>
        </a:defRPr>
      </a:lvl4pPr>
      <a:lvl5pPr algn="ctr" defTabSz="2117356" rtl="0" eaLnBrk="0" fontAlgn="base" hangingPunct="0">
        <a:spcBef>
          <a:spcPct val="0"/>
        </a:spcBef>
        <a:spcAft>
          <a:spcPct val="0"/>
        </a:spcAft>
        <a:defRPr sz="10100">
          <a:solidFill>
            <a:schemeClr val="tx1"/>
          </a:solidFill>
          <a:latin typeface="Calibri" pitchFamily="34" charset="0"/>
          <a:ea typeface="宋体" charset="-122"/>
        </a:defRPr>
      </a:lvl5pPr>
      <a:lvl6pPr marL="457119" algn="ctr" defTabSz="2117356" rtl="0" fontAlgn="base">
        <a:spcBef>
          <a:spcPct val="0"/>
        </a:spcBef>
        <a:spcAft>
          <a:spcPct val="0"/>
        </a:spcAft>
        <a:defRPr sz="10100">
          <a:solidFill>
            <a:schemeClr val="tx1"/>
          </a:solidFill>
          <a:latin typeface="Calibri" pitchFamily="34" charset="0"/>
          <a:ea typeface="宋体" charset="-122"/>
        </a:defRPr>
      </a:lvl6pPr>
      <a:lvl7pPr marL="914240" algn="ctr" defTabSz="2117356" rtl="0" fontAlgn="base">
        <a:spcBef>
          <a:spcPct val="0"/>
        </a:spcBef>
        <a:spcAft>
          <a:spcPct val="0"/>
        </a:spcAft>
        <a:defRPr sz="10100">
          <a:solidFill>
            <a:schemeClr val="tx1"/>
          </a:solidFill>
          <a:latin typeface="Calibri" pitchFamily="34" charset="0"/>
          <a:ea typeface="宋体" charset="-122"/>
        </a:defRPr>
      </a:lvl7pPr>
      <a:lvl8pPr marL="1371359" algn="ctr" defTabSz="2117356" rtl="0" fontAlgn="base">
        <a:spcBef>
          <a:spcPct val="0"/>
        </a:spcBef>
        <a:spcAft>
          <a:spcPct val="0"/>
        </a:spcAft>
        <a:defRPr sz="10100">
          <a:solidFill>
            <a:schemeClr val="tx1"/>
          </a:solidFill>
          <a:latin typeface="Calibri" pitchFamily="34" charset="0"/>
          <a:ea typeface="宋体" charset="-122"/>
        </a:defRPr>
      </a:lvl8pPr>
      <a:lvl9pPr marL="1828481" algn="ctr" defTabSz="2117356" rtl="0" fontAlgn="base">
        <a:spcBef>
          <a:spcPct val="0"/>
        </a:spcBef>
        <a:spcAft>
          <a:spcPct val="0"/>
        </a:spcAft>
        <a:defRPr sz="10100">
          <a:solidFill>
            <a:schemeClr val="tx1"/>
          </a:solidFill>
          <a:latin typeface="Calibri" pitchFamily="34" charset="0"/>
          <a:ea typeface="宋体" charset="-122"/>
        </a:defRPr>
      </a:lvl9pPr>
    </p:titleStyle>
    <p:bodyStyle>
      <a:lvl1pPr marL="793612" indent="-793612" algn="l" defTabSz="2117356" rtl="0" eaLnBrk="0" fontAlgn="base" hangingPunct="0">
        <a:spcBef>
          <a:spcPct val="20000"/>
        </a:spcBef>
        <a:spcAft>
          <a:spcPct val="0"/>
        </a:spcAft>
        <a:buFont typeface="Arial" pitchFamily="34" charset="0"/>
        <a:buChar char="•"/>
        <a:defRPr sz="7500" kern="1200">
          <a:solidFill>
            <a:schemeClr val="tx1"/>
          </a:solidFill>
          <a:latin typeface="+mn-lt"/>
          <a:ea typeface="+mn-ea"/>
          <a:cs typeface="+mn-cs"/>
        </a:defRPr>
      </a:lvl1pPr>
      <a:lvl2pPr marL="1720548" indent="-661873" algn="l" defTabSz="2117356" rtl="0" eaLnBrk="0" fontAlgn="base" hangingPunct="0">
        <a:spcBef>
          <a:spcPct val="20000"/>
        </a:spcBef>
        <a:spcAft>
          <a:spcPct val="0"/>
        </a:spcAft>
        <a:buFont typeface="Arial" pitchFamily="34" charset="0"/>
        <a:buChar char="–"/>
        <a:defRPr sz="6500" kern="1200">
          <a:solidFill>
            <a:schemeClr val="tx1"/>
          </a:solidFill>
          <a:latin typeface="+mn-lt"/>
          <a:ea typeface="+mn-ea"/>
          <a:cs typeface="+mn-cs"/>
        </a:defRPr>
      </a:lvl2pPr>
      <a:lvl3pPr marL="2647486" indent="-528545" algn="l" defTabSz="2117356" rtl="0" eaLnBrk="0" fontAlgn="base" hangingPunct="0">
        <a:spcBef>
          <a:spcPct val="20000"/>
        </a:spcBef>
        <a:spcAft>
          <a:spcPct val="0"/>
        </a:spcAft>
        <a:buFont typeface="Arial" pitchFamily="34" charset="0"/>
        <a:buChar char="•"/>
        <a:defRPr sz="5700" kern="1200">
          <a:solidFill>
            <a:schemeClr val="tx1"/>
          </a:solidFill>
          <a:latin typeface="+mn-lt"/>
          <a:ea typeface="+mn-ea"/>
          <a:cs typeface="+mn-cs"/>
        </a:defRPr>
      </a:lvl3pPr>
      <a:lvl4pPr marL="3707752" indent="-528545" algn="l" defTabSz="2117356" rtl="0" eaLnBrk="0" fontAlgn="base" hangingPunct="0">
        <a:spcBef>
          <a:spcPct val="20000"/>
        </a:spcBef>
        <a:spcAft>
          <a:spcPct val="0"/>
        </a:spcAft>
        <a:buFont typeface="Arial" pitchFamily="34" charset="0"/>
        <a:buChar char="–"/>
        <a:defRPr sz="4700" kern="1200">
          <a:solidFill>
            <a:schemeClr val="tx1"/>
          </a:solidFill>
          <a:latin typeface="+mn-lt"/>
          <a:ea typeface="+mn-ea"/>
          <a:cs typeface="+mn-cs"/>
        </a:defRPr>
      </a:lvl4pPr>
      <a:lvl5pPr marL="4766430" indent="-528545" algn="l" defTabSz="2117356" rtl="0" eaLnBrk="0" fontAlgn="base" hangingPunct="0">
        <a:spcBef>
          <a:spcPct val="20000"/>
        </a:spcBef>
        <a:spcAft>
          <a:spcPct val="0"/>
        </a:spcAft>
        <a:buFont typeface="Arial" pitchFamily="34" charset="0"/>
        <a:buChar char="»"/>
        <a:defRPr sz="4700" kern="1200">
          <a:solidFill>
            <a:schemeClr val="tx1"/>
          </a:solidFill>
          <a:latin typeface="+mn-lt"/>
          <a:ea typeface="+mn-ea"/>
          <a:cs typeface="+mn-cs"/>
        </a:defRPr>
      </a:lvl5pPr>
      <a:lvl6pPr marL="5826567" indent="-529689" algn="l" defTabSz="2118752" rtl="0" eaLnBrk="1" latinLnBrk="0" hangingPunct="1">
        <a:spcBef>
          <a:spcPct val="20000"/>
        </a:spcBef>
        <a:buFont typeface="Arial" pitchFamily="34" charset="0"/>
        <a:buChar char="•"/>
        <a:defRPr sz="4700" kern="1200">
          <a:solidFill>
            <a:schemeClr val="tx1"/>
          </a:solidFill>
          <a:latin typeface="+mn-lt"/>
          <a:ea typeface="+mn-ea"/>
          <a:cs typeface="+mn-cs"/>
        </a:defRPr>
      </a:lvl6pPr>
      <a:lvl7pPr marL="6885943" indent="-529689" algn="l" defTabSz="2118752" rtl="0" eaLnBrk="1" latinLnBrk="0" hangingPunct="1">
        <a:spcBef>
          <a:spcPct val="20000"/>
        </a:spcBef>
        <a:buFont typeface="Arial" pitchFamily="34" charset="0"/>
        <a:buChar char="•"/>
        <a:defRPr sz="4700" kern="1200">
          <a:solidFill>
            <a:schemeClr val="tx1"/>
          </a:solidFill>
          <a:latin typeface="+mn-lt"/>
          <a:ea typeface="+mn-ea"/>
          <a:cs typeface="+mn-cs"/>
        </a:defRPr>
      </a:lvl7pPr>
      <a:lvl8pPr marL="7945318" indent="-529689" algn="l" defTabSz="2118752" rtl="0" eaLnBrk="1" latinLnBrk="0" hangingPunct="1">
        <a:spcBef>
          <a:spcPct val="20000"/>
        </a:spcBef>
        <a:buFont typeface="Arial" pitchFamily="34" charset="0"/>
        <a:buChar char="•"/>
        <a:defRPr sz="4700" kern="1200">
          <a:solidFill>
            <a:schemeClr val="tx1"/>
          </a:solidFill>
          <a:latin typeface="+mn-lt"/>
          <a:ea typeface="+mn-ea"/>
          <a:cs typeface="+mn-cs"/>
        </a:defRPr>
      </a:lvl8pPr>
      <a:lvl9pPr marL="9004694" indent="-529689" algn="l" defTabSz="2118752" rtl="0" eaLnBrk="1" latinLnBrk="0" hangingPunct="1">
        <a:spcBef>
          <a:spcPct val="20000"/>
        </a:spcBef>
        <a:buFont typeface="Arial" pitchFamily="34" charset="0"/>
        <a:buChar char="•"/>
        <a:defRPr sz="4700" kern="1200">
          <a:solidFill>
            <a:schemeClr val="tx1"/>
          </a:solidFill>
          <a:latin typeface="+mn-lt"/>
          <a:ea typeface="+mn-ea"/>
          <a:cs typeface="+mn-cs"/>
        </a:defRPr>
      </a:lvl9pPr>
    </p:bodyStyle>
    <p:otherStyle>
      <a:defPPr>
        <a:defRPr lang="zh-CN"/>
      </a:defPPr>
      <a:lvl1pPr marL="0" algn="l" defTabSz="2118752" rtl="0" eaLnBrk="1" latinLnBrk="0" hangingPunct="1">
        <a:defRPr sz="4200" kern="1200">
          <a:solidFill>
            <a:schemeClr val="tx1"/>
          </a:solidFill>
          <a:latin typeface="+mn-lt"/>
          <a:ea typeface="+mn-ea"/>
          <a:cs typeface="+mn-cs"/>
        </a:defRPr>
      </a:lvl1pPr>
      <a:lvl2pPr marL="1059376" algn="l" defTabSz="2118752" rtl="0" eaLnBrk="1" latinLnBrk="0" hangingPunct="1">
        <a:defRPr sz="4200" kern="1200">
          <a:solidFill>
            <a:schemeClr val="tx1"/>
          </a:solidFill>
          <a:latin typeface="+mn-lt"/>
          <a:ea typeface="+mn-ea"/>
          <a:cs typeface="+mn-cs"/>
        </a:defRPr>
      </a:lvl2pPr>
      <a:lvl3pPr marL="2118752" algn="l" defTabSz="2118752" rtl="0" eaLnBrk="1" latinLnBrk="0" hangingPunct="1">
        <a:defRPr sz="4200" kern="1200">
          <a:solidFill>
            <a:schemeClr val="tx1"/>
          </a:solidFill>
          <a:latin typeface="+mn-lt"/>
          <a:ea typeface="+mn-ea"/>
          <a:cs typeface="+mn-cs"/>
        </a:defRPr>
      </a:lvl3pPr>
      <a:lvl4pPr marL="3178128" algn="l" defTabSz="2118752" rtl="0" eaLnBrk="1" latinLnBrk="0" hangingPunct="1">
        <a:defRPr sz="4200" kern="1200">
          <a:solidFill>
            <a:schemeClr val="tx1"/>
          </a:solidFill>
          <a:latin typeface="+mn-lt"/>
          <a:ea typeface="+mn-ea"/>
          <a:cs typeface="+mn-cs"/>
        </a:defRPr>
      </a:lvl4pPr>
      <a:lvl5pPr marL="4237504" algn="l" defTabSz="2118752" rtl="0" eaLnBrk="1" latinLnBrk="0" hangingPunct="1">
        <a:defRPr sz="4200" kern="1200">
          <a:solidFill>
            <a:schemeClr val="tx1"/>
          </a:solidFill>
          <a:latin typeface="+mn-lt"/>
          <a:ea typeface="+mn-ea"/>
          <a:cs typeface="+mn-cs"/>
        </a:defRPr>
      </a:lvl5pPr>
      <a:lvl6pPr marL="5296877" algn="l" defTabSz="2118752" rtl="0" eaLnBrk="1" latinLnBrk="0" hangingPunct="1">
        <a:defRPr sz="4200" kern="1200">
          <a:solidFill>
            <a:schemeClr val="tx1"/>
          </a:solidFill>
          <a:latin typeface="+mn-lt"/>
          <a:ea typeface="+mn-ea"/>
          <a:cs typeface="+mn-cs"/>
        </a:defRPr>
      </a:lvl6pPr>
      <a:lvl7pPr marL="6356253" algn="l" defTabSz="2118752" rtl="0" eaLnBrk="1" latinLnBrk="0" hangingPunct="1">
        <a:defRPr sz="4200" kern="1200">
          <a:solidFill>
            <a:schemeClr val="tx1"/>
          </a:solidFill>
          <a:latin typeface="+mn-lt"/>
          <a:ea typeface="+mn-ea"/>
          <a:cs typeface="+mn-cs"/>
        </a:defRPr>
      </a:lvl7pPr>
      <a:lvl8pPr marL="7415629" algn="l" defTabSz="2118752" rtl="0" eaLnBrk="1" latinLnBrk="0" hangingPunct="1">
        <a:defRPr sz="4200" kern="1200">
          <a:solidFill>
            <a:schemeClr val="tx1"/>
          </a:solidFill>
          <a:latin typeface="+mn-lt"/>
          <a:ea typeface="+mn-ea"/>
          <a:cs typeface="+mn-cs"/>
        </a:defRPr>
      </a:lvl8pPr>
      <a:lvl9pPr marL="8475005" algn="l" defTabSz="2118752" rtl="0" eaLnBrk="1" latinLnBrk="0" hangingPunct="1">
        <a:defRPr sz="4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anpointgz.cn/faq"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250.pn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13.jpe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42.png"/><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3.png"/><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45.pn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1.jpe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1.jpe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slide" Target="slide21.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53.pn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8.jpeg"/><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5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8.jpe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4"/>
          <p:cNvSpPr txBox="1"/>
          <p:nvPr/>
        </p:nvSpPr>
        <p:spPr>
          <a:xfrm>
            <a:off x="1080445" y="1044528"/>
            <a:ext cx="9307459" cy="1215699"/>
          </a:xfrm>
          <a:prstGeom prst="rect">
            <a:avLst/>
          </a:prstGeom>
          <a:noFill/>
        </p:spPr>
        <p:txBody>
          <a:bodyPr wrap="square" lIns="91425" tIns="45711" rIns="91425" bIns="45711" rtlCol="0">
            <a:spAutoFit/>
          </a:bodyPr>
          <a:lstStyle/>
          <a:p>
            <a:pPr>
              <a:defRPr/>
            </a:pPr>
            <a:r>
              <a:rPr lang="zh-CN" altLang="en-US" sz="7300" b="1" spc="301" dirty="0">
                <a:solidFill>
                  <a:prstClr val="white"/>
                </a:solidFill>
                <a:latin typeface="微软雅黑" pitchFamily="34" charset="-122"/>
                <a:ea typeface="微软雅黑" pitchFamily="34" charset="-122"/>
              </a:rPr>
              <a:t>课件编辑说明</a:t>
            </a:r>
          </a:p>
        </p:txBody>
      </p:sp>
      <p:sp>
        <p:nvSpPr>
          <p:cNvPr id="4" name="TextBox 6"/>
          <p:cNvSpPr txBox="1"/>
          <p:nvPr/>
        </p:nvSpPr>
        <p:spPr>
          <a:xfrm>
            <a:off x="2232572" y="3204766"/>
            <a:ext cx="20090233" cy="8402301"/>
          </a:xfrm>
          <a:prstGeom prst="rect">
            <a:avLst/>
          </a:prstGeom>
          <a:noFill/>
        </p:spPr>
        <p:txBody>
          <a:bodyPr wrap="square" lIns="91425" tIns="45711" rIns="91425" bIns="45711" rtlCol="0">
            <a:spAutoFit/>
          </a:bodyPr>
          <a:lstStyle/>
          <a:p>
            <a:pPr>
              <a:lnSpc>
                <a:spcPct val="150000"/>
              </a:lnSpc>
              <a:defRPr/>
            </a:pPr>
            <a:r>
              <a:rPr lang="en-US" altLang="zh-CN" sz="3600" b="1" dirty="0">
                <a:solidFill>
                  <a:prstClr val="black"/>
                </a:solidFill>
                <a:latin typeface="微软雅黑" panose="020B0503020204020204" pitchFamily="34" charset="-122"/>
                <a:ea typeface="微软雅黑" panose="020B0503020204020204" pitchFamily="34" charset="-122"/>
              </a:rPr>
              <a:t>1. </a:t>
            </a:r>
            <a:r>
              <a:rPr lang="zh-CN" altLang="zh-CN" sz="3600" dirty="0">
                <a:solidFill>
                  <a:prstClr val="black"/>
                </a:solidFill>
                <a:latin typeface="微软雅黑" panose="020B0503020204020204" pitchFamily="34" charset="-122"/>
                <a:ea typeface="微软雅黑" panose="020B0503020204020204" pitchFamily="34" charset="-122"/>
              </a:rPr>
              <a:t>本课件需用</a:t>
            </a:r>
            <a:r>
              <a:rPr lang="en-US" altLang="zh-CN" sz="3600" dirty="0">
                <a:solidFill>
                  <a:prstClr val="black"/>
                </a:solidFill>
                <a:latin typeface="微软雅黑" panose="020B0503020204020204" pitchFamily="34" charset="-122"/>
                <a:ea typeface="微软雅黑" panose="020B0503020204020204" pitchFamily="34" charset="-122"/>
              </a:rPr>
              <a:t>office2010</a:t>
            </a:r>
            <a:r>
              <a:rPr lang="zh-CN" altLang="zh-CN" sz="3600" dirty="0">
                <a:solidFill>
                  <a:prstClr val="black"/>
                </a:solidFill>
                <a:latin typeface="微软雅黑" panose="020B0503020204020204" pitchFamily="34" charset="-122"/>
                <a:ea typeface="微软雅黑" panose="020B0503020204020204" pitchFamily="34" charset="-122"/>
              </a:rPr>
              <a:t>及以上版本打开，如果您的电脑是</a:t>
            </a:r>
            <a:r>
              <a:rPr lang="en-US" altLang="zh-CN" sz="3600" dirty="0">
                <a:solidFill>
                  <a:prstClr val="black"/>
                </a:solidFill>
                <a:latin typeface="微软雅黑" panose="020B0503020204020204" pitchFamily="34" charset="-122"/>
                <a:ea typeface="微软雅黑" panose="020B0503020204020204" pitchFamily="34" charset="-122"/>
              </a:rPr>
              <a:t>office2007</a:t>
            </a:r>
            <a:r>
              <a:rPr lang="zh-CN" altLang="zh-CN" sz="3600" dirty="0">
                <a:solidFill>
                  <a:prstClr val="black"/>
                </a:solidFill>
                <a:latin typeface="微软雅黑" panose="020B0503020204020204" pitchFamily="34" charset="-122"/>
                <a:ea typeface="微软雅黑" panose="020B0503020204020204" pitchFamily="34" charset="-122"/>
              </a:rPr>
              <a:t>及以下版本或者</a:t>
            </a:r>
            <a:r>
              <a:rPr lang="en-US" altLang="zh-CN" sz="3600" dirty="0">
                <a:solidFill>
                  <a:prstClr val="black"/>
                </a:solidFill>
                <a:latin typeface="微软雅黑" panose="020B0503020204020204" pitchFamily="34" charset="-122"/>
                <a:ea typeface="微软雅黑" panose="020B0503020204020204" pitchFamily="34" charset="-122"/>
              </a:rPr>
              <a:t>WPS</a:t>
            </a:r>
            <a:r>
              <a:rPr lang="zh-CN" altLang="zh-CN" sz="3600" dirty="0">
                <a:solidFill>
                  <a:prstClr val="black"/>
                </a:solidFill>
                <a:latin typeface="微软雅黑" panose="020B0503020204020204" pitchFamily="34" charset="-122"/>
                <a:ea typeface="微软雅黑" panose="020B0503020204020204" pitchFamily="34" charset="-122"/>
              </a:rPr>
              <a:t>软件，可能会出现不可编辑的文档，建议您安装</a:t>
            </a:r>
            <a:r>
              <a:rPr lang="en-US" altLang="zh-CN" sz="3600" dirty="0">
                <a:solidFill>
                  <a:prstClr val="black"/>
                </a:solidFill>
                <a:latin typeface="微软雅黑" panose="020B0503020204020204" pitchFamily="34" charset="-122"/>
                <a:ea typeface="微软雅黑" panose="020B0503020204020204" pitchFamily="34" charset="-122"/>
              </a:rPr>
              <a:t>office2010</a:t>
            </a:r>
            <a:r>
              <a:rPr lang="zh-CN" altLang="zh-CN" sz="3600" dirty="0">
                <a:solidFill>
                  <a:prstClr val="black"/>
                </a:solidFill>
                <a:latin typeface="微软雅黑" panose="020B0503020204020204" pitchFamily="34" charset="-122"/>
                <a:ea typeface="微软雅黑" panose="020B0503020204020204" pitchFamily="34" charset="-122"/>
              </a:rPr>
              <a:t>及以上版本。</a:t>
            </a:r>
          </a:p>
          <a:p>
            <a:pPr>
              <a:lnSpc>
                <a:spcPct val="150000"/>
              </a:lnSpc>
              <a:defRPr/>
            </a:pPr>
            <a:r>
              <a:rPr lang="en-US" altLang="zh-CN" sz="3600" b="1" dirty="0">
                <a:solidFill>
                  <a:prstClr val="black"/>
                </a:solidFill>
                <a:latin typeface="微软雅黑" panose="020B0503020204020204" pitchFamily="34" charset="-122"/>
                <a:ea typeface="微软雅黑" panose="020B0503020204020204" pitchFamily="34" charset="-122"/>
              </a:rPr>
              <a:t>2. </a:t>
            </a:r>
            <a:r>
              <a:rPr lang="zh-CN" altLang="zh-CN" sz="3600" dirty="0">
                <a:solidFill>
                  <a:prstClr val="black"/>
                </a:solidFill>
                <a:latin typeface="微软雅黑" panose="020B0503020204020204" pitchFamily="34" charset="-122"/>
                <a:ea typeface="微软雅黑" panose="020B0503020204020204" pitchFamily="34" charset="-122"/>
              </a:rPr>
              <a:t>因为课件中存在一些特殊符号，所以个别幻灯片在制作时插入了文档。如您需要修改课件，请双击插入的文档，即可进入编辑状态。如您在使用过程中遇到公式不显示或者乱码的情况，可能是因为您的电脑缺少字体，请</a:t>
            </a:r>
            <a:r>
              <a:rPr lang="zh-CN" altLang="en-US" sz="3600" dirty="0">
                <a:solidFill>
                  <a:prstClr val="black"/>
                </a:solidFill>
                <a:latin typeface="微软雅黑" panose="020B0503020204020204" pitchFamily="34" charset="-122"/>
                <a:ea typeface="微软雅黑" panose="020B0503020204020204" pitchFamily="34" charset="-122"/>
              </a:rPr>
              <a:t>打开网页</a:t>
            </a:r>
            <a:r>
              <a:rPr lang="en-US" altLang="zh-CN" sz="3600" u="sng" dirty="0">
                <a:solidFill>
                  <a:prstClr val="black"/>
                </a:solidFill>
                <a:latin typeface="微软雅黑" panose="020B0503020204020204" pitchFamily="34" charset="-122"/>
                <a:ea typeface="微软雅黑" panose="020B0503020204020204" pitchFamily="34" charset="-122"/>
                <a:hlinkClick r:id="rId3"/>
              </a:rPr>
              <a:t>www.canpointgz.cn/faq</a:t>
            </a:r>
            <a:r>
              <a:rPr lang="zh-CN" altLang="zh-CN" sz="3600" dirty="0">
                <a:solidFill>
                  <a:prstClr val="black"/>
                </a:solidFill>
                <a:latin typeface="微软雅黑" panose="020B0503020204020204" pitchFamily="34" charset="-122"/>
                <a:ea typeface="微软雅黑" panose="020B0503020204020204" pitchFamily="34" charset="-122"/>
              </a:rPr>
              <a:t>下载。 </a:t>
            </a:r>
          </a:p>
          <a:p>
            <a:pPr>
              <a:lnSpc>
                <a:spcPct val="150000"/>
              </a:lnSpc>
              <a:defRPr/>
            </a:pPr>
            <a:r>
              <a:rPr lang="en-US" altLang="zh-CN" sz="3600" b="1" dirty="0">
                <a:solidFill>
                  <a:prstClr val="black"/>
                </a:solidFill>
                <a:latin typeface="微软雅黑" panose="020B0503020204020204" pitchFamily="34" charset="-122"/>
                <a:ea typeface="微软雅黑" panose="020B0503020204020204" pitchFamily="34" charset="-122"/>
              </a:rPr>
              <a:t>3. </a:t>
            </a:r>
            <a:r>
              <a:rPr lang="zh-CN" altLang="zh-CN" sz="3600" dirty="0">
                <a:solidFill>
                  <a:prstClr val="black"/>
                </a:solidFill>
                <a:latin typeface="微软雅黑" panose="020B0503020204020204" pitchFamily="34" charset="-122"/>
                <a:ea typeface="微软雅黑" panose="020B0503020204020204" pitchFamily="34" charset="-122"/>
              </a:rPr>
              <a:t>本课件显示比例为</a:t>
            </a:r>
            <a:r>
              <a:rPr lang="en-US" altLang="zh-CN" sz="3600" dirty="0">
                <a:solidFill>
                  <a:prstClr val="black"/>
                </a:solidFill>
                <a:latin typeface="微软雅黑" panose="020B0503020204020204" pitchFamily="34" charset="-122"/>
                <a:ea typeface="微软雅黑" panose="020B0503020204020204" pitchFamily="34" charset="-122"/>
              </a:rPr>
              <a:t>16:9</a:t>
            </a:r>
            <a:r>
              <a:rPr lang="zh-CN" altLang="zh-CN" sz="3600" dirty="0">
                <a:solidFill>
                  <a:prstClr val="black"/>
                </a:solidFill>
                <a:latin typeface="微软雅黑" panose="020B0503020204020204" pitchFamily="34" charset="-122"/>
                <a:ea typeface="微软雅黑" panose="020B0503020204020204" pitchFamily="34" charset="-122"/>
              </a:rPr>
              <a:t>，如您的电脑显示器分辨率为</a:t>
            </a:r>
            <a:r>
              <a:rPr lang="en-US" altLang="zh-CN" sz="3600" dirty="0">
                <a:solidFill>
                  <a:prstClr val="black"/>
                </a:solidFill>
                <a:latin typeface="微软雅黑" panose="020B0503020204020204" pitchFamily="34" charset="-122"/>
                <a:ea typeface="微软雅黑" panose="020B0503020204020204" pitchFamily="34" charset="-122"/>
              </a:rPr>
              <a:t>4:3</a:t>
            </a:r>
            <a:r>
              <a:rPr lang="zh-CN" altLang="zh-CN" sz="3600" dirty="0">
                <a:solidFill>
                  <a:prstClr val="black"/>
                </a:solidFill>
                <a:latin typeface="微软雅黑" panose="020B0503020204020204" pitchFamily="34" charset="-122"/>
                <a:ea typeface="微软雅黑" panose="020B0503020204020204" pitchFamily="34" charset="-122"/>
              </a:rPr>
              <a:t>，课件显示效果可能比较差，建议您将电脑显示器分辨率更改为</a:t>
            </a:r>
            <a:r>
              <a:rPr lang="en-US" altLang="zh-CN" sz="3600" dirty="0">
                <a:solidFill>
                  <a:prstClr val="black"/>
                </a:solidFill>
                <a:latin typeface="微软雅黑" panose="020B0503020204020204" pitchFamily="34" charset="-122"/>
                <a:ea typeface="微软雅黑" panose="020B0503020204020204" pitchFamily="34" charset="-122"/>
              </a:rPr>
              <a:t>16:9</a:t>
            </a:r>
            <a:r>
              <a:rPr lang="zh-CN" altLang="zh-CN" sz="3600" dirty="0">
                <a:solidFill>
                  <a:prstClr val="black"/>
                </a:solidFill>
                <a:latin typeface="微软雅黑" panose="020B0503020204020204" pitchFamily="34" charset="-122"/>
                <a:ea typeface="微软雅黑" panose="020B0503020204020204" pitchFamily="34" charset="-122"/>
              </a:rPr>
              <a:t>。如您不知如何更改，请</a:t>
            </a:r>
            <a:r>
              <a:rPr lang="en-US" altLang="zh-CN" sz="3600" dirty="0">
                <a:solidFill>
                  <a:prstClr val="black"/>
                </a:solidFill>
                <a:latin typeface="微软雅黑" panose="020B0503020204020204" pitchFamily="34" charset="-122"/>
                <a:ea typeface="微软雅黑" panose="020B0503020204020204" pitchFamily="34" charset="-122"/>
              </a:rPr>
              <a:t> </a:t>
            </a:r>
            <a:r>
              <a:rPr lang="en-US" altLang="zh-CN" sz="3600" dirty="0">
                <a:solidFill>
                  <a:srgbClr val="1865D6"/>
                </a:solidFill>
                <a:latin typeface="华文行楷" panose="02010800040101010101" pitchFamily="2" charset="-122"/>
                <a:ea typeface="华文行楷" panose="02010800040101010101" pitchFamily="2" charset="-122"/>
              </a:rPr>
              <a:t>360</a:t>
            </a:r>
            <a:r>
              <a:rPr lang="zh-CN" altLang="en-US" sz="3600" dirty="0">
                <a:solidFill>
                  <a:srgbClr val="1865D6"/>
                </a:solidFill>
                <a:latin typeface="华文行楷" panose="02010800040101010101" pitchFamily="2" charset="-122"/>
                <a:ea typeface="华文行楷" panose="02010800040101010101" pitchFamily="2" charset="-122"/>
              </a:rPr>
              <a:t>搜索“全品文教高中”</a:t>
            </a:r>
            <a:r>
              <a:rPr lang="zh-CN" altLang="zh-CN" sz="3600" dirty="0">
                <a:solidFill>
                  <a:prstClr val="black"/>
                </a:solidFill>
                <a:latin typeface="微软雅黑" panose="020B0503020204020204" pitchFamily="34" charset="-122"/>
                <a:ea typeface="微软雅黑" panose="020B0503020204020204" pitchFamily="34" charset="-122"/>
              </a:rPr>
              <a:t>或</a:t>
            </a:r>
            <a:r>
              <a:rPr lang="zh-CN" altLang="en-US" sz="3600" dirty="0">
                <a:solidFill>
                  <a:prstClr val="black"/>
                </a:solidFill>
                <a:latin typeface="微软雅黑" panose="020B0503020204020204" pitchFamily="34" charset="-122"/>
                <a:ea typeface="微软雅黑" panose="020B0503020204020204" pitchFamily="34" charset="-122"/>
              </a:rPr>
              <a:t>直接打开网页</a:t>
            </a:r>
            <a:r>
              <a:rPr lang="en-US" altLang="zh-CN" sz="3600" u="sng" dirty="0">
                <a:solidFill>
                  <a:prstClr val="black"/>
                </a:solidFill>
                <a:latin typeface="微软雅黑" panose="020B0503020204020204" pitchFamily="34" charset="-122"/>
                <a:ea typeface="微软雅黑" panose="020B0503020204020204" pitchFamily="34" charset="-122"/>
                <a:hlinkClick r:id="rId3"/>
              </a:rPr>
              <a:t>www.canpointgz.cn/faq</a:t>
            </a:r>
            <a:r>
              <a:rPr lang="zh-CN" altLang="zh-CN" sz="3600" dirty="0">
                <a:solidFill>
                  <a:prstClr val="black"/>
                </a:solidFill>
                <a:latin typeface="微软雅黑" panose="020B0503020204020204" pitchFamily="34" charset="-122"/>
                <a:ea typeface="微软雅黑" panose="020B0503020204020204" pitchFamily="34" charset="-122"/>
              </a:rPr>
              <a:t>，点击</a:t>
            </a:r>
            <a:r>
              <a:rPr lang="zh-CN" altLang="en-US" sz="3600" dirty="0">
                <a:solidFill>
                  <a:srgbClr val="1865D6"/>
                </a:solidFill>
                <a:latin typeface="华文行楷" panose="02010800040101010101" pitchFamily="2" charset="-122"/>
                <a:ea typeface="华文行楷" panose="02010800040101010101" pitchFamily="2" charset="-122"/>
              </a:rPr>
              <a:t>“常见问题” </a:t>
            </a:r>
            <a:r>
              <a:rPr lang="zh-CN" altLang="zh-CN" sz="3600" dirty="0">
                <a:solidFill>
                  <a:prstClr val="black"/>
                </a:solidFill>
                <a:latin typeface="微软雅黑" panose="020B0503020204020204" pitchFamily="34" charset="-122"/>
                <a:ea typeface="微软雅黑" panose="020B0503020204020204" pitchFamily="34" charset="-122"/>
              </a:rPr>
              <a:t>。 </a:t>
            </a:r>
          </a:p>
          <a:p>
            <a:pPr>
              <a:lnSpc>
                <a:spcPct val="150000"/>
              </a:lnSpc>
              <a:defRPr/>
            </a:pPr>
            <a:r>
              <a:rPr lang="en-US" altLang="zh-CN" sz="3600" b="1" dirty="0">
                <a:solidFill>
                  <a:prstClr val="black"/>
                </a:solidFill>
                <a:latin typeface="微软雅黑" panose="020B0503020204020204" pitchFamily="34" charset="-122"/>
                <a:ea typeface="微软雅黑" panose="020B0503020204020204" pitchFamily="34" charset="-122"/>
              </a:rPr>
              <a:t>4. </a:t>
            </a:r>
            <a:r>
              <a:rPr lang="zh-CN" altLang="zh-CN" sz="3600" dirty="0">
                <a:solidFill>
                  <a:prstClr val="black"/>
                </a:solidFill>
                <a:latin typeface="微软雅黑" panose="020B0503020204020204" pitchFamily="34" charset="-122"/>
                <a:ea typeface="微软雅黑" panose="020B0503020204020204" pitchFamily="34" charset="-122"/>
              </a:rPr>
              <a:t>如您遇到有关课件技术方面的问题，请</a:t>
            </a:r>
            <a:r>
              <a:rPr lang="zh-CN" altLang="en-US" sz="3600" dirty="0">
                <a:solidFill>
                  <a:prstClr val="black"/>
                </a:solidFill>
                <a:latin typeface="微软雅黑" panose="020B0503020204020204" pitchFamily="34" charset="-122"/>
                <a:ea typeface="微软雅黑" panose="020B0503020204020204" pitchFamily="34" charset="-122"/>
              </a:rPr>
              <a:t>打开网页</a:t>
            </a:r>
            <a:r>
              <a:rPr lang="en-US" altLang="zh-CN" sz="3600" u="sng" dirty="0">
                <a:solidFill>
                  <a:prstClr val="black"/>
                </a:solidFill>
                <a:latin typeface="微软雅黑" panose="020B0503020204020204" pitchFamily="34" charset="-122"/>
                <a:ea typeface="微软雅黑" panose="020B0503020204020204" pitchFamily="34" charset="-122"/>
                <a:hlinkClick r:id="rId3"/>
              </a:rPr>
              <a:t>www.canpointgz.cn/faq</a:t>
            </a:r>
            <a:r>
              <a:rPr lang="zh-CN" altLang="zh-CN" sz="3600" dirty="0">
                <a:solidFill>
                  <a:prstClr val="black"/>
                </a:solidFill>
                <a:latin typeface="微软雅黑" panose="020B0503020204020204" pitchFamily="34" charset="-122"/>
                <a:ea typeface="微软雅黑" panose="020B0503020204020204" pitchFamily="34" charset="-122"/>
              </a:rPr>
              <a:t>，点击</a:t>
            </a:r>
            <a:r>
              <a:rPr lang="zh-CN" altLang="en-US" sz="3600" dirty="0">
                <a:solidFill>
                  <a:srgbClr val="1865D6"/>
                </a:solidFill>
                <a:latin typeface="华文行楷" panose="02010800040101010101" pitchFamily="2" charset="-122"/>
                <a:ea typeface="华文行楷" panose="02010800040101010101" pitchFamily="2" charset="-122"/>
              </a:rPr>
              <a:t>“常见问题”</a:t>
            </a:r>
            <a:r>
              <a:rPr lang="zh-CN" altLang="zh-CN" sz="3600" dirty="0">
                <a:solidFill>
                  <a:prstClr val="black"/>
                </a:solidFill>
                <a:latin typeface="微软雅黑" panose="020B0503020204020204" pitchFamily="34" charset="-122"/>
                <a:ea typeface="微软雅黑" panose="020B0503020204020204" pitchFamily="34" charset="-122"/>
              </a:rPr>
              <a:t>，或致电</a:t>
            </a:r>
            <a:r>
              <a:rPr lang="en-US" altLang="zh-CN" sz="3600" dirty="0">
                <a:solidFill>
                  <a:prstClr val="black"/>
                </a:solidFill>
                <a:latin typeface="微软雅黑" panose="020B0503020204020204" pitchFamily="34" charset="-122"/>
                <a:ea typeface="微软雅黑" panose="020B0503020204020204" pitchFamily="34" charset="-122"/>
              </a:rPr>
              <a:t>010-58818058</a:t>
            </a:r>
            <a:r>
              <a:rPr lang="zh-CN" altLang="zh-CN" sz="3600" dirty="0">
                <a:solidFill>
                  <a:prstClr val="black"/>
                </a:solidFill>
                <a:latin typeface="微软雅黑" panose="020B0503020204020204" pitchFamily="34" charset="-122"/>
                <a:ea typeface="微软雅黑" panose="020B0503020204020204" pitchFamily="34" charset="-122"/>
              </a:rPr>
              <a:t>；有关内容方面的问题，请致电</a:t>
            </a:r>
            <a:r>
              <a:rPr lang="en-US" altLang="zh-CN" sz="3600" dirty="0">
                <a:solidFill>
                  <a:prstClr val="black"/>
                </a:solidFill>
                <a:latin typeface="微软雅黑" panose="020B0503020204020204" pitchFamily="34" charset="-122"/>
                <a:ea typeface="微软雅黑" panose="020B0503020204020204" pitchFamily="34" charset="-122"/>
              </a:rPr>
              <a:t>010-58818084</a:t>
            </a:r>
            <a:r>
              <a:rPr lang="zh-CN" altLang="zh-CN" sz="3600" dirty="0">
                <a:solidFill>
                  <a:prstClr val="black"/>
                </a:solidFill>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856613144"/>
      </p:ext>
    </p:extLst>
  </p:cSld>
  <p:clrMapOvr>
    <a:masterClrMapping/>
  </p:clrMapOvr>
  <p:transition>
    <p:pull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6" name="矩形 15">
                <a:extLst>
                  <a:ext uri="{FF2B5EF4-FFF2-40B4-BE49-F238E27FC236}">
                    <a16:creationId xmlns:a16="http://schemas.microsoft.com/office/drawing/2014/main" xmlns="" id="{189B1B9C-7526-46F4-BACF-260F657DC9BB}"/>
                  </a:ext>
                </a:extLst>
              </p:cNvPr>
              <p:cNvSpPr/>
              <p:nvPr/>
            </p:nvSpPr>
            <p:spPr>
              <a:xfrm>
                <a:off x="1407156" y="2072789"/>
                <a:ext cx="20864853" cy="9201686"/>
              </a:xfrm>
              <a:prstGeom prst="rect">
                <a:avLst/>
              </a:prstGeom>
            </p:spPr>
            <p:txBody>
              <a:bodyPr wrap="square" lIns="91425" tIns="45711" rIns="91425" bIns="45711">
                <a:spAutoFit/>
              </a:bodyPr>
              <a:lstStyle/>
              <a:p>
                <a:pPr>
                  <a:lnSpc>
                    <a:spcPct val="150000"/>
                  </a:lnSpc>
                  <a:spcAft>
                    <a:spcPts val="0"/>
                  </a:spcAft>
                </a:pPr>
                <a:r>
                  <a:rPr lang="zh-CN" altLang="zh-CN" sz="49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变式题</a:t>
                </a:r>
                <a:r>
                  <a:rPr lang="zh-CN" altLang="zh-CN" sz="4900" dirty="0">
                    <a:solidFill>
                      <a:srgbClr val="000000"/>
                    </a:solidFill>
                    <a:latin typeface="NEU-BZ-S92" panose="02020503000000020003" pitchFamily="18" charset="-122"/>
                    <a:ea typeface="Times New Roman" panose="02020603050405020304" pitchFamily="18" charset="0"/>
                    <a:cs typeface="Times New Roman" panose="02020603050405020304" pitchFamily="18" charset="0"/>
                  </a:rPr>
                  <a:t> </a:t>
                </a:r>
                <a:r>
                  <a:rPr lang="en-US" altLang="zh-CN" sz="4900" dirty="0">
                    <a:solidFill>
                      <a:srgbClr val="000000"/>
                    </a:solidFill>
                    <a:latin typeface="NEU-BZ-S92" panose="02020503000000020003" pitchFamily="18" charset="-122"/>
                    <a:ea typeface="Times New Roman" panose="02020603050405020304" pitchFamily="18" charset="0"/>
                    <a:cs typeface="Times New Roman" panose="02020603050405020304" pitchFamily="18" charset="0"/>
                  </a:rPr>
                  <a:t>  </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按要求完成下列方程式。</a:t>
                </a:r>
                <a:endParaRPr lang="zh-CN" altLang="zh-CN" sz="49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a:p>
                <a:pPr>
                  <a:lnSpc>
                    <a:spcPct val="150000"/>
                  </a:lnSpc>
                  <a:spcAft>
                    <a:spcPts val="0"/>
                  </a:spcAft>
                </a:pPr>
                <a:r>
                  <a:rPr lang="en-US" altLang="zh-CN" sz="4900" dirty="0">
                    <a:solidFill>
                      <a:srgbClr val="000000"/>
                    </a:solidFill>
                    <a:latin typeface="Times New Roman" panose="02020603050405020304" pitchFamily="18" charset="0"/>
                    <a:ea typeface="微软雅黑" panose="020B0503020204020204" pitchFamily="34" charset="-122"/>
                  </a:rPr>
                  <a:t>(1)</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已知在酸性介质中</a:t>
                </a:r>
                <a:r>
                  <a:rPr lang="en-US" altLang="zh-CN" sz="4900" dirty="0">
                    <a:solidFill>
                      <a:srgbClr val="000000"/>
                    </a:solidFill>
                    <a:latin typeface="Times New Roman" panose="02020603050405020304" pitchFamily="18" charset="0"/>
                    <a:ea typeface="微软雅黑" panose="020B0503020204020204" pitchFamily="34" charset="-122"/>
                  </a:rPr>
                  <a:t>FeSO</a:t>
                </a:r>
                <a:r>
                  <a:rPr lang="en-US" altLang="zh-CN" sz="4900" baseline="-25000" dirty="0">
                    <a:solidFill>
                      <a:srgbClr val="000000"/>
                    </a:solidFill>
                    <a:latin typeface="Times New Roman" panose="02020603050405020304" pitchFamily="18" charset="0"/>
                    <a:ea typeface="微软雅黑" panose="020B0503020204020204" pitchFamily="34" charset="-122"/>
                  </a:rPr>
                  <a:t>4</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能将</a:t>
                </a:r>
                <a:r>
                  <a:rPr lang="en-US" altLang="zh-CN" sz="4900" dirty="0">
                    <a:solidFill>
                      <a:srgbClr val="000000"/>
                    </a:solidFill>
                    <a:latin typeface="Times New Roman" panose="02020603050405020304" pitchFamily="18" charset="0"/>
                    <a:ea typeface="微软雅黑" panose="020B0503020204020204" pitchFamily="34" charset="-122"/>
                  </a:rPr>
                  <a:t>+6</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价铬还原成</a:t>
                </a:r>
                <a:r>
                  <a:rPr lang="en-US" altLang="zh-CN" sz="4900" dirty="0">
                    <a:solidFill>
                      <a:srgbClr val="000000"/>
                    </a:solidFill>
                    <a:latin typeface="Times New Roman" panose="02020603050405020304" pitchFamily="18" charset="0"/>
                    <a:ea typeface="微软雅黑" panose="020B0503020204020204" pitchFamily="34" charset="-122"/>
                  </a:rPr>
                  <a:t>+3</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价铬。写出</a:t>
                </a:r>
                <a:r>
                  <a:rPr lang="en-US" altLang="zh-CN" sz="4900" dirty="0">
                    <a:solidFill>
                      <a:srgbClr val="000000"/>
                    </a:solidFill>
                    <a:latin typeface="Times New Roman" panose="02020603050405020304" pitchFamily="18" charset="0"/>
                    <a:ea typeface="微软雅黑" panose="020B0503020204020204" pitchFamily="34" charset="-122"/>
                  </a:rPr>
                  <a:t>Cr</a:t>
                </a:r>
                <a:r>
                  <a:rPr lang="en-US" altLang="zh-CN" sz="4900" baseline="-25000" dirty="0">
                    <a:solidFill>
                      <a:srgbClr val="000000"/>
                    </a:solidFill>
                    <a:latin typeface="Times New Roman" panose="02020603050405020304" pitchFamily="18" charset="0"/>
                    <a:ea typeface="微软雅黑" panose="020B0503020204020204" pitchFamily="34" charset="-122"/>
                  </a:rPr>
                  <a:t>2</a:t>
                </a:r>
                <a14:m>
                  <m:oMath xmlns:m="http://schemas.openxmlformats.org/officeDocument/2006/math">
                    <m:sSubSup>
                      <m:sSubSupPr>
                        <m:ctrlPr>
                          <a:rPr lang="zh-CN" altLang="zh-CN" sz="4900" i="1">
                            <a:latin typeface="Cambria Math"/>
                            <a:ea typeface="Cambria Math" panose="02040503050406030204" pitchFamily="18" charset="0"/>
                            <a:cs typeface="Times New Roman" panose="02020603050405020304" pitchFamily="18" charset="0"/>
                          </a:rPr>
                        </m:ctrlPr>
                      </m:sSubSupPr>
                      <m:e>
                        <m:r>
                          <m:rPr>
                            <m:sty m:val="p"/>
                          </m:rPr>
                          <a:rPr lang="en-US" altLang="zh-CN" sz="49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O</m:t>
                        </m:r>
                      </m:e>
                      <m:sub>
                        <m:r>
                          <a:rPr lang="en-US" altLang="zh-CN" sz="49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7</m:t>
                        </m:r>
                      </m:sub>
                      <m:sup>
                        <m:r>
                          <a:rPr lang="en-US" altLang="zh-CN" sz="49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2</m:t>
                        </m:r>
                        <m:r>
                          <m:rPr>
                            <m:nor/>
                          </m:rPr>
                          <a:rPr lang="en-US" altLang="zh-CN" sz="4900" i="1">
                            <a:solidFill>
                              <a:srgbClr val="000000"/>
                            </a:solidFill>
                            <a:latin typeface="Times New Roman" panose="02020603050405020304" pitchFamily="18" charset="0"/>
                            <a:ea typeface="微软雅黑" panose="020B0503020204020204" pitchFamily="34" charset="-122"/>
                          </a:rPr>
                          <m:t>−</m:t>
                        </m:r>
                      </m:sup>
                    </m:sSubSup>
                  </m:oMath>
                </a14:m>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4900" dirty="0">
                    <a:solidFill>
                      <a:srgbClr val="000000"/>
                    </a:solidFill>
                    <a:latin typeface="Times New Roman" panose="02020603050405020304" pitchFamily="18" charset="0"/>
                    <a:ea typeface="微软雅黑" panose="020B0503020204020204" pitchFamily="34" charset="-122"/>
                  </a:rPr>
                  <a:t>FeSO</a:t>
                </a:r>
                <a:r>
                  <a:rPr lang="en-US" altLang="zh-CN" sz="4900" baseline="-25000" dirty="0">
                    <a:solidFill>
                      <a:srgbClr val="000000"/>
                    </a:solidFill>
                    <a:latin typeface="Times New Roman" panose="02020603050405020304" pitchFamily="18" charset="0"/>
                    <a:ea typeface="微软雅黑" panose="020B0503020204020204" pitchFamily="34" charset="-122"/>
                  </a:rPr>
                  <a:t>4</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溶液在酸性条件下反应的离子方程式</a:t>
                </a:r>
                <a:r>
                  <a:rPr lang="en-US" altLang="zh-CN" sz="4900" dirty="0">
                    <a:solidFill>
                      <a:srgbClr val="000000"/>
                    </a:solidFill>
                    <a:latin typeface="Times New Roman" panose="02020603050405020304" pitchFamily="18" charset="0"/>
                    <a:ea typeface="微软雅黑" panose="020B0503020204020204" pitchFamily="34" charset="-122"/>
                  </a:rPr>
                  <a:t>:</a:t>
                </a:r>
              </a:p>
              <a:p>
                <a:pPr>
                  <a:lnSpc>
                    <a:spcPct val="150000"/>
                  </a:lnSpc>
                  <a:spcAft>
                    <a:spcPts val="0"/>
                  </a:spcAft>
                </a:pPr>
                <a:r>
                  <a:rPr lang="zh-CN" altLang="zh-CN" sz="49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9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用</a:t>
                </a:r>
                <a:r>
                  <a:rPr lang="en-US" altLang="zh-CN" sz="49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NaClO</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-NaOH</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溶液氧化</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AgNO</a:t>
                </a:r>
                <a:r>
                  <a:rPr lang="en-US" altLang="zh-CN" sz="49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制得高纯度的纳米级</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Ag</a:t>
                </a:r>
                <a:r>
                  <a:rPr lang="en-US" altLang="zh-CN" sz="49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9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。写出该反应的离子方程式</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9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9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9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9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9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49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a:p>
                <a:pPr>
                  <a:lnSpc>
                    <a:spcPct val="150000"/>
                  </a:lnSpc>
                </a:pPr>
                <a:r>
                  <a:rPr lang="en-US" altLang="zh-CN" sz="4900" dirty="0">
                    <a:solidFill>
                      <a:srgbClr val="000000"/>
                    </a:solidFill>
                    <a:latin typeface="Times New Roman" panose="02020603050405020304" pitchFamily="18" charset="0"/>
                    <a:ea typeface="微软雅黑" panose="020B0503020204020204" pitchFamily="34" charset="-122"/>
                  </a:rPr>
                  <a:t>(3)</a:t>
                </a:r>
                <a:r>
                  <a:rPr lang="en-US" altLang="zh-CN" sz="4900" dirty="0" err="1">
                    <a:solidFill>
                      <a:srgbClr val="000000"/>
                    </a:solidFill>
                    <a:latin typeface="Times New Roman" panose="02020603050405020304" pitchFamily="18" charset="0"/>
                    <a:ea typeface="微软雅黑" panose="020B0503020204020204" pitchFamily="34" charset="-122"/>
                  </a:rPr>
                  <a:t>CuH</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在氯气中完全燃烧会生成氯化铜和氯化氢</a:t>
                </a:r>
                <a:r>
                  <a:rPr lang="en-US" altLang="zh-CN" sz="4900" dirty="0">
                    <a:solidFill>
                      <a:srgbClr val="000000"/>
                    </a:solidFill>
                    <a:latin typeface="Times New Roman" panose="02020603050405020304" pitchFamily="18" charset="0"/>
                    <a:ea typeface="微软雅黑" panose="020B0503020204020204" pitchFamily="34" charset="-122"/>
                  </a:rPr>
                  <a:t>,</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写出反应的化学方程式</a:t>
                </a:r>
                <a:r>
                  <a:rPr lang="en-US" altLang="zh-CN" sz="4900" dirty="0">
                    <a:solidFill>
                      <a:srgbClr val="000000"/>
                    </a:solidFill>
                    <a:latin typeface="Times New Roman" panose="02020603050405020304" pitchFamily="18" charset="0"/>
                    <a:ea typeface="微软雅黑" panose="020B0503020204020204" pitchFamily="34" charset="-122"/>
                  </a:rPr>
                  <a:t>:</a:t>
                </a:r>
              </a:p>
              <a:p>
                <a:pPr>
                  <a:lnSpc>
                    <a:spcPct val="150000"/>
                  </a:lnSpc>
                </a:pPr>
                <a:r>
                  <a:rPr lang="zh-CN" altLang="zh-CN" sz="49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9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900" dirty="0">
                  <a:solidFill>
                    <a:srgbClr val="000000"/>
                  </a:solidFill>
                  <a:latin typeface="NEU-BZ-S92" panose="02020503000000020003"/>
                  <a:ea typeface="方正书宋_GBK"/>
                  <a:cs typeface="Times New Roman" panose="02020603050405020304" pitchFamily="18" charset="0"/>
                </a:endParaRPr>
              </a:p>
            </p:txBody>
          </p:sp>
        </mc:Choice>
        <mc:Fallback xmlns="">
          <p:sp>
            <p:nvSpPr>
              <p:cNvPr id="16" name="矩形 15">
                <a:extLst>
                  <a:ext uri="{FF2B5EF4-FFF2-40B4-BE49-F238E27FC236}">
                    <a16:creationId xmlns:a16="http://schemas.microsoft.com/office/drawing/2014/main" xmlns:a14="http://schemas.microsoft.com/office/drawing/2010/main" xmlns="" id="{189B1B9C-7526-46F4-BACF-260F657DC9BB}"/>
                  </a:ext>
                </a:extLst>
              </p:cNvPr>
              <p:cNvSpPr>
                <a:spLocks noRot="1" noChangeAspect="1" noMove="1" noResize="1" noEditPoints="1" noAdjustHandles="1" noChangeArrowheads="1" noChangeShapeType="1" noTextEdit="1"/>
              </p:cNvSpPr>
              <p:nvPr/>
            </p:nvSpPr>
            <p:spPr>
              <a:xfrm>
                <a:off x="541467" y="800266"/>
                <a:ext cx="8028696" cy="3552605"/>
              </a:xfrm>
              <a:prstGeom prst="rect">
                <a:avLst/>
              </a:prstGeom>
              <a:blipFill rotWithShape="1">
                <a:blip r:embed="rId2"/>
                <a:stretch>
                  <a:fillRect l="-1443" r="-1139" b="-120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矩形 16">
                <a:extLst>
                  <a:ext uri="{FF2B5EF4-FFF2-40B4-BE49-F238E27FC236}">
                    <a16:creationId xmlns:a16="http://schemas.microsoft.com/office/drawing/2014/main" xmlns="" id="{3241ACB9-9F5B-4E12-B212-76522C4F6E6C}"/>
                  </a:ext>
                </a:extLst>
              </p:cNvPr>
              <p:cNvSpPr/>
              <p:nvPr/>
            </p:nvSpPr>
            <p:spPr>
              <a:xfrm>
                <a:off x="1584501" y="5365008"/>
                <a:ext cx="10945216" cy="1239395"/>
              </a:xfrm>
              <a:prstGeom prst="rect">
                <a:avLst/>
              </a:prstGeom>
            </p:spPr>
            <p:txBody>
              <a:bodyPr wrap="square" lIns="91425" tIns="45711" rIns="91425" bIns="45711">
                <a:spAutoFit/>
              </a:bodyPr>
              <a:lstStyle/>
              <a:p>
                <a:pPr>
                  <a:lnSpc>
                    <a:spcPct val="150000"/>
                  </a:lnSpc>
                  <a:spcAft>
                    <a:spcPts val="0"/>
                  </a:spcAft>
                </a:pPr>
                <a:r>
                  <a:rPr lang="en-US" altLang="zh-CN" sz="4900" dirty="0">
                    <a:solidFill>
                      <a:srgbClr val="A50021"/>
                    </a:solidFill>
                    <a:latin typeface="Times New Roman" panose="02020603050405020304" pitchFamily="18" charset="0"/>
                    <a:ea typeface="微软雅黑" panose="020B0503020204020204" pitchFamily="34" charset="-122"/>
                  </a:rPr>
                  <a:t>Cr</a:t>
                </a:r>
                <a:r>
                  <a:rPr lang="en-US" altLang="zh-CN" sz="4900" baseline="-25000" dirty="0">
                    <a:solidFill>
                      <a:srgbClr val="A50021"/>
                    </a:solidFill>
                    <a:latin typeface="Times New Roman" panose="02020603050405020304" pitchFamily="18" charset="0"/>
                    <a:ea typeface="微软雅黑" panose="020B0503020204020204" pitchFamily="34" charset="-122"/>
                  </a:rPr>
                  <a:t>2</a:t>
                </a:r>
                <a14:m>
                  <m:oMath xmlns:m="http://schemas.openxmlformats.org/officeDocument/2006/math">
                    <m:sSubSup>
                      <m:sSubSupPr>
                        <m:ctrlPr>
                          <a:rPr lang="zh-CN" altLang="zh-CN" sz="4900" i="1">
                            <a:solidFill>
                              <a:srgbClr val="A50021"/>
                            </a:solidFill>
                            <a:latin typeface="Cambria Math"/>
                            <a:ea typeface="Cambria Math" panose="02040503050406030204" pitchFamily="18" charset="0"/>
                            <a:cs typeface="Times New Roman" panose="02020603050405020304" pitchFamily="18" charset="0"/>
                          </a:rPr>
                        </m:ctrlPr>
                      </m:sSubSupPr>
                      <m:e>
                        <m:r>
                          <m:rPr>
                            <m:sty m:val="p"/>
                          </m:rPr>
                          <a:rPr lang="en-US" altLang="zh-CN" sz="49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O</m:t>
                        </m:r>
                      </m:e>
                      <m:sub>
                        <m:r>
                          <a:rPr lang="en-US" altLang="zh-CN" sz="49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7</m:t>
                        </m:r>
                      </m:sub>
                      <m:sup>
                        <m:r>
                          <a:rPr lang="en-US" altLang="zh-CN" sz="49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2</m:t>
                        </m:r>
                        <m:r>
                          <m:rPr>
                            <m:nor/>
                          </m:rPr>
                          <a:rPr lang="en-US" altLang="zh-CN" sz="4900" i="1">
                            <a:solidFill>
                              <a:srgbClr val="A50021"/>
                            </a:solidFill>
                            <a:latin typeface="Times New Roman" panose="02020603050405020304" pitchFamily="18" charset="0"/>
                            <a:ea typeface="微软雅黑" panose="020B0503020204020204" pitchFamily="34" charset="-122"/>
                          </a:rPr>
                          <m:t>−</m:t>
                        </m:r>
                      </m:sup>
                    </m:sSubSup>
                  </m:oMath>
                </a14:m>
                <a:r>
                  <a:rPr lang="en-US" altLang="zh-CN" sz="4900" dirty="0">
                    <a:solidFill>
                      <a:srgbClr val="A50021"/>
                    </a:solidFill>
                    <a:latin typeface="Times New Roman" panose="02020603050405020304" pitchFamily="18" charset="0"/>
                    <a:ea typeface="微软雅黑" panose="020B0503020204020204" pitchFamily="34" charset="-122"/>
                  </a:rPr>
                  <a:t>+6Fe</a:t>
                </a:r>
                <a:r>
                  <a:rPr lang="en-US" altLang="zh-CN" sz="4900" baseline="30000" dirty="0">
                    <a:solidFill>
                      <a:srgbClr val="A50021"/>
                    </a:solidFill>
                    <a:latin typeface="Times New Roman" panose="02020603050405020304" pitchFamily="18" charset="0"/>
                    <a:ea typeface="微软雅黑" panose="020B0503020204020204" pitchFamily="34" charset="-122"/>
                  </a:rPr>
                  <a:t>2+</a:t>
                </a:r>
                <a:r>
                  <a:rPr lang="en-US" altLang="zh-CN" sz="4900" dirty="0">
                    <a:solidFill>
                      <a:srgbClr val="A50021"/>
                    </a:solidFill>
                    <a:latin typeface="Times New Roman" panose="02020603050405020304" pitchFamily="18" charset="0"/>
                    <a:ea typeface="微软雅黑" panose="020B0503020204020204" pitchFamily="34" charset="-122"/>
                  </a:rPr>
                  <a:t>+14H</a:t>
                </a:r>
                <a:r>
                  <a:rPr lang="en-US" altLang="zh-CN" sz="4900" baseline="30000" dirty="0">
                    <a:solidFill>
                      <a:srgbClr val="A50021"/>
                    </a:solidFill>
                    <a:latin typeface="Times New Roman" panose="02020603050405020304" pitchFamily="18" charset="0"/>
                    <a:ea typeface="微软雅黑" panose="020B0503020204020204" pitchFamily="34" charset="-122"/>
                  </a:rPr>
                  <a:t>+</a:t>
                </a:r>
                <a:r>
                  <a:rPr lang="en-US" altLang="zh-CN" sz="4900" dirty="0">
                    <a:solidFill>
                      <a:srgbClr val="A50021"/>
                    </a:solidFill>
                    <a:latin typeface="Times New Roman" panose="02020603050405020304" pitchFamily="18" charset="0"/>
                    <a:ea typeface="微软雅黑" panose="020B0503020204020204" pitchFamily="34" charset="-122"/>
                  </a:rPr>
                  <a:t>=2Cr</a:t>
                </a:r>
                <a:r>
                  <a:rPr lang="en-US" altLang="zh-CN" sz="4900" baseline="30000" dirty="0">
                    <a:solidFill>
                      <a:srgbClr val="A50021"/>
                    </a:solidFill>
                    <a:latin typeface="Times New Roman" panose="02020603050405020304" pitchFamily="18" charset="0"/>
                    <a:ea typeface="微软雅黑" panose="020B0503020204020204" pitchFamily="34" charset="-122"/>
                  </a:rPr>
                  <a:t>3+</a:t>
                </a:r>
                <a:r>
                  <a:rPr lang="en-US" altLang="zh-CN" sz="4900" dirty="0">
                    <a:solidFill>
                      <a:srgbClr val="A50021"/>
                    </a:solidFill>
                    <a:latin typeface="Times New Roman" panose="02020603050405020304" pitchFamily="18" charset="0"/>
                    <a:ea typeface="微软雅黑" panose="020B0503020204020204" pitchFamily="34" charset="-122"/>
                  </a:rPr>
                  <a:t>+6Fe</a:t>
                </a:r>
                <a:r>
                  <a:rPr lang="en-US" altLang="zh-CN" sz="4900" baseline="30000" dirty="0">
                    <a:solidFill>
                      <a:srgbClr val="A50021"/>
                    </a:solidFill>
                    <a:latin typeface="Times New Roman" panose="02020603050405020304" pitchFamily="18" charset="0"/>
                    <a:ea typeface="微软雅黑" panose="020B0503020204020204" pitchFamily="34" charset="-122"/>
                  </a:rPr>
                  <a:t>3+</a:t>
                </a:r>
                <a:r>
                  <a:rPr lang="en-US" altLang="zh-CN" sz="4900" dirty="0">
                    <a:solidFill>
                      <a:srgbClr val="A50021"/>
                    </a:solidFill>
                    <a:latin typeface="Times New Roman" panose="02020603050405020304" pitchFamily="18" charset="0"/>
                    <a:ea typeface="微软雅黑" panose="020B0503020204020204" pitchFamily="34" charset="-122"/>
                  </a:rPr>
                  <a:t>+7H</a:t>
                </a:r>
                <a:r>
                  <a:rPr lang="en-US" altLang="zh-CN" sz="4900" baseline="-25000" dirty="0">
                    <a:solidFill>
                      <a:srgbClr val="A50021"/>
                    </a:solidFill>
                    <a:latin typeface="Times New Roman" panose="02020603050405020304" pitchFamily="18" charset="0"/>
                    <a:ea typeface="微软雅黑" panose="020B0503020204020204" pitchFamily="34" charset="-122"/>
                  </a:rPr>
                  <a:t>2</a:t>
                </a:r>
                <a:r>
                  <a:rPr lang="en-US" altLang="zh-CN" sz="4900" dirty="0">
                    <a:solidFill>
                      <a:srgbClr val="A50021"/>
                    </a:solidFill>
                    <a:latin typeface="Times New Roman" panose="02020603050405020304" pitchFamily="18" charset="0"/>
                    <a:ea typeface="微软雅黑" panose="020B0503020204020204" pitchFamily="34" charset="-122"/>
                  </a:rPr>
                  <a:t>O</a:t>
                </a:r>
                <a:endParaRPr lang="zh-CN" altLang="zh-CN" sz="4900" dirty="0">
                  <a:solidFill>
                    <a:srgbClr val="000000"/>
                  </a:solidFill>
                  <a:latin typeface="NEU-BZ-S92" panose="02020503000000020003"/>
                  <a:ea typeface="方正书宋_GBK"/>
                  <a:cs typeface="Times New Roman" panose="02020603050405020304" pitchFamily="18" charset="0"/>
                </a:endParaRPr>
              </a:p>
            </p:txBody>
          </p:sp>
        </mc:Choice>
        <mc:Fallback xmlns="">
          <p:sp>
            <p:nvSpPr>
              <p:cNvPr id="17" name="矩形 16">
                <a:extLst>
                  <a:ext uri="{FF2B5EF4-FFF2-40B4-BE49-F238E27FC236}">
                    <a16:creationId xmlns:a16="http://schemas.microsoft.com/office/drawing/2014/main" xmlns:a14="http://schemas.microsoft.com/office/drawing/2010/main" xmlns="" id="{3241ACB9-9F5B-4E12-B212-76522C4F6E6C}"/>
                  </a:ext>
                </a:extLst>
              </p:cNvPr>
              <p:cNvSpPr>
                <a:spLocks noRot="1" noChangeAspect="1" noMove="1" noResize="1" noEditPoints="1" noAdjustHandles="1" noChangeArrowheads="1" noChangeShapeType="1" noTextEdit="1"/>
              </p:cNvSpPr>
              <p:nvPr/>
            </p:nvSpPr>
            <p:spPr>
              <a:xfrm>
                <a:off x="609708" y="2071333"/>
                <a:ext cx="4211667" cy="478508"/>
              </a:xfrm>
              <a:prstGeom prst="rect">
                <a:avLst/>
              </a:prstGeom>
              <a:blipFill rotWithShape="1">
                <a:blip r:embed="rId3"/>
                <a:stretch>
                  <a:fillRect l="-2750" r="-1881" b="-16667"/>
                </a:stretch>
              </a:blipFill>
            </p:spPr>
            <p:txBody>
              <a:bodyPr/>
              <a:lstStyle/>
              <a:p>
                <a:r>
                  <a:rPr lang="zh-CN" altLang="en-US">
                    <a:noFill/>
                  </a:rPr>
                  <a:t> </a:t>
                </a:r>
              </a:p>
            </p:txBody>
          </p:sp>
        </mc:Fallback>
      </mc:AlternateContent>
      <p:sp>
        <p:nvSpPr>
          <p:cNvPr id="18" name="矩形 17">
            <a:extLst>
              <a:ext uri="{FF2B5EF4-FFF2-40B4-BE49-F238E27FC236}">
                <a16:creationId xmlns:a16="http://schemas.microsoft.com/office/drawing/2014/main" xmlns="" id="{DB9E2329-D3BE-4889-89EB-83586AE95DDF}"/>
              </a:ext>
            </a:extLst>
          </p:cNvPr>
          <p:cNvSpPr/>
          <p:nvPr/>
        </p:nvSpPr>
        <p:spPr>
          <a:xfrm>
            <a:off x="6193012" y="7638372"/>
            <a:ext cx="10945216" cy="1228102"/>
          </a:xfrm>
          <a:prstGeom prst="rect">
            <a:avLst/>
          </a:prstGeom>
        </p:spPr>
        <p:txBody>
          <a:bodyPr wrap="square" lIns="91425" tIns="45711" rIns="91425" bIns="45711">
            <a:spAutoFit/>
          </a:bodyPr>
          <a:lstStyle/>
          <a:p>
            <a:pPr>
              <a:lnSpc>
                <a:spcPct val="150000"/>
              </a:lnSpc>
              <a:spcAft>
                <a:spcPts val="0"/>
              </a:spcAft>
            </a:pPr>
            <a:r>
              <a:rPr lang="en-US" altLang="zh-CN" sz="4900" dirty="0">
                <a:solidFill>
                  <a:srgbClr val="A50021"/>
                </a:solidFill>
                <a:latin typeface="Times New Roman" panose="02020603050405020304" pitchFamily="18" charset="0"/>
                <a:ea typeface="微软雅黑" panose="020B0503020204020204" pitchFamily="34" charset="-122"/>
              </a:rPr>
              <a:t>2Ag</a:t>
            </a:r>
            <a:r>
              <a:rPr lang="en-US" altLang="zh-CN" sz="4900" baseline="30000" dirty="0">
                <a:solidFill>
                  <a:srgbClr val="A50021"/>
                </a:solidFill>
                <a:latin typeface="Times New Roman" panose="02020603050405020304" pitchFamily="18" charset="0"/>
                <a:ea typeface="微软雅黑" panose="020B0503020204020204" pitchFamily="34" charset="-122"/>
              </a:rPr>
              <a:t>+</a:t>
            </a:r>
            <a:r>
              <a:rPr lang="en-US" altLang="zh-CN" sz="4900" dirty="0">
                <a:solidFill>
                  <a:srgbClr val="A50021"/>
                </a:solidFill>
                <a:latin typeface="Times New Roman" panose="02020603050405020304" pitchFamily="18" charset="0"/>
                <a:ea typeface="微软雅黑" panose="020B0503020204020204" pitchFamily="34" charset="-122"/>
              </a:rPr>
              <a:t>+</a:t>
            </a:r>
            <a:r>
              <a:rPr lang="en-US" altLang="zh-CN" sz="4900" dirty="0" err="1">
                <a:solidFill>
                  <a:srgbClr val="A50021"/>
                </a:solidFill>
                <a:latin typeface="Times New Roman" panose="02020603050405020304" pitchFamily="18" charset="0"/>
                <a:ea typeface="微软雅黑" panose="020B0503020204020204" pitchFamily="34" charset="-122"/>
              </a:rPr>
              <a:t>ClO</a:t>
            </a:r>
            <a:r>
              <a:rPr lang="en-US" altLang="zh-CN" sz="4900" baseline="30000" dirty="0">
                <a:solidFill>
                  <a:srgbClr val="A50021"/>
                </a:solidFill>
                <a:latin typeface="Times New Roman" panose="02020603050405020304" pitchFamily="18" charset="0"/>
                <a:ea typeface="微软雅黑" panose="020B0503020204020204" pitchFamily="34" charset="-122"/>
              </a:rPr>
              <a:t>-</a:t>
            </a:r>
            <a:r>
              <a:rPr lang="en-US" altLang="zh-CN" sz="4900" dirty="0">
                <a:solidFill>
                  <a:srgbClr val="A50021"/>
                </a:solidFill>
                <a:latin typeface="Times New Roman" panose="02020603050405020304" pitchFamily="18" charset="0"/>
                <a:ea typeface="微软雅黑" panose="020B0503020204020204" pitchFamily="34" charset="-122"/>
              </a:rPr>
              <a:t>+2OH</a:t>
            </a:r>
            <a:r>
              <a:rPr lang="en-US" altLang="zh-CN" sz="4900" baseline="30000" dirty="0">
                <a:solidFill>
                  <a:srgbClr val="A50021"/>
                </a:solidFill>
                <a:latin typeface="Times New Roman" panose="02020603050405020304" pitchFamily="18" charset="0"/>
                <a:ea typeface="微软雅黑" panose="020B0503020204020204" pitchFamily="34" charset="-122"/>
              </a:rPr>
              <a:t>-</a:t>
            </a:r>
            <a:r>
              <a:rPr lang="en-US" altLang="zh-CN" sz="4900" dirty="0">
                <a:solidFill>
                  <a:srgbClr val="A50021"/>
                </a:solidFill>
                <a:latin typeface="Times New Roman" panose="02020603050405020304" pitchFamily="18" charset="0"/>
                <a:ea typeface="微软雅黑" panose="020B0503020204020204" pitchFamily="34" charset="-122"/>
              </a:rPr>
              <a:t>=Ag</a:t>
            </a:r>
            <a:r>
              <a:rPr lang="en-US" altLang="zh-CN" sz="4900" baseline="-25000" dirty="0">
                <a:solidFill>
                  <a:srgbClr val="A50021"/>
                </a:solidFill>
                <a:latin typeface="Times New Roman" panose="02020603050405020304" pitchFamily="18" charset="0"/>
                <a:ea typeface="微软雅黑" panose="020B0503020204020204" pitchFamily="34" charset="-122"/>
              </a:rPr>
              <a:t>2</a:t>
            </a:r>
            <a:r>
              <a:rPr lang="en-US" altLang="zh-CN" sz="4900" dirty="0">
                <a:solidFill>
                  <a:srgbClr val="A50021"/>
                </a:solidFill>
                <a:latin typeface="Times New Roman" panose="02020603050405020304" pitchFamily="18" charset="0"/>
                <a:ea typeface="微软雅黑" panose="020B0503020204020204" pitchFamily="34" charset="-122"/>
              </a:rPr>
              <a:t>O</a:t>
            </a:r>
            <a:r>
              <a:rPr lang="en-US" altLang="zh-CN" sz="4900" baseline="-25000" dirty="0">
                <a:solidFill>
                  <a:srgbClr val="A50021"/>
                </a:solidFill>
                <a:latin typeface="Times New Roman" panose="02020603050405020304" pitchFamily="18" charset="0"/>
                <a:ea typeface="微软雅黑" panose="020B0503020204020204" pitchFamily="34" charset="-122"/>
              </a:rPr>
              <a:t>2</a:t>
            </a:r>
            <a:r>
              <a:rPr lang="en-US" altLang="zh-CN" sz="4900" dirty="0">
                <a:solidFill>
                  <a:srgbClr val="A50021"/>
                </a:solidFill>
                <a:latin typeface="Times New Roman" panose="02020603050405020304" pitchFamily="18" charset="0"/>
                <a:ea typeface="微软雅黑" panose="020B0503020204020204" pitchFamily="34" charset="-122"/>
              </a:rPr>
              <a:t>↓+Cl</a:t>
            </a:r>
            <a:r>
              <a:rPr lang="en-US" altLang="zh-CN" sz="4900" baseline="30000" dirty="0">
                <a:solidFill>
                  <a:srgbClr val="A50021"/>
                </a:solidFill>
                <a:latin typeface="Times New Roman" panose="02020603050405020304" pitchFamily="18" charset="0"/>
                <a:ea typeface="微软雅黑" panose="020B0503020204020204" pitchFamily="34" charset="-122"/>
              </a:rPr>
              <a:t>-</a:t>
            </a:r>
            <a:r>
              <a:rPr lang="en-US" altLang="zh-CN" sz="4900" dirty="0">
                <a:solidFill>
                  <a:srgbClr val="A50021"/>
                </a:solidFill>
                <a:latin typeface="Times New Roman" panose="02020603050405020304" pitchFamily="18" charset="0"/>
                <a:ea typeface="微软雅黑" panose="020B0503020204020204" pitchFamily="34" charset="-122"/>
              </a:rPr>
              <a:t>+H</a:t>
            </a:r>
            <a:r>
              <a:rPr lang="en-US" altLang="zh-CN" sz="4900" baseline="-25000" dirty="0">
                <a:solidFill>
                  <a:srgbClr val="A50021"/>
                </a:solidFill>
                <a:latin typeface="Times New Roman" panose="02020603050405020304" pitchFamily="18" charset="0"/>
                <a:ea typeface="微软雅黑" panose="020B0503020204020204" pitchFamily="34" charset="-122"/>
              </a:rPr>
              <a:t>2</a:t>
            </a:r>
            <a:r>
              <a:rPr lang="en-US" altLang="zh-CN" sz="4900" dirty="0">
                <a:solidFill>
                  <a:srgbClr val="A50021"/>
                </a:solidFill>
                <a:latin typeface="Times New Roman" panose="02020603050405020304" pitchFamily="18" charset="0"/>
                <a:ea typeface="微软雅黑" panose="020B0503020204020204" pitchFamily="34" charset="-122"/>
              </a:rPr>
              <a:t>O</a:t>
            </a:r>
            <a:endParaRPr lang="zh-CN" altLang="zh-CN" sz="4900" dirty="0">
              <a:solidFill>
                <a:srgbClr val="000000"/>
              </a:solidFill>
              <a:latin typeface="NEU-BZ-S92" panose="02020503000000020003"/>
              <a:ea typeface="方正书宋_GBK"/>
              <a:cs typeface="Times New Roman" panose="02020603050405020304" pitchFamily="18" charset="0"/>
            </a:endParaRPr>
          </a:p>
        </p:txBody>
      </p:sp>
      <p:grpSp>
        <p:nvGrpSpPr>
          <p:cNvPr id="19" name="组合 18">
            <a:extLst>
              <a:ext uri="{FF2B5EF4-FFF2-40B4-BE49-F238E27FC236}">
                <a16:creationId xmlns:a16="http://schemas.microsoft.com/office/drawing/2014/main" xmlns="" id="{D9EA81A1-34A3-4F23-9379-9760283872ED}"/>
              </a:ext>
            </a:extLst>
          </p:cNvPr>
          <p:cNvGrpSpPr/>
          <p:nvPr/>
        </p:nvGrpSpPr>
        <p:grpSpPr>
          <a:xfrm>
            <a:off x="1587599" y="9793792"/>
            <a:ext cx="10945216" cy="1361911"/>
            <a:chOff x="1587598" y="9793788"/>
            <a:chExt cx="10945216" cy="1361911"/>
          </a:xfrm>
        </p:grpSpPr>
        <p:sp>
          <p:nvSpPr>
            <p:cNvPr id="20" name="矩形 19">
              <a:extLst>
                <a:ext uri="{FF2B5EF4-FFF2-40B4-BE49-F238E27FC236}">
                  <a16:creationId xmlns:a16="http://schemas.microsoft.com/office/drawing/2014/main" xmlns="" id="{A3B8ED83-6B13-4D27-BF97-5D5234F00E29}"/>
                </a:ext>
              </a:extLst>
            </p:cNvPr>
            <p:cNvSpPr/>
            <p:nvPr/>
          </p:nvSpPr>
          <p:spPr>
            <a:xfrm>
              <a:off x="1587598" y="9793788"/>
              <a:ext cx="10945216" cy="1361911"/>
            </a:xfrm>
            <a:prstGeom prst="rect">
              <a:avLst/>
            </a:prstGeom>
          </p:spPr>
          <p:txBody>
            <a:bodyPr wrap="square">
              <a:spAutoFit/>
            </a:bodyPr>
            <a:lstStyle/>
            <a:p>
              <a:pPr>
                <a:lnSpc>
                  <a:spcPct val="150000"/>
                </a:lnSpc>
                <a:spcAft>
                  <a:spcPts val="0"/>
                </a:spcAft>
              </a:pPr>
              <a:r>
                <a:rPr lang="en-US" altLang="zh-CN" sz="5500" dirty="0">
                  <a:solidFill>
                    <a:srgbClr val="A50021"/>
                  </a:solidFill>
                  <a:latin typeface="Times New Roman" panose="02020603050405020304" pitchFamily="18" charset="0"/>
                  <a:ea typeface="微软雅黑" panose="020B0503020204020204" pitchFamily="34" charset="-122"/>
                </a:rPr>
                <a:t>2CuH+3Cl</a:t>
              </a:r>
              <a:r>
                <a:rPr lang="en-US" altLang="zh-CN" sz="5500" baseline="-25000" dirty="0">
                  <a:solidFill>
                    <a:srgbClr val="A50021"/>
                  </a:solidFill>
                  <a:latin typeface="Times New Roman" panose="02020603050405020304" pitchFamily="18" charset="0"/>
                  <a:ea typeface="微软雅黑" panose="020B0503020204020204" pitchFamily="34" charset="-122"/>
                </a:rPr>
                <a:t>2</a:t>
              </a:r>
              <a:r>
                <a:rPr lang="en-US" altLang="zh-CN" sz="5500" dirty="0">
                  <a:solidFill>
                    <a:srgbClr val="A50021"/>
                  </a:solidFill>
                  <a:latin typeface="Times New Roman" panose="02020603050405020304" pitchFamily="18" charset="0"/>
                  <a:ea typeface="微软雅黑" panose="020B0503020204020204" pitchFamily="34" charset="-122"/>
                </a:rPr>
                <a:t>         2CuCl</a:t>
              </a:r>
              <a:r>
                <a:rPr lang="en-US" altLang="zh-CN" sz="5500" baseline="-25000" dirty="0">
                  <a:solidFill>
                    <a:srgbClr val="A50021"/>
                  </a:solidFill>
                  <a:latin typeface="Times New Roman" panose="02020603050405020304" pitchFamily="18" charset="0"/>
                  <a:ea typeface="微软雅黑" panose="020B0503020204020204" pitchFamily="34" charset="-122"/>
                </a:rPr>
                <a:t>2</a:t>
              </a:r>
              <a:r>
                <a:rPr lang="en-US" altLang="zh-CN" sz="5500" dirty="0">
                  <a:solidFill>
                    <a:srgbClr val="A50021"/>
                  </a:solidFill>
                  <a:latin typeface="Times New Roman" panose="02020603050405020304" pitchFamily="18" charset="0"/>
                  <a:ea typeface="微软雅黑" panose="020B0503020204020204" pitchFamily="34" charset="-122"/>
                </a:rPr>
                <a:t>+2HCl</a:t>
              </a:r>
              <a:endParaRPr lang="zh-CN" altLang="zh-CN" sz="4900" dirty="0">
                <a:solidFill>
                  <a:srgbClr val="000000"/>
                </a:solidFill>
                <a:latin typeface="NEU-BZ-S92" panose="02020503000000020003"/>
                <a:ea typeface="方正书宋_GBK"/>
                <a:cs typeface="Times New Roman" panose="02020603050405020304" pitchFamily="18" charset="0"/>
              </a:endParaRPr>
            </a:p>
          </p:txBody>
        </p:sp>
        <p:pic>
          <p:nvPicPr>
            <p:cNvPr id="21" name="图片 20">
              <a:extLst>
                <a:ext uri="{FF2B5EF4-FFF2-40B4-BE49-F238E27FC236}">
                  <a16:creationId xmlns:a16="http://schemas.microsoft.com/office/drawing/2014/main" xmlns="" id="{E9B2A7F8-90FC-4290-BE28-DB0F0AB899BA}"/>
                </a:ext>
              </a:extLst>
            </p:cNvPr>
            <p:cNvPicPr/>
            <p:nvPr/>
          </p:nvPicPr>
          <p:blipFill>
            <a:blip r:embed="rId4">
              <a:duotone>
                <a:schemeClr val="accent2">
                  <a:shade val="45000"/>
                  <a:satMod val="135000"/>
                </a:schemeClr>
                <a:prstClr val="white"/>
              </a:duotone>
            </a:blip>
            <a:stretch>
              <a:fillRect/>
            </a:stretch>
          </p:blipFill>
          <p:spPr>
            <a:xfrm>
              <a:off x="4995734" y="9906963"/>
              <a:ext cx="1197278" cy="969958"/>
            </a:xfrm>
            <a:prstGeom prst="rect">
              <a:avLst/>
            </a:prstGeom>
          </p:spPr>
        </p:pic>
      </p:grpSp>
      <p:pic>
        <p:nvPicPr>
          <p:cNvPr id="24" name="增分典例探究.EPS" descr="id:2147506048;FounderCES">
            <a:extLst>
              <a:ext uri="{FF2B5EF4-FFF2-40B4-BE49-F238E27FC236}">
                <a16:creationId xmlns="" xmlns:a16="http://schemas.microsoft.com/office/drawing/2014/main" id="{61BD7C13-2FC4-403F-8527-73C1205CCB4E}"/>
              </a:ext>
            </a:extLst>
          </p:cNvPr>
          <p:cNvPicPr/>
          <p:nvPr/>
        </p:nvPicPr>
        <p:blipFill>
          <a:blip r:embed="rId5"/>
          <a:stretch>
            <a:fillRect/>
          </a:stretch>
        </p:blipFill>
        <p:spPr>
          <a:xfrm>
            <a:off x="1465421" y="1260551"/>
            <a:ext cx="20806588" cy="733233"/>
          </a:xfrm>
          <a:prstGeom prst="rect">
            <a:avLst/>
          </a:prstGeom>
        </p:spPr>
      </p:pic>
    </p:spTree>
    <p:extLst>
      <p:ext uri="{BB962C8B-B14F-4D97-AF65-F5344CB8AC3E}">
        <p14:creationId xmlns:p14="http://schemas.microsoft.com/office/powerpoint/2010/main" val="316058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a:extLst>
              <a:ext uri="{FF2B5EF4-FFF2-40B4-BE49-F238E27FC236}">
                <a16:creationId xmlns:a16="http://schemas.microsoft.com/office/drawing/2014/main" xmlns="" id="{189B1B9C-7526-46F4-BACF-260F657DC9BB}"/>
              </a:ext>
            </a:extLst>
          </p:cNvPr>
          <p:cNvSpPr/>
          <p:nvPr/>
        </p:nvSpPr>
        <p:spPr>
          <a:xfrm>
            <a:off x="1407156" y="3090627"/>
            <a:ext cx="20864853" cy="8223349"/>
          </a:xfrm>
          <a:prstGeom prst="rect">
            <a:avLst/>
          </a:prstGeom>
        </p:spPr>
        <p:txBody>
          <a:bodyPr wrap="square" lIns="91425" tIns="45711" rIns="91425" bIns="45711">
            <a:spAutoFit/>
          </a:bodyPr>
          <a:lstStyle/>
          <a:p>
            <a:pPr>
              <a:lnSpc>
                <a:spcPct val="150000"/>
              </a:lnSpc>
              <a:spcAft>
                <a:spcPts val="0"/>
              </a:spcAft>
            </a:pPr>
            <a:r>
              <a:rPr lang="zh-CN"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b="1"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2019·</a:t>
            </a:r>
            <a:r>
              <a:rPr lang="zh-CN" altLang="zh-CN" sz="440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湖北襄阳调研</a:t>
            </a:r>
            <a:r>
              <a:rPr lang="en-US" altLang="zh-CN" sz="4400" b="1"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高锰酸钾是锰的重要化合物和常用的氧化剂。以下是工业上用软锰矿</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主要成分</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MnO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制备高锰酸钾的流程图。</a:t>
            </a:r>
            <a:endParaRPr lang="zh-CN" altLang="zh-CN" sz="4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软锰矿粉碎的目的是</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4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a:p>
            <a:pPr>
              <a:lnSpc>
                <a:spcPct val="150000"/>
              </a:lnSpc>
              <a:spcAft>
                <a:spcPts val="0"/>
              </a:spcAft>
            </a:pP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4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a:p>
            <a:pPr>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软锰矿、</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KOH</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混合物在空气</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中加热熔融反应生成</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K</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MnO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p>
          <a:p>
            <a:pPr>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的化学方程式为</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。操作</a:t>
            </a:r>
            <a:r>
              <a:rPr lang="en-US" altLang="zh-CN" sz="4400" dirty="0">
                <a:solidFill>
                  <a:srgbClr val="000000"/>
                </a:solidFill>
                <a:latin typeface="Times New Roman" panose="02020603050405020304" pitchFamily="18" charset="0"/>
                <a:ea typeface="微软雅黑" panose="020B0503020204020204" pitchFamily="34" charset="-122"/>
              </a:rPr>
              <a:t>Ⅲ</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的名称为</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sp>
        <p:nvSpPr>
          <p:cNvPr id="24" name="矩形 23">
            <a:extLst>
              <a:ext uri="{FF2B5EF4-FFF2-40B4-BE49-F238E27FC236}">
                <a16:creationId xmlns:a16="http://schemas.microsoft.com/office/drawing/2014/main" xmlns="" id="{CD88FABA-CFED-4638-AE88-7652F3766B57}"/>
              </a:ext>
            </a:extLst>
          </p:cNvPr>
          <p:cNvSpPr/>
          <p:nvPr/>
        </p:nvSpPr>
        <p:spPr>
          <a:xfrm>
            <a:off x="2448597" y="1980632"/>
            <a:ext cx="20186833" cy="1108524"/>
          </a:xfrm>
          <a:prstGeom prst="rect">
            <a:avLst/>
          </a:prstGeom>
        </p:spPr>
        <p:txBody>
          <a:bodyPr wrap="square" lIns="91425" tIns="45711" rIns="91425" bIns="45711">
            <a:spAutoFit/>
          </a:bodyPr>
          <a:lstStyle/>
          <a:p>
            <a:pPr>
              <a:lnSpc>
                <a:spcPct val="150000"/>
              </a:lnSpc>
              <a:spcAft>
                <a:spcPts val="0"/>
              </a:spcAft>
            </a:pPr>
            <a:r>
              <a:rPr lang="zh-CN"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增分点二　工艺流程题中信息型方程式的书写</a:t>
            </a:r>
            <a:endParaRPr lang="zh-CN" altLang="zh-CN" sz="4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pic>
        <p:nvPicPr>
          <p:cNvPr id="25" name="圈三角.EPS" descr="id:2147506055;FounderCES">
            <a:extLst>
              <a:ext uri="{FF2B5EF4-FFF2-40B4-BE49-F238E27FC236}">
                <a16:creationId xmlns:a16="http://schemas.microsoft.com/office/drawing/2014/main" xmlns="" id="{D6BBC96D-0D5B-4BEB-9412-92A42BD067C0}"/>
              </a:ext>
            </a:extLst>
          </p:cNvPr>
          <p:cNvPicPr/>
          <p:nvPr/>
        </p:nvPicPr>
        <p:blipFill>
          <a:blip r:embed="rId2"/>
          <a:stretch>
            <a:fillRect/>
          </a:stretch>
        </p:blipFill>
        <p:spPr>
          <a:xfrm>
            <a:off x="1584501" y="2268665"/>
            <a:ext cx="500674" cy="556299"/>
          </a:xfrm>
          <a:prstGeom prst="rect">
            <a:avLst/>
          </a:prstGeom>
        </p:spPr>
      </p:pic>
      <p:pic>
        <p:nvPicPr>
          <p:cNvPr id="26" name="9WF568.EPS" descr="id:2147507032;FounderCES">
            <a:extLst>
              <a:ext uri="{FF2B5EF4-FFF2-40B4-BE49-F238E27FC236}">
                <a16:creationId xmlns:a16="http://schemas.microsoft.com/office/drawing/2014/main" xmlns="" id="{511B34F0-7112-41AA-8803-B772AAB1A907}"/>
              </a:ext>
            </a:extLst>
          </p:cNvPr>
          <p:cNvPicPr/>
          <p:nvPr/>
        </p:nvPicPr>
        <p:blipFill>
          <a:blip r:embed="rId3">
            <a:clrChange>
              <a:clrFrom>
                <a:srgbClr val="FFFFFF"/>
              </a:clrFrom>
              <a:clrTo>
                <a:srgbClr val="FFFFFF">
                  <a:alpha val="0"/>
                </a:srgbClr>
              </a:clrTo>
            </a:clrChange>
          </a:blip>
          <a:stretch>
            <a:fillRect/>
          </a:stretch>
        </p:blipFill>
        <p:spPr>
          <a:xfrm>
            <a:off x="8857309" y="5169073"/>
            <a:ext cx="13105456" cy="4671687"/>
          </a:xfrm>
          <a:prstGeom prst="rect">
            <a:avLst/>
          </a:prstGeom>
        </p:spPr>
      </p:pic>
      <p:sp>
        <p:nvSpPr>
          <p:cNvPr id="27" name="矩形 26">
            <a:extLst>
              <a:ext uri="{FF2B5EF4-FFF2-40B4-BE49-F238E27FC236}">
                <a16:creationId xmlns:a16="http://schemas.microsoft.com/office/drawing/2014/main" xmlns="" id="{D8779D6E-B6BD-4EC4-92EF-90B466E729B6}"/>
              </a:ext>
            </a:extLst>
          </p:cNvPr>
          <p:cNvSpPr/>
          <p:nvPr/>
        </p:nvSpPr>
        <p:spPr>
          <a:xfrm>
            <a:off x="1368476" y="5952834"/>
            <a:ext cx="7107453" cy="2124927"/>
          </a:xfrm>
          <a:prstGeom prst="rect">
            <a:avLst/>
          </a:prstGeom>
        </p:spPr>
        <p:txBody>
          <a:bodyPr wrap="square" lIns="91425" tIns="45711" rIns="91425" bIns="45711">
            <a:spAutoFit/>
          </a:bodyPr>
          <a:lstStyle/>
          <a:p>
            <a:pPr>
              <a:lnSpc>
                <a:spcPct val="150000"/>
              </a:lnSpc>
              <a:spcAft>
                <a:spcPts val="0"/>
              </a:spcAft>
            </a:pP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增大反应物接触面积</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加快反应速率</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使反应物反应完全</a:t>
            </a:r>
            <a:endParaRPr lang="zh-CN" altLang="zh-CN" sz="1300" dirty="0">
              <a:solidFill>
                <a:srgbClr val="000000"/>
              </a:solidFill>
              <a:latin typeface="NEU-BZ-S92" panose="02020503000000020003"/>
              <a:ea typeface="方正书宋_GBK"/>
              <a:cs typeface="Times New Roman" panose="02020603050405020304" pitchFamily="18" charset="0"/>
            </a:endParaRPr>
          </a:p>
        </p:txBody>
      </p:sp>
      <p:sp>
        <p:nvSpPr>
          <p:cNvPr id="28" name="矩形 27">
            <a:extLst>
              <a:ext uri="{FF2B5EF4-FFF2-40B4-BE49-F238E27FC236}">
                <a16:creationId xmlns:a16="http://schemas.microsoft.com/office/drawing/2014/main" xmlns="" id="{139CB02F-D358-47F7-95B5-DED31592F77A}"/>
              </a:ext>
            </a:extLst>
          </p:cNvPr>
          <p:cNvSpPr/>
          <p:nvPr/>
        </p:nvSpPr>
        <p:spPr>
          <a:xfrm>
            <a:off x="19925203" y="9992449"/>
            <a:ext cx="1965554" cy="1108524"/>
          </a:xfrm>
          <a:prstGeom prst="rect">
            <a:avLst/>
          </a:prstGeom>
        </p:spPr>
        <p:txBody>
          <a:bodyPr wrap="square" lIns="91425" tIns="45711" rIns="91425" bIns="45711">
            <a:spAutoFit/>
          </a:bodyPr>
          <a:lstStyle/>
          <a:p>
            <a:pPr>
              <a:lnSpc>
                <a:spcPct val="150000"/>
              </a:lnSpc>
              <a:spcAft>
                <a:spcPts val="0"/>
              </a:spcAft>
            </a:pP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重结晶</a:t>
            </a:r>
            <a:endParaRPr lang="zh-CN" altLang="zh-CN" sz="1300" dirty="0">
              <a:solidFill>
                <a:srgbClr val="000000"/>
              </a:solidFill>
              <a:latin typeface="NEU-BZ-S92" panose="02020503000000020003"/>
              <a:ea typeface="方正书宋_GBK"/>
              <a:cs typeface="Times New Roman" panose="02020603050405020304" pitchFamily="18" charset="0"/>
            </a:endParaRPr>
          </a:p>
        </p:txBody>
      </p:sp>
      <p:grpSp>
        <p:nvGrpSpPr>
          <p:cNvPr id="29" name="组合 28">
            <a:extLst>
              <a:ext uri="{FF2B5EF4-FFF2-40B4-BE49-F238E27FC236}">
                <a16:creationId xmlns:a16="http://schemas.microsoft.com/office/drawing/2014/main" xmlns="" id="{11393BE3-CE72-4F9E-B071-99CB28077290}"/>
              </a:ext>
            </a:extLst>
          </p:cNvPr>
          <p:cNvGrpSpPr/>
          <p:nvPr/>
        </p:nvGrpSpPr>
        <p:grpSpPr>
          <a:xfrm>
            <a:off x="5472933" y="9973519"/>
            <a:ext cx="9577065" cy="1126849"/>
            <a:chOff x="5472932" y="9973518"/>
            <a:chExt cx="9577064" cy="1126848"/>
          </a:xfrm>
        </p:grpSpPr>
        <p:sp>
          <p:nvSpPr>
            <p:cNvPr id="30" name="矩形 29">
              <a:extLst>
                <a:ext uri="{FF2B5EF4-FFF2-40B4-BE49-F238E27FC236}">
                  <a16:creationId xmlns:a16="http://schemas.microsoft.com/office/drawing/2014/main" xmlns="" id="{ACF2B2B3-0836-4E5E-B298-58C302F14908}"/>
                </a:ext>
              </a:extLst>
            </p:cNvPr>
            <p:cNvSpPr/>
            <p:nvPr/>
          </p:nvSpPr>
          <p:spPr>
            <a:xfrm>
              <a:off x="5472932" y="9973518"/>
              <a:ext cx="9577064" cy="1126848"/>
            </a:xfrm>
            <a:prstGeom prst="rect">
              <a:avLst/>
            </a:prstGeom>
          </p:spPr>
          <p:txBody>
            <a:bodyPr wrap="square">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rPr>
                <a:t>2MnO</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+O</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+4KOH      2K</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MnO</a:t>
              </a:r>
              <a:r>
                <a:rPr lang="en-US" altLang="zh-CN" sz="4400" baseline="-25000" dirty="0">
                  <a:solidFill>
                    <a:srgbClr val="A50021"/>
                  </a:solidFill>
                  <a:latin typeface="Times New Roman" panose="02020603050405020304" pitchFamily="18" charset="0"/>
                  <a:ea typeface="微软雅黑" panose="020B0503020204020204" pitchFamily="34" charset="-122"/>
                </a:rPr>
                <a:t>4</a:t>
              </a:r>
              <a:r>
                <a:rPr lang="en-US" altLang="zh-CN" sz="4400" dirty="0">
                  <a:solidFill>
                    <a:srgbClr val="A50021"/>
                  </a:solidFill>
                  <a:latin typeface="Times New Roman" panose="02020603050405020304" pitchFamily="18" charset="0"/>
                  <a:ea typeface="微软雅黑" panose="020B0503020204020204" pitchFamily="34" charset="-122"/>
                </a:rPr>
                <a:t>+2H</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O</a:t>
              </a:r>
              <a:endParaRPr lang="zh-CN" altLang="zh-CN" sz="1300" dirty="0">
                <a:solidFill>
                  <a:srgbClr val="000000"/>
                </a:solidFill>
                <a:latin typeface="NEU-BZ-S92" panose="02020503000000020003"/>
                <a:ea typeface="方正书宋_GBK"/>
                <a:cs typeface="Times New Roman" panose="02020603050405020304" pitchFamily="18" charset="0"/>
              </a:endParaRPr>
            </a:p>
          </p:txBody>
        </p:sp>
        <p:pic>
          <p:nvPicPr>
            <p:cNvPr id="31" name="图片 30">
              <a:extLst>
                <a:ext uri="{FF2B5EF4-FFF2-40B4-BE49-F238E27FC236}">
                  <a16:creationId xmlns:a16="http://schemas.microsoft.com/office/drawing/2014/main" xmlns="" id="{B12F36EE-9960-4935-B4A4-2F156B534C8D}"/>
                </a:ext>
              </a:extLst>
            </p:cNvPr>
            <p:cNvPicPr/>
            <p:nvPr/>
          </p:nvPicPr>
          <p:blipFill>
            <a:blip r:embed="rId4">
              <a:clrChange>
                <a:clrFrom>
                  <a:srgbClr val="FFFFFF"/>
                </a:clrFrom>
                <a:clrTo>
                  <a:srgbClr val="FFFFFF">
                    <a:alpha val="0"/>
                  </a:srgbClr>
                </a:clrTo>
              </a:clrChange>
              <a:duotone>
                <a:schemeClr val="accent2">
                  <a:shade val="45000"/>
                  <a:satMod val="135000"/>
                </a:schemeClr>
                <a:prstClr val="white"/>
              </a:duotone>
            </a:blip>
            <a:stretch>
              <a:fillRect/>
            </a:stretch>
          </p:blipFill>
          <p:spPr>
            <a:xfrm>
              <a:off x="9937428" y="9973518"/>
              <a:ext cx="981254" cy="828477"/>
            </a:xfrm>
            <a:prstGeom prst="rect">
              <a:avLst/>
            </a:prstGeom>
          </p:spPr>
        </p:pic>
      </p:grpSp>
      <p:pic>
        <p:nvPicPr>
          <p:cNvPr id="32" name="增分典例探究.EPS" descr="id:2147506048;FounderCES">
            <a:extLst>
              <a:ext uri="{FF2B5EF4-FFF2-40B4-BE49-F238E27FC236}">
                <a16:creationId xmlns="" xmlns:a16="http://schemas.microsoft.com/office/drawing/2014/main" id="{61BD7C13-2FC4-403F-8527-73C1205CCB4E}"/>
              </a:ext>
            </a:extLst>
          </p:cNvPr>
          <p:cNvPicPr/>
          <p:nvPr/>
        </p:nvPicPr>
        <p:blipFill>
          <a:blip r:embed="rId5"/>
          <a:stretch>
            <a:fillRect/>
          </a:stretch>
        </p:blipFill>
        <p:spPr>
          <a:xfrm>
            <a:off x="1465421" y="1260551"/>
            <a:ext cx="20806588" cy="733233"/>
          </a:xfrm>
          <a:prstGeom prst="rect">
            <a:avLst/>
          </a:prstGeom>
        </p:spPr>
      </p:pic>
    </p:spTree>
    <p:extLst>
      <p:ext uri="{BB962C8B-B14F-4D97-AF65-F5344CB8AC3E}">
        <p14:creationId xmlns:p14="http://schemas.microsoft.com/office/powerpoint/2010/main" val="3844314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ppt_x"/>
                                          </p:val>
                                        </p:tav>
                                        <p:tav tm="100000">
                                          <p:val>
                                            <p:strVal val="#ppt_x"/>
                                          </p:val>
                                        </p:tav>
                                      </p:tavLst>
                                    </p:anim>
                                    <p:anim calcmode="lin" valueType="num">
                                      <p:cBhvr additive="base">
                                        <p:cTn id="1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a:extLst>
              <a:ext uri="{FF2B5EF4-FFF2-40B4-BE49-F238E27FC236}">
                <a16:creationId xmlns:a16="http://schemas.microsoft.com/office/drawing/2014/main" xmlns="" id="{4DB8092D-3108-4CFB-83AA-653936681171}"/>
              </a:ext>
            </a:extLst>
          </p:cNvPr>
          <p:cNvGraphicFramePr>
            <a:graphicFrameLocks noGrp="1"/>
          </p:cNvGraphicFramePr>
          <p:nvPr>
            <p:extLst>
              <p:ext uri="{D42A27DB-BD31-4B8C-83A1-F6EECF244321}">
                <p14:modId xmlns:p14="http://schemas.microsoft.com/office/powerpoint/2010/main" val="2773859077"/>
              </p:ext>
            </p:extLst>
          </p:nvPr>
        </p:nvGraphicFramePr>
        <p:xfrm>
          <a:off x="1682577" y="3348781"/>
          <a:ext cx="20496213" cy="4026295"/>
        </p:xfrm>
        <a:graphic>
          <a:graphicData uri="http://schemas.openxmlformats.org/drawingml/2006/table">
            <a:tbl>
              <a:tblPr firstRow="1" firstCol="1" bandRow="1"/>
              <a:tblGrid>
                <a:gridCol w="20496213">
                  <a:extLst>
                    <a:ext uri="{9D8B030D-6E8A-4147-A177-3AD203B41FA5}">
                      <a16:colId xmlns:a16="http://schemas.microsoft.com/office/drawing/2014/main" xmlns="" val="3930502355"/>
                    </a:ext>
                  </a:extLst>
                </a:gridCol>
              </a:tblGrid>
              <a:tr h="4026295">
                <a:tc>
                  <a:txBody>
                    <a:bodyPr/>
                    <a:lstStyle/>
                    <a:p>
                      <a:pPr>
                        <a:lnSpc>
                          <a:spcPct val="15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将软锰矿粉碎的目的是</a:t>
                      </a:r>
                      <a:r>
                        <a:rPr 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endParaRPr lang="zh-CN" sz="4400" dirty="0">
                        <a:solidFill>
                          <a:srgbClr val="000000"/>
                        </a:solidFill>
                        <a:effectLst/>
                        <a:latin typeface="NEU-BZ-S92" panose="02020503000000020003" pitchFamily="18" charset="-122"/>
                        <a:ea typeface="NEU-BZ-S92" panose="02020503000000020003" pitchFamily="18" charset="-122"/>
                        <a:cs typeface="Times New Roman" panose="02020603050405020304" pitchFamily="18" charset="0"/>
                      </a:endParaRPr>
                    </a:p>
                    <a:p>
                      <a:pPr>
                        <a:lnSpc>
                          <a:spcPct val="15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软锰矿、</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KOH</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混合物在空气中加热熔融反应生成</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K</a:t>
                      </a:r>
                      <a:r>
                        <a:rPr lang="en-US" sz="44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MnO</a:t>
                      </a:r>
                      <a:r>
                        <a:rPr lang="en-US" sz="44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化学方程式为</a:t>
                      </a:r>
                      <a:r>
                        <a:rPr 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endParaRPr lang="en-US" alt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en-US"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由</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KMnO</a:t>
                      </a:r>
                      <a:r>
                        <a:rPr lang="en-US" sz="44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粗晶体制得</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KMnO</a:t>
                      </a:r>
                      <a:r>
                        <a:rPr lang="en-US" sz="44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晶体用</a:t>
                      </a:r>
                      <a:endParaRPr lang="en-US" alt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的方法</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endParaRPr lang="zh-CN" sz="4400" dirty="0">
                        <a:solidFill>
                          <a:srgbClr val="000000"/>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66674" marR="66674"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xmlns="" val="1759643498"/>
                  </a:ext>
                </a:extLst>
              </a:tr>
            </a:tbl>
          </a:graphicData>
        </a:graphic>
      </p:graphicFrame>
      <p:sp>
        <p:nvSpPr>
          <p:cNvPr id="8" name="矩形 7">
            <a:extLst>
              <a:ext uri="{FF2B5EF4-FFF2-40B4-BE49-F238E27FC236}">
                <a16:creationId xmlns:a16="http://schemas.microsoft.com/office/drawing/2014/main" xmlns="" id="{CD88FABA-CFED-4638-AE88-7652F3766B57}"/>
              </a:ext>
            </a:extLst>
          </p:cNvPr>
          <p:cNvSpPr/>
          <p:nvPr/>
        </p:nvSpPr>
        <p:spPr>
          <a:xfrm>
            <a:off x="1407158" y="1980632"/>
            <a:ext cx="20906914" cy="1108524"/>
          </a:xfrm>
          <a:prstGeom prst="rect">
            <a:avLst/>
          </a:prstGeom>
        </p:spPr>
        <p:txBody>
          <a:bodyPr wrap="square" lIns="91425" tIns="45711" rIns="91425" bIns="45711">
            <a:spAutoFit/>
          </a:bodyPr>
          <a:lstStyle/>
          <a:p>
            <a:pPr>
              <a:lnSpc>
                <a:spcPct val="150000"/>
              </a:lnSpc>
              <a:spcAft>
                <a:spcPts val="0"/>
              </a:spcAft>
            </a:pPr>
            <a:r>
              <a:rPr lang="zh-CN"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【信息解读】</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sp>
        <p:nvSpPr>
          <p:cNvPr id="14" name="矩形 13">
            <a:extLst>
              <a:ext uri="{FF2B5EF4-FFF2-40B4-BE49-F238E27FC236}">
                <a16:creationId xmlns:a16="http://schemas.microsoft.com/office/drawing/2014/main" xmlns="" id="{9A7FE57D-6A57-46AC-B21D-9EF2330772A4}"/>
              </a:ext>
            </a:extLst>
          </p:cNvPr>
          <p:cNvSpPr/>
          <p:nvPr/>
        </p:nvSpPr>
        <p:spPr>
          <a:xfrm>
            <a:off x="7417148" y="3195493"/>
            <a:ext cx="13805046" cy="1108524"/>
          </a:xfrm>
          <a:prstGeom prst="rect">
            <a:avLst/>
          </a:prstGeom>
        </p:spPr>
        <p:txBody>
          <a:bodyPr wrap="square" lIns="91425" tIns="45711" rIns="91425" bIns="45711">
            <a:spAutoFit/>
          </a:bodyPr>
          <a:lstStyle/>
          <a:p>
            <a:pPr>
              <a:lnSpc>
                <a:spcPct val="150000"/>
              </a:lnSpc>
              <a:spcAft>
                <a:spcPts val="0"/>
              </a:spcAft>
            </a:pP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大反应物的接触面积</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加快反应速率</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使反应物反应完全</a:t>
            </a:r>
            <a:endParaRPr lang="zh-CN" altLang="zh-CN" sz="4400" dirty="0">
              <a:solidFill>
                <a:srgbClr val="000000"/>
              </a:solidFill>
              <a:latin typeface="NEU-BZ-S92" panose="02020503000000020003"/>
              <a:ea typeface="方正书宋_GBK"/>
              <a:cs typeface="宋体" panose="02010600030101010101" pitchFamily="2" charset="-122"/>
            </a:endParaRPr>
          </a:p>
        </p:txBody>
      </p:sp>
      <p:sp>
        <p:nvSpPr>
          <p:cNvPr id="15" name="矩形 14">
            <a:extLst>
              <a:ext uri="{FF2B5EF4-FFF2-40B4-BE49-F238E27FC236}">
                <a16:creationId xmlns:a16="http://schemas.microsoft.com/office/drawing/2014/main" xmlns="" id="{B521A50D-26BF-4B2D-BED2-66661C69D890}"/>
              </a:ext>
            </a:extLst>
          </p:cNvPr>
          <p:cNvSpPr/>
          <p:nvPr/>
        </p:nvSpPr>
        <p:spPr>
          <a:xfrm>
            <a:off x="1872534" y="6176026"/>
            <a:ext cx="1965554" cy="1108524"/>
          </a:xfrm>
          <a:prstGeom prst="rect">
            <a:avLst/>
          </a:prstGeom>
        </p:spPr>
        <p:txBody>
          <a:bodyPr wrap="square" lIns="91425" tIns="45711" rIns="91425" bIns="45711">
            <a:spAutoFit/>
          </a:bodyPr>
          <a:lstStyle/>
          <a:p>
            <a:pPr>
              <a:lnSpc>
                <a:spcPct val="150000"/>
              </a:lnSpc>
              <a:spcAft>
                <a:spcPts val="0"/>
              </a:spcAft>
            </a:pP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重结晶</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grpSp>
        <p:nvGrpSpPr>
          <p:cNvPr id="16" name="组合 15">
            <a:extLst>
              <a:ext uri="{FF2B5EF4-FFF2-40B4-BE49-F238E27FC236}">
                <a16:creationId xmlns:a16="http://schemas.microsoft.com/office/drawing/2014/main" xmlns="" id="{473DD9F1-2F10-4EF5-920B-B24C9B765094}"/>
              </a:ext>
            </a:extLst>
          </p:cNvPr>
          <p:cNvGrpSpPr/>
          <p:nvPr/>
        </p:nvGrpSpPr>
        <p:grpSpPr>
          <a:xfrm>
            <a:off x="1872532" y="5148985"/>
            <a:ext cx="9577065" cy="1107996"/>
            <a:chOff x="5472932" y="9973518"/>
            <a:chExt cx="9577064" cy="1107995"/>
          </a:xfrm>
        </p:grpSpPr>
        <p:sp>
          <p:nvSpPr>
            <p:cNvPr id="17" name="矩形 16">
              <a:extLst>
                <a:ext uri="{FF2B5EF4-FFF2-40B4-BE49-F238E27FC236}">
                  <a16:creationId xmlns:a16="http://schemas.microsoft.com/office/drawing/2014/main" xmlns="" id="{8D2A8F02-D204-4BCB-9B81-496D41508B03}"/>
                </a:ext>
              </a:extLst>
            </p:cNvPr>
            <p:cNvSpPr/>
            <p:nvPr/>
          </p:nvSpPr>
          <p:spPr>
            <a:xfrm>
              <a:off x="5472932" y="9973518"/>
              <a:ext cx="9577064" cy="1107995"/>
            </a:xfrm>
            <a:prstGeom prst="rect">
              <a:avLst/>
            </a:prstGeom>
          </p:spPr>
          <p:txBody>
            <a:bodyPr wrap="square">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rPr>
                <a:t>2MnO</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+O</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+4KOH      2K</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MnO</a:t>
              </a:r>
              <a:r>
                <a:rPr lang="en-US" altLang="zh-CN" sz="4400" baseline="-25000" dirty="0">
                  <a:solidFill>
                    <a:srgbClr val="A50021"/>
                  </a:solidFill>
                  <a:latin typeface="Times New Roman" panose="02020603050405020304" pitchFamily="18" charset="0"/>
                  <a:ea typeface="微软雅黑" panose="020B0503020204020204" pitchFamily="34" charset="-122"/>
                </a:rPr>
                <a:t>4</a:t>
              </a:r>
              <a:r>
                <a:rPr lang="en-US" altLang="zh-CN" sz="4400" dirty="0">
                  <a:solidFill>
                    <a:srgbClr val="A50021"/>
                  </a:solidFill>
                  <a:latin typeface="Times New Roman" panose="02020603050405020304" pitchFamily="18" charset="0"/>
                  <a:ea typeface="微软雅黑" panose="020B0503020204020204" pitchFamily="34" charset="-122"/>
                </a:rPr>
                <a:t>+2H</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O</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pic>
          <p:nvPicPr>
            <p:cNvPr id="18" name="图片 17">
              <a:extLst>
                <a:ext uri="{FF2B5EF4-FFF2-40B4-BE49-F238E27FC236}">
                  <a16:creationId xmlns:a16="http://schemas.microsoft.com/office/drawing/2014/main" xmlns="" id="{64318767-3BC8-4F04-9D08-9424F8FE4240}"/>
                </a:ext>
              </a:extLst>
            </p:cNvPr>
            <p:cNvPicPr/>
            <p:nvPr/>
          </p:nvPicPr>
          <p:blipFill>
            <a:blip r:embed="rId2">
              <a:clrChange>
                <a:clrFrom>
                  <a:srgbClr val="FFFFFF"/>
                </a:clrFrom>
                <a:clrTo>
                  <a:srgbClr val="FFFFFF">
                    <a:alpha val="0"/>
                  </a:srgbClr>
                </a:clrTo>
              </a:clrChange>
              <a:duotone>
                <a:schemeClr val="accent2">
                  <a:shade val="45000"/>
                  <a:satMod val="135000"/>
                </a:schemeClr>
                <a:prstClr val="white"/>
              </a:duotone>
            </a:blip>
            <a:stretch>
              <a:fillRect/>
            </a:stretch>
          </p:blipFill>
          <p:spPr>
            <a:xfrm>
              <a:off x="9937428" y="9973518"/>
              <a:ext cx="981254" cy="828477"/>
            </a:xfrm>
            <a:prstGeom prst="rect">
              <a:avLst/>
            </a:prstGeom>
          </p:spPr>
        </p:pic>
      </p:grpSp>
      <p:pic>
        <p:nvPicPr>
          <p:cNvPr id="19" name="增分典例探究.EPS" descr="id:2147506048;FounderCES">
            <a:extLst>
              <a:ext uri="{FF2B5EF4-FFF2-40B4-BE49-F238E27FC236}">
                <a16:creationId xmlns="" xmlns:a16="http://schemas.microsoft.com/office/drawing/2014/main" id="{61BD7C13-2FC4-403F-8527-73C1205CCB4E}"/>
              </a:ext>
            </a:extLst>
          </p:cNvPr>
          <p:cNvPicPr/>
          <p:nvPr/>
        </p:nvPicPr>
        <p:blipFill>
          <a:blip r:embed="rId3"/>
          <a:stretch>
            <a:fillRect/>
          </a:stretch>
        </p:blipFill>
        <p:spPr>
          <a:xfrm>
            <a:off x="1465421" y="1260551"/>
            <a:ext cx="20806588" cy="733233"/>
          </a:xfrm>
          <a:prstGeom prst="rect">
            <a:avLst/>
          </a:prstGeom>
        </p:spPr>
      </p:pic>
    </p:spTree>
    <p:extLst>
      <p:ext uri="{BB962C8B-B14F-4D97-AF65-F5344CB8AC3E}">
        <p14:creationId xmlns:p14="http://schemas.microsoft.com/office/powerpoint/2010/main" val="2482242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189B1B9C-7526-46F4-BACF-260F657DC9BB}"/>
              </a:ext>
            </a:extLst>
          </p:cNvPr>
          <p:cNvSpPr/>
          <p:nvPr/>
        </p:nvSpPr>
        <p:spPr>
          <a:xfrm>
            <a:off x="1368476" y="2331651"/>
            <a:ext cx="20864853" cy="8223349"/>
          </a:xfrm>
          <a:prstGeom prst="rect">
            <a:avLst/>
          </a:prstGeom>
        </p:spPr>
        <p:txBody>
          <a:bodyPr wrap="square" lIns="91425" tIns="45711" rIns="91425" bIns="45711">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NEU-BZ-S92" panose="02020503000000020003" pitchFamily="18" charset="-122"/>
                <a:cs typeface="宋体" panose="02010600030101010101" pitchFamily="2" charset="-122"/>
              </a:rPr>
              <a:t>①</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反应</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b</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的化学方程式为</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13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a:p>
            <a:pPr>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以上生产流程中可循环利</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用的物质是</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Ca(OH)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13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a:p>
            <a:pPr>
              <a:lnSpc>
                <a:spcPct val="150000"/>
              </a:lnSpc>
              <a:spcAft>
                <a:spcPts val="0"/>
              </a:spcAft>
            </a:pPr>
            <a:r>
              <a:rPr lang="zh-CN" altLang="zh-CN" sz="4400" dirty="0">
                <a:solidFill>
                  <a:srgbClr val="000000"/>
                </a:solidFill>
                <a:latin typeface="NEU-BZ-S92" panose="02020503000000020003" pitchFamily="18" charset="-122"/>
                <a:cs typeface="宋体" panose="02010600030101010101" pitchFamily="2" charset="-122"/>
              </a:rPr>
              <a:t>②</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工业上用上述原理生产</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KMnO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方法产率较低</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较好</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的制备方法是电解法。用</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Pt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作阳极</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作阴极</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电解</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K</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MnO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阳极的电极反应式为</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13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pic>
        <p:nvPicPr>
          <p:cNvPr id="7" name="9WF568.EPS" descr="id:2147507032;FounderCES">
            <a:extLst>
              <a:ext uri="{FF2B5EF4-FFF2-40B4-BE49-F238E27FC236}">
                <a16:creationId xmlns:a16="http://schemas.microsoft.com/office/drawing/2014/main" xmlns="" id="{511B34F0-7112-41AA-8803-B772AAB1A907}"/>
              </a:ext>
            </a:extLst>
          </p:cNvPr>
          <p:cNvPicPr/>
          <p:nvPr/>
        </p:nvPicPr>
        <p:blipFill>
          <a:blip r:embed="rId2">
            <a:clrChange>
              <a:clrFrom>
                <a:srgbClr val="FFFFFF"/>
              </a:clrFrom>
              <a:clrTo>
                <a:srgbClr val="FFFFFF">
                  <a:alpha val="0"/>
                </a:srgbClr>
              </a:clrTo>
            </a:clrChange>
          </a:blip>
          <a:stretch>
            <a:fillRect/>
          </a:stretch>
        </p:blipFill>
        <p:spPr>
          <a:xfrm>
            <a:off x="9073333" y="3564807"/>
            <a:ext cx="13105456" cy="4671687"/>
          </a:xfrm>
          <a:prstGeom prst="rect">
            <a:avLst/>
          </a:prstGeom>
        </p:spPr>
      </p:pic>
      <p:sp>
        <p:nvSpPr>
          <p:cNvPr id="8" name="矩形 7">
            <a:extLst>
              <a:ext uri="{FF2B5EF4-FFF2-40B4-BE49-F238E27FC236}">
                <a16:creationId xmlns:a16="http://schemas.microsoft.com/office/drawing/2014/main" xmlns="" id="{D8779D6E-B6BD-4EC4-92EF-90B466E729B6}"/>
              </a:ext>
            </a:extLst>
          </p:cNvPr>
          <p:cNvSpPr/>
          <p:nvPr/>
        </p:nvSpPr>
        <p:spPr>
          <a:xfrm>
            <a:off x="8209238" y="2215971"/>
            <a:ext cx="11017223" cy="1108524"/>
          </a:xfrm>
          <a:prstGeom prst="rect">
            <a:avLst/>
          </a:prstGeom>
        </p:spPr>
        <p:txBody>
          <a:bodyPr wrap="square" lIns="91425" tIns="45711" rIns="91425" bIns="45711">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3K</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MnO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+2CO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=2KMnO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+2K</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+MnO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13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sp>
        <p:nvSpPr>
          <p:cNvPr id="9" name="矩形 8">
            <a:extLst>
              <a:ext uri="{FF2B5EF4-FFF2-40B4-BE49-F238E27FC236}">
                <a16:creationId xmlns:a16="http://schemas.microsoft.com/office/drawing/2014/main" xmlns="" id="{139CB02F-D358-47F7-95B5-DED31592F77A}"/>
              </a:ext>
            </a:extLst>
          </p:cNvPr>
          <p:cNvSpPr/>
          <p:nvPr/>
        </p:nvSpPr>
        <p:spPr>
          <a:xfrm>
            <a:off x="1800524" y="5168297"/>
            <a:ext cx="1656185" cy="1108524"/>
          </a:xfrm>
          <a:prstGeom prst="rect">
            <a:avLst/>
          </a:prstGeom>
        </p:spPr>
        <p:txBody>
          <a:bodyPr wrap="square" lIns="91425" tIns="45711" rIns="91425" bIns="45711">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MnO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endParaRPr lang="zh-CN" altLang="zh-CN" sz="1300" dirty="0">
              <a:solidFill>
                <a:srgbClr val="000000"/>
              </a:solidFill>
              <a:latin typeface="NEU-BZ-S92" panose="02020503000000020003"/>
              <a:ea typeface="方正书宋_GBK"/>
              <a:cs typeface="Times New Roman" panose="02020603050405020304" pitchFamily="18" charset="0"/>
            </a:endParaRPr>
          </a:p>
        </p:txBody>
      </p:sp>
      <p:sp>
        <p:nvSpPr>
          <p:cNvPr id="10" name="矩形 9">
            <a:extLst>
              <a:ext uri="{FF2B5EF4-FFF2-40B4-BE49-F238E27FC236}">
                <a16:creationId xmlns:a16="http://schemas.microsoft.com/office/drawing/2014/main" xmlns="" id="{5124A88F-E5D6-41CC-81B5-357DBB107490}"/>
              </a:ext>
            </a:extLst>
          </p:cNvPr>
          <p:cNvSpPr/>
          <p:nvPr/>
        </p:nvSpPr>
        <p:spPr>
          <a:xfrm>
            <a:off x="4608836" y="5240305"/>
            <a:ext cx="1656185" cy="1108524"/>
          </a:xfrm>
          <a:prstGeom prst="rect">
            <a:avLst/>
          </a:prstGeom>
        </p:spPr>
        <p:txBody>
          <a:bodyPr wrap="square" lIns="91425" tIns="45711" rIns="91425" bIns="45711">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KOH</a:t>
            </a:r>
            <a:endParaRPr lang="zh-CN" altLang="zh-CN" sz="1300" dirty="0">
              <a:solidFill>
                <a:srgbClr val="000000"/>
              </a:solidFill>
              <a:latin typeface="NEU-BZ-S92" panose="02020503000000020003"/>
              <a:ea typeface="方正书宋_GBK"/>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矩形 10">
                <a:extLst>
                  <a:ext uri="{FF2B5EF4-FFF2-40B4-BE49-F238E27FC236}">
                    <a16:creationId xmlns:a16="http://schemas.microsoft.com/office/drawing/2014/main" xmlns="" id="{F5DC0548-0E88-4C4D-B4BF-276B993521B2}"/>
                  </a:ext>
                </a:extLst>
              </p:cNvPr>
              <p:cNvSpPr/>
              <p:nvPr/>
            </p:nvSpPr>
            <p:spPr>
              <a:xfrm>
                <a:off x="1656509" y="9193888"/>
                <a:ext cx="4824535" cy="1118988"/>
              </a:xfrm>
              <a:prstGeom prst="rect">
                <a:avLst/>
              </a:prstGeom>
            </p:spPr>
            <p:txBody>
              <a:bodyPr wrap="square" lIns="91425" tIns="45711" rIns="91425" bIns="45711">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Mn</a:t>
                </a:r>
                <a14:m>
                  <m:oMath xmlns:m="http://schemas.openxmlformats.org/officeDocument/2006/math">
                    <m:sSubSup>
                      <m:sSubSupPr>
                        <m:ctrlPr>
                          <a:rPr lang="zh-CN" altLang="zh-CN" sz="4400" i="1">
                            <a:solidFill>
                              <a:srgbClr val="A50021"/>
                            </a:solidFill>
                            <a:latin typeface="Cambria Math"/>
                            <a:ea typeface="Cambria Math" panose="02040503050406030204" pitchFamily="18" charset="0"/>
                            <a:cs typeface="Times New Roman" panose="02020603050405020304" pitchFamily="18" charset="0"/>
                          </a:rPr>
                        </m:ctrlPr>
                      </m:sSubSupPr>
                      <m:e>
                        <m:r>
                          <m:rPr>
                            <m:sty m:val="p"/>
                          </m:rP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O</m:t>
                        </m:r>
                      </m:e>
                      <m:sub>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4</m:t>
                        </m:r>
                      </m:sub>
                      <m:sup>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2</m:t>
                        </m:r>
                        <m:r>
                          <m:rPr>
                            <m:nor/>
                          </m:rPr>
                          <a:rPr lang="en-US" altLang="zh-CN" sz="4400" i="1">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m:t>−</m:t>
                        </m:r>
                      </m:sup>
                    </m:sSubSup>
                  </m:oMath>
                </a14:m>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-e</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=Mn</a:t>
                </a:r>
                <a14:m>
                  <m:oMath xmlns:m="http://schemas.openxmlformats.org/officeDocument/2006/math">
                    <m:sSubSup>
                      <m:sSubSupPr>
                        <m:ctrlPr>
                          <a:rPr lang="zh-CN" altLang="zh-CN" sz="4400" i="1">
                            <a:solidFill>
                              <a:srgbClr val="A50021"/>
                            </a:solidFill>
                            <a:latin typeface="Cambria Math"/>
                            <a:ea typeface="Cambria Math" panose="02040503050406030204" pitchFamily="18" charset="0"/>
                            <a:cs typeface="Times New Roman" panose="02020603050405020304" pitchFamily="18" charset="0"/>
                          </a:rPr>
                        </m:ctrlPr>
                      </m:sSubSupPr>
                      <m:e>
                        <m:r>
                          <m:rPr>
                            <m:sty m:val="p"/>
                          </m:rP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O</m:t>
                        </m:r>
                      </m:e>
                      <m:sub>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4</m:t>
                        </m:r>
                      </m:sub>
                      <m:sup>
                        <m:r>
                          <m:rPr>
                            <m:nor/>
                          </m:rPr>
                          <a:rPr lang="en-US" altLang="zh-CN" sz="4400" i="1">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m:t>−</m:t>
                        </m:r>
                      </m:sup>
                    </m:sSubSup>
                  </m:oMath>
                </a14:m>
                <a:endParaRPr lang="zh-CN" altLang="zh-CN" sz="1300" dirty="0">
                  <a:solidFill>
                    <a:srgbClr val="000000"/>
                  </a:solidFill>
                  <a:latin typeface="NEU-BZ-S92" panose="02020503000000020003"/>
                  <a:ea typeface="方正书宋_GBK"/>
                  <a:cs typeface="Times New Roman" panose="02020603050405020304" pitchFamily="18" charset="0"/>
                </a:endParaRPr>
              </a:p>
            </p:txBody>
          </p:sp>
        </mc:Choice>
        <mc:Fallback xmlns="">
          <p:sp>
            <p:nvSpPr>
              <p:cNvPr id="11" name="矩形 10">
                <a:extLst>
                  <a:ext uri="{FF2B5EF4-FFF2-40B4-BE49-F238E27FC236}">
                    <a16:creationId xmlns:a16="http://schemas.microsoft.com/office/drawing/2014/main" xmlns:a14="http://schemas.microsoft.com/office/drawing/2010/main" xmlns="" id="{F5DC0548-0E88-4C4D-B4BF-276B993521B2}"/>
                  </a:ext>
                </a:extLst>
              </p:cNvPr>
              <p:cNvSpPr>
                <a:spLocks noRot="1" noChangeAspect="1" noMove="1" noResize="1" noEditPoints="1" noAdjustHandles="1" noChangeArrowheads="1" noChangeShapeType="1" noTextEdit="1"/>
              </p:cNvSpPr>
              <p:nvPr/>
            </p:nvSpPr>
            <p:spPr>
              <a:xfrm>
                <a:off x="637417" y="3549594"/>
                <a:ext cx="1856458" cy="432021"/>
              </a:xfrm>
              <a:prstGeom prst="rect">
                <a:avLst/>
              </a:prstGeom>
              <a:blipFill rotWithShape="1">
                <a:blip r:embed="rId3"/>
                <a:stretch>
                  <a:fillRect l="-5263" b="-15493"/>
                </a:stretch>
              </a:blipFill>
            </p:spPr>
            <p:txBody>
              <a:bodyPr/>
              <a:lstStyle/>
              <a:p>
                <a:r>
                  <a:rPr lang="zh-CN" altLang="en-US">
                    <a:noFill/>
                  </a:rPr>
                  <a:t> </a:t>
                </a:r>
              </a:p>
            </p:txBody>
          </p:sp>
        </mc:Fallback>
      </mc:AlternateContent>
      <p:pic>
        <p:nvPicPr>
          <p:cNvPr id="16" name="增分典例探究.EPS" descr="id:2147506048;FounderCES">
            <a:extLst>
              <a:ext uri="{FF2B5EF4-FFF2-40B4-BE49-F238E27FC236}">
                <a16:creationId xmlns="" xmlns:a16="http://schemas.microsoft.com/office/drawing/2014/main" id="{61BD7C13-2FC4-403F-8527-73C1205CCB4E}"/>
              </a:ext>
            </a:extLst>
          </p:cNvPr>
          <p:cNvPicPr/>
          <p:nvPr/>
        </p:nvPicPr>
        <p:blipFill>
          <a:blip r:embed="rId4"/>
          <a:stretch>
            <a:fillRect/>
          </a:stretch>
        </p:blipFill>
        <p:spPr>
          <a:xfrm>
            <a:off x="1465421" y="1260551"/>
            <a:ext cx="20806588" cy="733233"/>
          </a:xfrm>
          <a:prstGeom prst="rect">
            <a:avLst/>
          </a:prstGeom>
        </p:spPr>
      </p:pic>
    </p:spTree>
    <p:extLst>
      <p:ext uri="{BB962C8B-B14F-4D97-AF65-F5344CB8AC3E}">
        <p14:creationId xmlns:p14="http://schemas.microsoft.com/office/powerpoint/2010/main" val="3712685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a:extLst>
              <a:ext uri="{FF2B5EF4-FFF2-40B4-BE49-F238E27FC236}">
                <a16:creationId xmlns:a16="http://schemas.microsoft.com/office/drawing/2014/main" xmlns="" id="{73AE39AD-B4AB-4A92-8C0D-2FA4F4A67E4E}"/>
              </a:ext>
            </a:extLst>
          </p:cNvPr>
          <p:cNvGraphicFramePr>
            <a:graphicFrameLocks noGrp="1"/>
          </p:cNvGraphicFramePr>
          <p:nvPr>
            <p:extLst>
              <p:ext uri="{D42A27DB-BD31-4B8C-83A1-F6EECF244321}">
                <p14:modId xmlns:p14="http://schemas.microsoft.com/office/powerpoint/2010/main" val="2113282482"/>
              </p:ext>
            </p:extLst>
          </p:nvPr>
        </p:nvGraphicFramePr>
        <p:xfrm>
          <a:off x="1591476" y="3204766"/>
          <a:ext cx="20496213" cy="5715001"/>
        </p:xfrm>
        <a:graphic>
          <a:graphicData uri="http://schemas.openxmlformats.org/drawingml/2006/table">
            <a:tbl>
              <a:tblPr firstRow="1" firstCol="1" bandRow="1"/>
              <a:tblGrid>
                <a:gridCol w="20496213">
                  <a:extLst>
                    <a:ext uri="{9D8B030D-6E8A-4147-A177-3AD203B41FA5}">
                      <a16:colId xmlns:a16="http://schemas.microsoft.com/office/drawing/2014/main" xmlns="" val="2550651870"/>
                    </a:ext>
                  </a:extLst>
                </a:gridCol>
              </a:tblGrid>
              <a:tr h="5715001">
                <a:tc>
                  <a:txBody>
                    <a:bodyPr/>
                    <a:lstStyle/>
                    <a:p>
                      <a:pPr marL="342900" lvl="0" indent="-342900" latinLnBrk="1">
                        <a:lnSpc>
                          <a:spcPct val="150000"/>
                        </a:lnSpc>
                        <a:spcAft>
                          <a:spcPts val="0"/>
                        </a:spcAft>
                        <a:buFont typeface="宋体" panose="02010600030101010101" pitchFamily="2" charset="-122"/>
                        <a:buAutoNum type="circleNumDbPlain"/>
                      </a:pPr>
                      <a:r>
                        <a:rPr lang="zh-CN" sz="49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反应</a:t>
                      </a:r>
                      <a:r>
                        <a:rPr lang="en-US" sz="4900" dirty="0">
                          <a:solidFill>
                            <a:srgbClr val="000000"/>
                          </a:solidFill>
                          <a:effectLst/>
                          <a:latin typeface="Times New Roman" panose="02020603050405020304" pitchFamily="18" charset="0"/>
                          <a:ea typeface="微软雅黑" panose="020B0503020204020204" pitchFamily="34" charset="-122"/>
                          <a:cs typeface="宋体" panose="02010600030101010101" pitchFamily="2" charset="-122"/>
                        </a:rPr>
                        <a:t>b</a:t>
                      </a:r>
                      <a:r>
                        <a:rPr lang="zh-CN" sz="49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是</a:t>
                      </a:r>
                      <a:r>
                        <a:rPr lang="en-US" sz="4900" dirty="0">
                          <a:solidFill>
                            <a:srgbClr val="000000"/>
                          </a:solidFill>
                          <a:effectLst/>
                          <a:latin typeface="Times New Roman" panose="02020603050405020304" pitchFamily="18" charset="0"/>
                          <a:ea typeface="微软雅黑" panose="020B0503020204020204" pitchFamily="34" charset="-122"/>
                          <a:cs typeface="宋体" panose="02010600030101010101" pitchFamily="2" charset="-122"/>
                        </a:rPr>
                        <a:t>K</a:t>
                      </a:r>
                      <a:r>
                        <a:rPr lang="en-US" sz="4900" baseline="-25000" dirty="0">
                          <a:solidFill>
                            <a:srgbClr val="000000"/>
                          </a:solidFill>
                          <a:effectLst/>
                          <a:latin typeface="Times New Roman" panose="02020603050405020304" pitchFamily="18" charset="0"/>
                          <a:ea typeface="微软雅黑" panose="020B0503020204020204" pitchFamily="34" charset="-122"/>
                          <a:cs typeface="宋体" panose="02010600030101010101" pitchFamily="2" charset="-122"/>
                        </a:rPr>
                        <a:t>2</a:t>
                      </a:r>
                      <a:r>
                        <a:rPr lang="en-US" sz="4900" dirty="0">
                          <a:solidFill>
                            <a:srgbClr val="000000"/>
                          </a:solidFill>
                          <a:effectLst/>
                          <a:latin typeface="Times New Roman" panose="02020603050405020304" pitchFamily="18" charset="0"/>
                          <a:ea typeface="微软雅黑" panose="020B0503020204020204" pitchFamily="34" charset="-122"/>
                          <a:cs typeface="宋体" panose="02010600030101010101" pitchFamily="2" charset="-122"/>
                        </a:rPr>
                        <a:t>MnO</a:t>
                      </a:r>
                      <a:r>
                        <a:rPr lang="en-US" sz="4900" baseline="-25000" dirty="0">
                          <a:solidFill>
                            <a:srgbClr val="000000"/>
                          </a:solidFill>
                          <a:effectLst/>
                          <a:latin typeface="Times New Roman" panose="02020603050405020304" pitchFamily="18" charset="0"/>
                          <a:ea typeface="微软雅黑" panose="020B0503020204020204" pitchFamily="34" charset="-122"/>
                          <a:cs typeface="宋体" panose="02010600030101010101" pitchFamily="2" charset="-122"/>
                        </a:rPr>
                        <a:t>4</a:t>
                      </a:r>
                      <a:r>
                        <a:rPr lang="zh-CN" sz="49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在水溶液中与</a:t>
                      </a:r>
                      <a:r>
                        <a:rPr lang="en-US" sz="4900" dirty="0">
                          <a:solidFill>
                            <a:srgbClr val="000000"/>
                          </a:solidFill>
                          <a:effectLst/>
                          <a:latin typeface="Times New Roman" panose="02020603050405020304" pitchFamily="18" charset="0"/>
                          <a:ea typeface="微软雅黑" panose="020B0503020204020204" pitchFamily="34" charset="-122"/>
                          <a:cs typeface="宋体" panose="02010600030101010101" pitchFamily="2" charset="-122"/>
                        </a:rPr>
                        <a:t>CO</a:t>
                      </a:r>
                      <a:r>
                        <a:rPr lang="en-US" sz="4900" baseline="-25000" dirty="0">
                          <a:solidFill>
                            <a:srgbClr val="000000"/>
                          </a:solidFill>
                          <a:effectLst/>
                          <a:latin typeface="Times New Roman" panose="02020603050405020304" pitchFamily="18" charset="0"/>
                          <a:ea typeface="微软雅黑" panose="020B0503020204020204" pitchFamily="34" charset="-122"/>
                          <a:cs typeface="宋体" panose="02010600030101010101" pitchFamily="2" charset="-122"/>
                        </a:rPr>
                        <a:t>2</a:t>
                      </a:r>
                      <a:r>
                        <a:rPr lang="zh-CN" sz="49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反应生成</a:t>
                      </a:r>
                      <a:r>
                        <a:rPr lang="en-US" sz="4900" dirty="0">
                          <a:solidFill>
                            <a:srgbClr val="000000"/>
                          </a:solidFill>
                          <a:effectLst/>
                          <a:latin typeface="Times New Roman" panose="02020603050405020304" pitchFamily="18" charset="0"/>
                          <a:ea typeface="微软雅黑" panose="020B0503020204020204" pitchFamily="34" charset="-122"/>
                          <a:cs typeface="宋体" panose="02010600030101010101" pitchFamily="2" charset="-122"/>
                        </a:rPr>
                        <a:t>KMnO</a:t>
                      </a:r>
                      <a:r>
                        <a:rPr lang="en-US" sz="4900" baseline="-25000" dirty="0">
                          <a:solidFill>
                            <a:srgbClr val="000000"/>
                          </a:solidFill>
                          <a:effectLst/>
                          <a:latin typeface="Times New Roman" panose="02020603050405020304" pitchFamily="18" charset="0"/>
                          <a:ea typeface="微软雅黑" panose="020B0503020204020204" pitchFamily="34" charset="-122"/>
                          <a:cs typeface="宋体" panose="02010600030101010101" pitchFamily="2" charset="-122"/>
                        </a:rPr>
                        <a:t>4</a:t>
                      </a:r>
                      <a:r>
                        <a:rPr lang="zh-CN" sz="49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4900" dirty="0">
                          <a:solidFill>
                            <a:srgbClr val="000000"/>
                          </a:solidFill>
                          <a:effectLst/>
                          <a:latin typeface="Times New Roman" panose="02020603050405020304" pitchFamily="18" charset="0"/>
                          <a:ea typeface="微软雅黑" panose="020B0503020204020204" pitchFamily="34" charset="-122"/>
                          <a:cs typeface="宋体" panose="02010600030101010101" pitchFamily="2" charset="-122"/>
                        </a:rPr>
                        <a:t>K</a:t>
                      </a:r>
                      <a:r>
                        <a:rPr lang="en-US" sz="4900" baseline="-25000" dirty="0">
                          <a:solidFill>
                            <a:srgbClr val="000000"/>
                          </a:solidFill>
                          <a:effectLst/>
                          <a:latin typeface="Times New Roman" panose="02020603050405020304" pitchFamily="18" charset="0"/>
                          <a:ea typeface="微软雅黑" panose="020B0503020204020204" pitchFamily="34" charset="-122"/>
                          <a:cs typeface="宋体" panose="02010600030101010101" pitchFamily="2" charset="-122"/>
                        </a:rPr>
                        <a:t>2</a:t>
                      </a:r>
                      <a:r>
                        <a:rPr lang="en-US" sz="4900" dirty="0">
                          <a:solidFill>
                            <a:srgbClr val="000000"/>
                          </a:solidFill>
                          <a:effectLst/>
                          <a:latin typeface="Times New Roman" panose="02020603050405020304" pitchFamily="18" charset="0"/>
                          <a:ea typeface="微软雅黑" panose="020B0503020204020204" pitchFamily="34" charset="-122"/>
                          <a:cs typeface="宋体" panose="02010600030101010101" pitchFamily="2" charset="-122"/>
                        </a:rPr>
                        <a:t>CO</a:t>
                      </a:r>
                      <a:r>
                        <a:rPr lang="en-US" sz="4900" baseline="-25000" dirty="0">
                          <a:solidFill>
                            <a:srgbClr val="000000"/>
                          </a:solidFill>
                          <a:effectLst/>
                          <a:latin typeface="Times New Roman" panose="02020603050405020304" pitchFamily="18" charset="0"/>
                          <a:ea typeface="微软雅黑" panose="020B0503020204020204" pitchFamily="34" charset="-122"/>
                          <a:cs typeface="宋体" panose="02010600030101010101" pitchFamily="2" charset="-122"/>
                        </a:rPr>
                        <a:t>3</a:t>
                      </a:r>
                      <a:r>
                        <a:rPr lang="zh-CN" sz="49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和</a:t>
                      </a:r>
                      <a:r>
                        <a:rPr lang="en-US" sz="4900" dirty="0">
                          <a:solidFill>
                            <a:srgbClr val="000000"/>
                          </a:solidFill>
                          <a:effectLst/>
                          <a:latin typeface="Times New Roman" panose="02020603050405020304" pitchFamily="18" charset="0"/>
                          <a:ea typeface="微软雅黑" panose="020B0503020204020204" pitchFamily="34" charset="-122"/>
                          <a:cs typeface="宋体" panose="02010600030101010101" pitchFamily="2" charset="-122"/>
                        </a:rPr>
                        <a:t>MnO</a:t>
                      </a:r>
                      <a:r>
                        <a:rPr lang="en-US" sz="4900" baseline="-25000" dirty="0">
                          <a:solidFill>
                            <a:srgbClr val="000000"/>
                          </a:solidFill>
                          <a:effectLst/>
                          <a:latin typeface="Times New Roman" panose="02020603050405020304" pitchFamily="18" charset="0"/>
                          <a:ea typeface="微软雅黑" panose="020B0503020204020204" pitchFamily="34" charset="-122"/>
                          <a:cs typeface="宋体" panose="02010600030101010101" pitchFamily="2" charset="-122"/>
                        </a:rPr>
                        <a:t>2</a:t>
                      </a:r>
                      <a:r>
                        <a:rPr lang="en-US" sz="4900" dirty="0">
                          <a:solidFill>
                            <a:srgbClr val="000000"/>
                          </a:solidFill>
                          <a:effectLst/>
                          <a:latin typeface="Times New Roman" panose="02020603050405020304" pitchFamily="18" charset="0"/>
                          <a:ea typeface="微软雅黑" panose="020B0503020204020204" pitchFamily="34" charset="-122"/>
                          <a:cs typeface="宋体" panose="02010600030101010101" pitchFamily="2" charset="-122"/>
                        </a:rPr>
                        <a:t>,</a:t>
                      </a:r>
                      <a:r>
                        <a:rPr lang="zh-CN" sz="49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反</a:t>
                      </a:r>
                      <a:endParaRPr lang="en-US" altLang="zh-CN" sz="49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marL="0" lvl="0" indent="0" latinLnBrk="1">
                        <a:lnSpc>
                          <a:spcPct val="150000"/>
                        </a:lnSpc>
                        <a:spcAft>
                          <a:spcPts val="0"/>
                        </a:spcAft>
                        <a:buFont typeface="宋体" panose="02010600030101010101" pitchFamily="2" charset="-122"/>
                        <a:buNone/>
                      </a:pPr>
                      <a:r>
                        <a:rPr lang="zh-CN" sz="49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应的化学方程式为</a:t>
                      </a:r>
                      <a:r>
                        <a:rPr lang="zh-CN" sz="49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sz="4900" dirty="0">
                          <a:solidFill>
                            <a:srgbClr val="000000"/>
                          </a:solidFill>
                          <a:effectLst/>
                          <a:latin typeface="Times New Roman" panose="02020603050405020304" pitchFamily="18" charset="0"/>
                          <a:ea typeface="微软雅黑" panose="020B0503020204020204" pitchFamily="34" charset="-122"/>
                          <a:cs typeface="宋体" panose="02010600030101010101" pitchFamily="2" charset="-122"/>
                        </a:rPr>
                        <a:t>K</a:t>
                      </a:r>
                      <a:r>
                        <a:rPr lang="en-US" sz="4900" baseline="-25000" dirty="0">
                          <a:solidFill>
                            <a:srgbClr val="000000"/>
                          </a:solidFill>
                          <a:effectLst/>
                          <a:latin typeface="Times New Roman" panose="02020603050405020304" pitchFamily="18" charset="0"/>
                          <a:ea typeface="微软雅黑" panose="020B0503020204020204" pitchFamily="34" charset="-122"/>
                          <a:cs typeface="宋体" panose="02010600030101010101" pitchFamily="2" charset="-122"/>
                        </a:rPr>
                        <a:t>2</a:t>
                      </a:r>
                      <a:r>
                        <a:rPr lang="en-US" sz="4900" dirty="0">
                          <a:solidFill>
                            <a:srgbClr val="000000"/>
                          </a:solidFill>
                          <a:effectLst/>
                          <a:latin typeface="Times New Roman" panose="02020603050405020304" pitchFamily="18" charset="0"/>
                          <a:ea typeface="微软雅黑" panose="020B0503020204020204" pitchFamily="34" charset="-122"/>
                          <a:cs typeface="宋体" panose="02010600030101010101" pitchFamily="2" charset="-122"/>
                        </a:rPr>
                        <a:t>MnO</a:t>
                      </a:r>
                      <a:r>
                        <a:rPr lang="en-US" sz="4900" baseline="-25000" dirty="0">
                          <a:solidFill>
                            <a:srgbClr val="000000"/>
                          </a:solidFill>
                          <a:effectLst/>
                          <a:latin typeface="Times New Roman" panose="02020603050405020304" pitchFamily="18" charset="0"/>
                          <a:ea typeface="微软雅黑" panose="020B0503020204020204" pitchFamily="34" charset="-122"/>
                          <a:cs typeface="宋体" panose="02010600030101010101" pitchFamily="2" charset="-122"/>
                        </a:rPr>
                        <a:t>4</a:t>
                      </a:r>
                      <a:r>
                        <a:rPr lang="en-US" sz="4900" dirty="0">
                          <a:solidFill>
                            <a:srgbClr val="000000"/>
                          </a:solidFill>
                          <a:effectLst/>
                          <a:latin typeface="Times New Roman" panose="02020603050405020304" pitchFamily="18" charset="0"/>
                          <a:ea typeface="微软雅黑" panose="020B0503020204020204" pitchFamily="34" charset="-122"/>
                          <a:cs typeface="宋体" panose="02010600030101010101" pitchFamily="2" charset="-122"/>
                        </a:rPr>
                        <a:t>+</a:t>
                      </a:r>
                      <a:r>
                        <a:rPr lang="zh-CN" sz="49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sz="4900" dirty="0">
                          <a:solidFill>
                            <a:srgbClr val="000000"/>
                          </a:solidFill>
                          <a:effectLst/>
                          <a:latin typeface="Times New Roman" panose="02020603050405020304" pitchFamily="18" charset="0"/>
                          <a:ea typeface="微软雅黑" panose="020B0503020204020204" pitchFamily="34" charset="-122"/>
                          <a:cs typeface="宋体" panose="02010600030101010101" pitchFamily="2" charset="-122"/>
                        </a:rPr>
                        <a:t>CO</a:t>
                      </a:r>
                      <a:r>
                        <a:rPr lang="en-US" sz="4900" baseline="-25000" dirty="0">
                          <a:solidFill>
                            <a:srgbClr val="000000"/>
                          </a:solidFill>
                          <a:effectLst/>
                          <a:latin typeface="Times New Roman" panose="02020603050405020304" pitchFamily="18" charset="0"/>
                          <a:ea typeface="微软雅黑" panose="020B0503020204020204" pitchFamily="34" charset="-122"/>
                          <a:cs typeface="宋体" panose="02010600030101010101" pitchFamily="2" charset="-122"/>
                        </a:rPr>
                        <a:t>2</a:t>
                      </a:r>
                      <a:r>
                        <a:rPr lang="en-US" sz="4900" dirty="0">
                          <a:solidFill>
                            <a:srgbClr val="000000"/>
                          </a:solidFill>
                          <a:effectLst/>
                          <a:latin typeface="Times New Roman" panose="02020603050405020304" pitchFamily="18" charset="0"/>
                          <a:ea typeface="微软雅黑" panose="020B0503020204020204" pitchFamily="34" charset="-122"/>
                          <a:cs typeface="宋体" panose="02010600030101010101" pitchFamily="2" charset="-122"/>
                        </a:rPr>
                        <a:t>=</a:t>
                      </a:r>
                      <a:r>
                        <a:rPr lang="zh-CN" sz="49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sz="4900" dirty="0">
                          <a:solidFill>
                            <a:srgbClr val="000000"/>
                          </a:solidFill>
                          <a:effectLst/>
                          <a:latin typeface="Times New Roman" panose="02020603050405020304" pitchFamily="18" charset="0"/>
                          <a:ea typeface="微软雅黑" panose="020B0503020204020204" pitchFamily="34" charset="-122"/>
                          <a:cs typeface="宋体" panose="02010600030101010101" pitchFamily="2" charset="-122"/>
                        </a:rPr>
                        <a:t>KMnO</a:t>
                      </a:r>
                      <a:r>
                        <a:rPr lang="en-US" sz="4900" baseline="-25000" dirty="0">
                          <a:solidFill>
                            <a:srgbClr val="000000"/>
                          </a:solidFill>
                          <a:effectLst/>
                          <a:latin typeface="Times New Roman" panose="02020603050405020304" pitchFamily="18" charset="0"/>
                          <a:ea typeface="微软雅黑" panose="020B0503020204020204" pitchFamily="34" charset="-122"/>
                          <a:cs typeface="宋体" panose="02010600030101010101" pitchFamily="2" charset="-122"/>
                        </a:rPr>
                        <a:t>4</a:t>
                      </a:r>
                      <a:r>
                        <a:rPr lang="en-US" sz="4900" dirty="0">
                          <a:solidFill>
                            <a:srgbClr val="000000"/>
                          </a:solidFill>
                          <a:effectLst/>
                          <a:latin typeface="Times New Roman" panose="02020603050405020304" pitchFamily="18" charset="0"/>
                          <a:ea typeface="微软雅黑" panose="020B0503020204020204" pitchFamily="34" charset="-122"/>
                          <a:cs typeface="宋体" panose="02010600030101010101" pitchFamily="2" charset="-122"/>
                        </a:rPr>
                        <a:t>+</a:t>
                      </a:r>
                      <a:r>
                        <a:rPr lang="zh-CN" sz="49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sz="4900" dirty="0">
                          <a:solidFill>
                            <a:srgbClr val="000000"/>
                          </a:solidFill>
                          <a:effectLst/>
                          <a:latin typeface="Times New Roman" panose="02020603050405020304" pitchFamily="18" charset="0"/>
                          <a:ea typeface="微软雅黑" panose="020B0503020204020204" pitchFamily="34" charset="-122"/>
                          <a:cs typeface="宋体" panose="02010600030101010101" pitchFamily="2" charset="-122"/>
                        </a:rPr>
                        <a:t>K</a:t>
                      </a:r>
                      <a:r>
                        <a:rPr lang="en-US" sz="4900" baseline="-25000" dirty="0">
                          <a:solidFill>
                            <a:srgbClr val="000000"/>
                          </a:solidFill>
                          <a:effectLst/>
                          <a:latin typeface="Times New Roman" panose="02020603050405020304" pitchFamily="18" charset="0"/>
                          <a:ea typeface="微软雅黑" panose="020B0503020204020204" pitchFamily="34" charset="-122"/>
                          <a:cs typeface="宋体" panose="02010600030101010101" pitchFamily="2" charset="-122"/>
                        </a:rPr>
                        <a:t>2</a:t>
                      </a:r>
                      <a:r>
                        <a:rPr lang="en-US" sz="4900" dirty="0">
                          <a:solidFill>
                            <a:srgbClr val="000000"/>
                          </a:solidFill>
                          <a:effectLst/>
                          <a:latin typeface="Times New Roman" panose="02020603050405020304" pitchFamily="18" charset="0"/>
                          <a:ea typeface="微软雅黑" panose="020B0503020204020204" pitchFamily="34" charset="-122"/>
                          <a:cs typeface="宋体" panose="02010600030101010101" pitchFamily="2" charset="-122"/>
                        </a:rPr>
                        <a:t>CO</a:t>
                      </a:r>
                      <a:r>
                        <a:rPr lang="en-US" sz="4900" baseline="-25000" dirty="0">
                          <a:solidFill>
                            <a:srgbClr val="000000"/>
                          </a:solidFill>
                          <a:effectLst/>
                          <a:latin typeface="Times New Roman" panose="02020603050405020304" pitchFamily="18" charset="0"/>
                          <a:ea typeface="微软雅黑" panose="020B0503020204020204" pitchFamily="34" charset="-122"/>
                          <a:cs typeface="宋体" panose="02010600030101010101" pitchFamily="2" charset="-122"/>
                        </a:rPr>
                        <a:t>3</a:t>
                      </a:r>
                      <a:r>
                        <a:rPr lang="en-US" sz="4900" dirty="0">
                          <a:solidFill>
                            <a:srgbClr val="000000"/>
                          </a:solidFill>
                          <a:effectLst/>
                          <a:latin typeface="Times New Roman" panose="02020603050405020304" pitchFamily="18" charset="0"/>
                          <a:ea typeface="微软雅黑" panose="020B0503020204020204" pitchFamily="34" charset="-122"/>
                          <a:cs typeface="宋体" panose="02010600030101010101" pitchFamily="2" charset="-122"/>
                        </a:rPr>
                        <a:t>+MnO</a:t>
                      </a:r>
                      <a:r>
                        <a:rPr lang="en-US" sz="4900" baseline="-25000" dirty="0">
                          <a:solidFill>
                            <a:srgbClr val="000000"/>
                          </a:solidFill>
                          <a:effectLst/>
                          <a:latin typeface="Times New Roman" panose="02020603050405020304" pitchFamily="18" charset="0"/>
                          <a:ea typeface="微软雅黑" panose="020B0503020204020204" pitchFamily="34" charset="-122"/>
                          <a:cs typeface="宋体" panose="02010600030101010101" pitchFamily="2" charset="-122"/>
                        </a:rPr>
                        <a:t>2</a:t>
                      </a:r>
                      <a:r>
                        <a:rPr lang="en-US" sz="4900" dirty="0">
                          <a:solidFill>
                            <a:srgbClr val="000000"/>
                          </a:solidFill>
                          <a:effectLst/>
                          <a:latin typeface="Times New Roman" panose="02020603050405020304" pitchFamily="18" charset="0"/>
                          <a:ea typeface="微软雅黑" panose="020B0503020204020204" pitchFamily="34" charset="-122"/>
                          <a:cs typeface="宋体" panose="02010600030101010101" pitchFamily="2" charset="-122"/>
                        </a:rPr>
                        <a:t>↓</a:t>
                      </a:r>
                      <a:r>
                        <a:rPr lang="zh-CN" sz="49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。由流程图可知</a:t>
                      </a:r>
                      <a:r>
                        <a:rPr lang="en-US" sz="4900" dirty="0">
                          <a:solidFill>
                            <a:srgbClr val="000000"/>
                          </a:solidFill>
                          <a:effectLst/>
                          <a:latin typeface="Times New Roman" panose="02020603050405020304" pitchFamily="18" charset="0"/>
                          <a:ea typeface="微软雅黑" panose="020B0503020204020204" pitchFamily="34" charset="-122"/>
                          <a:cs typeface="宋体" panose="02010600030101010101" pitchFamily="2" charset="-122"/>
                        </a:rPr>
                        <a:t>,</a:t>
                      </a:r>
                      <a:r>
                        <a:rPr lang="zh-CN" sz="49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制备</a:t>
                      </a:r>
                      <a:r>
                        <a:rPr lang="en-US" sz="4900" dirty="0">
                          <a:solidFill>
                            <a:srgbClr val="000000"/>
                          </a:solidFill>
                          <a:effectLst/>
                          <a:latin typeface="Times New Roman" panose="02020603050405020304" pitchFamily="18" charset="0"/>
                          <a:ea typeface="微软雅黑" panose="020B0503020204020204" pitchFamily="34" charset="-122"/>
                          <a:cs typeface="宋体" panose="02010600030101010101" pitchFamily="2" charset="-122"/>
                        </a:rPr>
                        <a:t>KMnO</a:t>
                      </a:r>
                      <a:r>
                        <a:rPr lang="en-US" sz="4900" baseline="-25000" dirty="0">
                          <a:solidFill>
                            <a:srgbClr val="000000"/>
                          </a:solidFill>
                          <a:effectLst/>
                          <a:latin typeface="Times New Roman" panose="02020603050405020304" pitchFamily="18" charset="0"/>
                          <a:ea typeface="微软雅黑" panose="020B0503020204020204" pitchFamily="34" charset="-122"/>
                          <a:cs typeface="宋体" panose="02010600030101010101" pitchFamily="2" charset="-122"/>
                        </a:rPr>
                        <a:t>4</a:t>
                      </a:r>
                      <a:r>
                        <a:rPr lang="zh-CN" sz="49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的流程中循环使用的物质有</a:t>
                      </a:r>
                      <a:r>
                        <a:rPr lang="en-US" sz="4900" dirty="0">
                          <a:solidFill>
                            <a:srgbClr val="000000"/>
                          </a:solidFill>
                          <a:effectLst/>
                          <a:latin typeface="Times New Roman" panose="02020603050405020304" pitchFamily="18" charset="0"/>
                          <a:ea typeface="微软雅黑" panose="020B0503020204020204" pitchFamily="34" charset="-122"/>
                          <a:cs typeface="宋体" panose="02010600030101010101" pitchFamily="2" charset="-122"/>
                        </a:rPr>
                        <a:t>Ca(OH)</a:t>
                      </a:r>
                      <a:r>
                        <a:rPr lang="en-US" sz="4900" baseline="-25000" dirty="0">
                          <a:solidFill>
                            <a:srgbClr val="000000"/>
                          </a:solidFill>
                          <a:effectLst/>
                          <a:latin typeface="Times New Roman" panose="02020603050405020304" pitchFamily="18" charset="0"/>
                          <a:ea typeface="微软雅黑" panose="020B0503020204020204" pitchFamily="34" charset="-122"/>
                          <a:cs typeface="宋体" panose="02010600030101010101" pitchFamily="2" charset="-122"/>
                        </a:rPr>
                        <a:t>2</a:t>
                      </a:r>
                      <a:r>
                        <a:rPr lang="zh-CN" sz="49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4900" dirty="0">
                          <a:solidFill>
                            <a:srgbClr val="000000"/>
                          </a:solidFill>
                          <a:effectLst/>
                          <a:latin typeface="Times New Roman" panose="02020603050405020304" pitchFamily="18" charset="0"/>
                          <a:ea typeface="微软雅黑" panose="020B0503020204020204" pitchFamily="34" charset="-122"/>
                          <a:cs typeface="宋体" panose="02010600030101010101" pitchFamily="2" charset="-122"/>
                        </a:rPr>
                        <a:t>CO</a:t>
                      </a:r>
                      <a:r>
                        <a:rPr lang="en-US" sz="4900" baseline="-25000" dirty="0">
                          <a:solidFill>
                            <a:srgbClr val="000000"/>
                          </a:solidFill>
                          <a:effectLst/>
                          <a:latin typeface="Times New Roman" panose="02020603050405020304" pitchFamily="18" charset="0"/>
                          <a:ea typeface="微软雅黑" panose="020B0503020204020204" pitchFamily="34" charset="-122"/>
                          <a:cs typeface="宋体" panose="02010600030101010101" pitchFamily="2" charset="-122"/>
                        </a:rPr>
                        <a:t>2</a:t>
                      </a:r>
                      <a:r>
                        <a:rPr lang="zh-CN" sz="49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49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marL="0" lvl="0" indent="0" latinLnBrk="1">
                        <a:lnSpc>
                          <a:spcPct val="150000"/>
                        </a:lnSpc>
                        <a:spcAft>
                          <a:spcPts val="0"/>
                        </a:spcAft>
                        <a:buFont typeface="宋体" panose="02010600030101010101" pitchFamily="2" charset="-122"/>
                        <a:buNone/>
                      </a:pPr>
                      <a:r>
                        <a:rPr lang="zh-CN" sz="49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sz="49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和</a:t>
                      </a:r>
                      <a:r>
                        <a:rPr lang="zh-CN" sz="49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sz="49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49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marL="0" lvl="0" indent="0" latinLnBrk="1">
                        <a:lnSpc>
                          <a:spcPct val="150000"/>
                        </a:lnSpc>
                        <a:spcAft>
                          <a:spcPts val="0"/>
                        </a:spcAft>
                        <a:buFont typeface="宋体" panose="02010600030101010101" pitchFamily="2" charset="-122"/>
                        <a:buNone/>
                      </a:pPr>
                      <a:r>
                        <a:rPr lang="zh-CN" sz="4900" dirty="0">
                          <a:solidFill>
                            <a:srgbClr val="000000"/>
                          </a:solidFill>
                          <a:effectLst/>
                          <a:latin typeface="NEU-BZ-S92" panose="02020503000000020003" pitchFamily="18" charset="-122"/>
                          <a:ea typeface="宋体" panose="02010600030101010101" pitchFamily="2" charset="-122"/>
                          <a:cs typeface="宋体" panose="02010600030101010101" pitchFamily="2" charset="-122"/>
                        </a:rPr>
                        <a:t>②</a:t>
                      </a:r>
                      <a:r>
                        <a:rPr lang="zh-CN" sz="49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电解</a:t>
                      </a:r>
                      <a:r>
                        <a:rPr lang="en-US" sz="4900" dirty="0">
                          <a:solidFill>
                            <a:srgbClr val="000000"/>
                          </a:solidFill>
                          <a:effectLst/>
                          <a:latin typeface="Times New Roman" panose="02020603050405020304" pitchFamily="18" charset="0"/>
                          <a:ea typeface="微软雅黑" panose="020B0503020204020204" pitchFamily="34" charset="-122"/>
                          <a:cs typeface="宋体" panose="02010600030101010101" pitchFamily="2" charset="-122"/>
                        </a:rPr>
                        <a:t>K</a:t>
                      </a:r>
                      <a:r>
                        <a:rPr lang="en-US" sz="4900" baseline="-25000" dirty="0">
                          <a:solidFill>
                            <a:srgbClr val="000000"/>
                          </a:solidFill>
                          <a:effectLst/>
                          <a:latin typeface="Times New Roman" panose="02020603050405020304" pitchFamily="18" charset="0"/>
                          <a:ea typeface="微软雅黑" panose="020B0503020204020204" pitchFamily="34" charset="-122"/>
                          <a:cs typeface="宋体" panose="02010600030101010101" pitchFamily="2" charset="-122"/>
                        </a:rPr>
                        <a:t>2</a:t>
                      </a:r>
                      <a:r>
                        <a:rPr lang="en-US" sz="4900" dirty="0">
                          <a:solidFill>
                            <a:srgbClr val="000000"/>
                          </a:solidFill>
                          <a:effectLst/>
                          <a:latin typeface="Times New Roman" panose="02020603050405020304" pitchFamily="18" charset="0"/>
                          <a:ea typeface="微软雅黑" panose="020B0503020204020204" pitchFamily="34" charset="-122"/>
                          <a:cs typeface="宋体" panose="02010600030101010101" pitchFamily="2" charset="-122"/>
                        </a:rPr>
                        <a:t>MnO</a:t>
                      </a:r>
                      <a:r>
                        <a:rPr lang="en-US" sz="4900" baseline="-25000" dirty="0">
                          <a:solidFill>
                            <a:srgbClr val="000000"/>
                          </a:solidFill>
                          <a:effectLst/>
                          <a:latin typeface="Times New Roman" panose="02020603050405020304" pitchFamily="18" charset="0"/>
                          <a:ea typeface="微软雅黑" panose="020B0503020204020204" pitchFamily="34" charset="-122"/>
                          <a:cs typeface="宋体" panose="02010600030101010101" pitchFamily="2" charset="-122"/>
                        </a:rPr>
                        <a:t>4</a:t>
                      </a:r>
                      <a:r>
                        <a:rPr lang="zh-CN" sz="49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制</a:t>
                      </a:r>
                      <a:r>
                        <a:rPr lang="en-US" sz="4900" dirty="0">
                          <a:solidFill>
                            <a:srgbClr val="000000"/>
                          </a:solidFill>
                          <a:effectLst/>
                          <a:latin typeface="Times New Roman" panose="02020603050405020304" pitchFamily="18" charset="0"/>
                          <a:ea typeface="微软雅黑" panose="020B0503020204020204" pitchFamily="34" charset="-122"/>
                          <a:cs typeface="宋体" panose="02010600030101010101" pitchFamily="2" charset="-122"/>
                        </a:rPr>
                        <a:t>KMnO</a:t>
                      </a:r>
                      <a:r>
                        <a:rPr lang="en-US" sz="4900" baseline="-25000" dirty="0">
                          <a:solidFill>
                            <a:srgbClr val="000000"/>
                          </a:solidFill>
                          <a:effectLst/>
                          <a:latin typeface="Times New Roman" panose="02020603050405020304" pitchFamily="18" charset="0"/>
                          <a:ea typeface="微软雅黑" panose="020B0503020204020204" pitchFamily="34" charset="-122"/>
                          <a:cs typeface="宋体" panose="02010600030101010101" pitchFamily="2" charset="-122"/>
                        </a:rPr>
                        <a:t>4</a:t>
                      </a:r>
                      <a:r>
                        <a:rPr lang="zh-CN" sz="49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的阳极反应式为</a:t>
                      </a:r>
                      <a:r>
                        <a:rPr lang="zh-CN" sz="49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sz="49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宋体" panose="02010600030101010101" pitchFamily="2" charset="-122"/>
                        </a:rPr>
                        <a:t> </a:t>
                      </a:r>
                      <a:endParaRPr lang="zh-CN" sz="4900" dirty="0">
                        <a:solidFill>
                          <a:srgbClr val="000000"/>
                        </a:solidFill>
                        <a:effectLst/>
                        <a:latin typeface="NEU-BZ-S92" panose="02020503000000020003" pitchFamily="18" charset="-122"/>
                        <a:ea typeface="NEU-BZ-S92" panose="02020503000000020003" pitchFamily="18" charset="-122"/>
                        <a:cs typeface="宋体" panose="02010600030101010101" pitchFamily="2" charset="-122"/>
                      </a:endParaRPr>
                    </a:p>
                  </a:txBody>
                  <a:tcPr marL="66674" marR="66674"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xmlns="" val="3691112900"/>
                  </a:ext>
                </a:extLst>
              </a:tr>
            </a:tbl>
          </a:graphicData>
        </a:graphic>
      </p:graphicFrame>
      <p:sp>
        <p:nvSpPr>
          <p:cNvPr id="13" name="矩形 12">
            <a:extLst>
              <a:ext uri="{FF2B5EF4-FFF2-40B4-BE49-F238E27FC236}">
                <a16:creationId xmlns:a16="http://schemas.microsoft.com/office/drawing/2014/main" xmlns="" id="{CD88FABA-CFED-4638-AE88-7652F3766B57}"/>
              </a:ext>
            </a:extLst>
          </p:cNvPr>
          <p:cNvSpPr/>
          <p:nvPr/>
        </p:nvSpPr>
        <p:spPr>
          <a:xfrm>
            <a:off x="1487899" y="1980631"/>
            <a:ext cx="20784111" cy="1228102"/>
          </a:xfrm>
          <a:prstGeom prst="rect">
            <a:avLst/>
          </a:prstGeom>
        </p:spPr>
        <p:txBody>
          <a:bodyPr wrap="square" lIns="91425" tIns="45711" rIns="91425" bIns="45711">
            <a:spAutoFit/>
          </a:bodyPr>
          <a:lstStyle/>
          <a:p>
            <a:pPr>
              <a:lnSpc>
                <a:spcPct val="150000"/>
              </a:lnSpc>
              <a:spcAft>
                <a:spcPts val="0"/>
              </a:spcAft>
            </a:pPr>
            <a:r>
              <a:rPr lang="zh-CN" altLang="zh-CN" sz="49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【信息解读】</a:t>
            </a:r>
            <a:endParaRPr lang="zh-CN" altLang="zh-CN" sz="4900" dirty="0">
              <a:solidFill>
                <a:srgbClr val="000000"/>
              </a:solidFill>
              <a:latin typeface="NEU-BZ-S92" panose="02020503000000020003"/>
              <a:ea typeface="方正书宋_GBK"/>
              <a:cs typeface="Times New Roman" panose="02020603050405020304" pitchFamily="18" charset="0"/>
            </a:endParaRPr>
          </a:p>
        </p:txBody>
      </p:sp>
      <p:sp>
        <p:nvSpPr>
          <p:cNvPr id="14" name="矩形 13">
            <a:extLst>
              <a:ext uri="{FF2B5EF4-FFF2-40B4-BE49-F238E27FC236}">
                <a16:creationId xmlns:a16="http://schemas.microsoft.com/office/drawing/2014/main" xmlns="" id="{9A7FE57D-6A57-46AC-B21D-9EF2330772A4}"/>
              </a:ext>
            </a:extLst>
          </p:cNvPr>
          <p:cNvSpPr/>
          <p:nvPr/>
        </p:nvSpPr>
        <p:spPr>
          <a:xfrm>
            <a:off x="2232572" y="6445126"/>
            <a:ext cx="1976033" cy="1228102"/>
          </a:xfrm>
          <a:prstGeom prst="rect">
            <a:avLst/>
          </a:prstGeom>
        </p:spPr>
        <p:txBody>
          <a:bodyPr wrap="square" lIns="91425" tIns="45711" rIns="91425" bIns="45711">
            <a:spAutoFit/>
          </a:bodyPr>
          <a:lstStyle/>
          <a:p>
            <a:pPr>
              <a:lnSpc>
                <a:spcPct val="150000"/>
              </a:lnSpc>
              <a:spcAft>
                <a:spcPts val="0"/>
              </a:spcAft>
            </a:pPr>
            <a:r>
              <a:rPr lang="en-US" altLang="zh-CN" sz="4900" dirty="0">
                <a:solidFill>
                  <a:srgbClr val="A50021"/>
                </a:solidFill>
                <a:latin typeface="Times New Roman" panose="02020603050405020304" pitchFamily="18" charset="0"/>
                <a:ea typeface="微软雅黑" panose="020B0503020204020204" pitchFamily="34" charset="-122"/>
              </a:rPr>
              <a:t>MnO</a:t>
            </a:r>
            <a:r>
              <a:rPr lang="en-US" altLang="zh-CN" sz="4900" baseline="-25000" dirty="0">
                <a:solidFill>
                  <a:srgbClr val="A50021"/>
                </a:solidFill>
                <a:latin typeface="Times New Roman" panose="02020603050405020304" pitchFamily="18" charset="0"/>
                <a:ea typeface="微软雅黑" panose="020B0503020204020204" pitchFamily="34" charset="-122"/>
              </a:rPr>
              <a:t>2</a:t>
            </a:r>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4900" dirty="0">
              <a:solidFill>
                <a:srgbClr val="000000"/>
              </a:solidFill>
              <a:latin typeface="NEU-BZ-S92" panose="02020503000000020003"/>
              <a:ea typeface="方正书宋_GBK"/>
              <a:cs typeface="宋体" panose="02010600030101010101" pitchFamily="2" charset="-122"/>
            </a:endParaRPr>
          </a:p>
        </p:txBody>
      </p:sp>
      <p:sp>
        <p:nvSpPr>
          <p:cNvPr id="15" name="矩形 14">
            <a:extLst>
              <a:ext uri="{FF2B5EF4-FFF2-40B4-BE49-F238E27FC236}">
                <a16:creationId xmlns:a16="http://schemas.microsoft.com/office/drawing/2014/main" xmlns="" id="{B521A50D-26BF-4B2D-BED2-66661C69D890}"/>
              </a:ext>
            </a:extLst>
          </p:cNvPr>
          <p:cNvSpPr/>
          <p:nvPr/>
        </p:nvSpPr>
        <p:spPr>
          <a:xfrm>
            <a:off x="7057107" y="4226820"/>
            <a:ext cx="11089233" cy="1228102"/>
          </a:xfrm>
          <a:prstGeom prst="rect">
            <a:avLst/>
          </a:prstGeom>
        </p:spPr>
        <p:txBody>
          <a:bodyPr wrap="square" lIns="91425" tIns="45711" rIns="91425" bIns="45711">
            <a:spAutoFit/>
          </a:bodyPr>
          <a:lstStyle/>
          <a:p>
            <a:pPr>
              <a:lnSpc>
                <a:spcPct val="150000"/>
              </a:lnSpc>
              <a:spcAft>
                <a:spcPts val="0"/>
              </a:spcAft>
            </a:pPr>
            <a:r>
              <a:rPr lang="en-US" altLang="zh-CN" sz="4900" dirty="0">
                <a:solidFill>
                  <a:srgbClr val="A50021"/>
                </a:solidFill>
                <a:latin typeface="Times New Roman" panose="02020603050405020304" pitchFamily="18" charset="0"/>
                <a:ea typeface="微软雅黑" panose="020B0503020204020204" pitchFamily="34" charset="-122"/>
              </a:rPr>
              <a:t>3</a:t>
            </a:r>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900" dirty="0">
                <a:solidFill>
                  <a:srgbClr val="A50021"/>
                </a:solidFill>
                <a:latin typeface="Times New Roman" panose="02020603050405020304" pitchFamily="18" charset="0"/>
                <a:ea typeface="微软雅黑" panose="020B0503020204020204" pitchFamily="34" charset="-122"/>
              </a:rPr>
              <a:t>2</a:t>
            </a:r>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900" dirty="0">
                <a:solidFill>
                  <a:srgbClr val="A50021"/>
                </a:solidFill>
                <a:latin typeface="Times New Roman" panose="02020603050405020304" pitchFamily="18" charset="0"/>
                <a:ea typeface="微软雅黑" panose="020B0503020204020204" pitchFamily="34" charset="-122"/>
              </a:rPr>
              <a:t>2</a:t>
            </a:r>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900" dirty="0">
                <a:solidFill>
                  <a:srgbClr val="A50021"/>
                </a:solidFill>
                <a:latin typeface="Times New Roman" panose="02020603050405020304" pitchFamily="18" charset="0"/>
                <a:ea typeface="微软雅黑" panose="020B0503020204020204" pitchFamily="34" charset="-122"/>
              </a:rPr>
              <a:t>2</a:t>
            </a:r>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4900" dirty="0">
              <a:solidFill>
                <a:srgbClr val="000000"/>
              </a:solidFill>
              <a:latin typeface="NEU-BZ-S92" panose="02020503000000020003"/>
              <a:ea typeface="方正书宋_GBK"/>
              <a:cs typeface="Times New Roman" panose="02020603050405020304" pitchFamily="18" charset="0"/>
            </a:endParaRPr>
          </a:p>
        </p:txBody>
      </p:sp>
      <p:sp>
        <p:nvSpPr>
          <p:cNvPr id="16" name="矩形 15">
            <a:extLst>
              <a:ext uri="{FF2B5EF4-FFF2-40B4-BE49-F238E27FC236}">
                <a16:creationId xmlns:a16="http://schemas.microsoft.com/office/drawing/2014/main" xmlns="" id="{9327E840-9A8C-4808-8F83-1F4B04FB8180}"/>
              </a:ext>
            </a:extLst>
          </p:cNvPr>
          <p:cNvSpPr/>
          <p:nvPr/>
        </p:nvSpPr>
        <p:spPr>
          <a:xfrm>
            <a:off x="5256908" y="6414236"/>
            <a:ext cx="1572239" cy="1228102"/>
          </a:xfrm>
          <a:prstGeom prst="rect">
            <a:avLst/>
          </a:prstGeom>
        </p:spPr>
        <p:txBody>
          <a:bodyPr wrap="square" lIns="91425" tIns="45711" rIns="91425" bIns="45711">
            <a:spAutoFit/>
          </a:bodyPr>
          <a:lstStyle/>
          <a:p>
            <a:pPr>
              <a:lnSpc>
                <a:spcPct val="150000"/>
              </a:lnSpc>
              <a:spcAft>
                <a:spcPts val="0"/>
              </a:spcAft>
            </a:pPr>
            <a:r>
              <a:rPr lang="en-US" altLang="zh-CN" sz="4900" dirty="0">
                <a:solidFill>
                  <a:srgbClr val="A50021"/>
                </a:solidFill>
                <a:latin typeface="Times New Roman" panose="02020603050405020304" pitchFamily="18" charset="0"/>
                <a:ea typeface="微软雅黑" panose="020B0503020204020204" pitchFamily="34" charset="-122"/>
              </a:rPr>
              <a:t>KOH</a:t>
            </a:r>
            <a:endParaRPr lang="zh-CN" altLang="zh-CN" sz="4900" dirty="0">
              <a:solidFill>
                <a:srgbClr val="000000"/>
              </a:solidFill>
              <a:latin typeface="NEU-BZ-S92" panose="02020503000000020003"/>
              <a:ea typeface="方正书宋_GBK"/>
              <a:cs typeface="宋体" panose="02010600030101010101" pitchFamily="2" charset="-122"/>
            </a:endParaRPr>
          </a:p>
        </p:txBody>
      </p:sp>
      <mc:AlternateContent xmlns:mc="http://schemas.openxmlformats.org/markup-compatibility/2006" xmlns:a14="http://schemas.microsoft.com/office/drawing/2010/main">
        <mc:Choice Requires="a14">
          <p:sp>
            <p:nvSpPr>
              <p:cNvPr id="17" name="矩形 16">
                <a:extLst>
                  <a:ext uri="{FF2B5EF4-FFF2-40B4-BE49-F238E27FC236}">
                    <a16:creationId xmlns:a16="http://schemas.microsoft.com/office/drawing/2014/main" xmlns="" id="{92146B80-2955-4760-93E2-72A64290B108}"/>
                  </a:ext>
                </a:extLst>
              </p:cNvPr>
              <p:cNvSpPr/>
              <p:nvPr/>
            </p:nvSpPr>
            <p:spPr>
              <a:xfrm>
                <a:off x="13072403" y="7558478"/>
                <a:ext cx="5433978" cy="1240389"/>
              </a:xfrm>
              <a:prstGeom prst="rect">
                <a:avLst/>
              </a:prstGeom>
            </p:spPr>
            <p:txBody>
              <a:bodyPr wrap="square" lIns="91425" tIns="45711" rIns="91425" bIns="45711">
                <a:spAutoFit/>
              </a:bodyPr>
              <a:lstStyle/>
              <a:p>
                <a:pPr>
                  <a:lnSpc>
                    <a:spcPct val="150000"/>
                  </a:lnSpc>
                  <a:spcAft>
                    <a:spcPts val="0"/>
                  </a:spcAft>
                </a:pPr>
                <a:r>
                  <a:rPr lang="en-US" altLang="zh-CN" sz="4900" dirty="0">
                    <a:solidFill>
                      <a:srgbClr val="A50021"/>
                    </a:solidFill>
                    <a:latin typeface="Times New Roman" panose="02020603050405020304" pitchFamily="18" charset="0"/>
                    <a:ea typeface="微软雅黑" panose="020B0503020204020204" pitchFamily="34" charset="-122"/>
                  </a:rPr>
                  <a:t>Mn</a:t>
                </a:r>
                <a14:m>
                  <m:oMath xmlns:m="http://schemas.openxmlformats.org/officeDocument/2006/math">
                    <m:sSubSup>
                      <m:sSubSupPr>
                        <m:ctrlPr>
                          <a:rPr lang="zh-CN" altLang="zh-CN" sz="4900" i="1">
                            <a:solidFill>
                              <a:srgbClr val="A50021"/>
                            </a:solidFill>
                            <a:latin typeface="Cambria Math"/>
                            <a:ea typeface="Cambria Math" panose="02040503050406030204" pitchFamily="18" charset="0"/>
                            <a:cs typeface="Times New Roman" panose="02020603050405020304" pitchFamily="18" charset="0"/>
                          </a:rPr>
                        </m:ctrlPr>
                      </m:sSubSupPr>
                      <m:e>
                        <m:r>
                          <m:rPr>
                            <m:sty m:val="p"/>
                          </m:rPr>
                          <a:rPr lang="en-US" altLang="zh-CN" sz="49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O</m:t>
                        </m:r>
                      </m:e>
                      <m:sub>
                        <m:r>
                          <a:rPr lang="en-US" altLang="zh-CN" sz="49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4</m:t>
                        </m:r>
                      </m:sub>
                      <m:sup>
                        <m:r>
                          <a:rPr lang="en-US" altLang="zh-CN" sz="49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2</m:t>
                        </m:r>
                        <m:r>
                          <m:rPr>
                            <m:nor/>
                          </m:rPr>
                          <a:rPr lang="en-US" altLang="zh-CN" sz="4900" i="1">
                            <a:solidFill>
                              <a:srgbClr val="A50021"/>
                            </a:solidFill>
                            <a:latin typeface="Times New Roman" panose="02020603050405020304" pitchFamily="18" charset="0"/>
                            <a:ea typeface="微软雅黑" panose="020B0503020204020204" pitchFamily="34" charset="-122"/>
                          </a:rPr>
                          <m:t>−</m:t>
                        </m:r>
                      </m:sup>
                    </m:sSubSup>
                  </m:oMath>
                </a14:m>
                <a:r>
                  <a:rPr lang="en-US" altLang="zh-CN" sz="4900" dirty="0">
                    <a:solidFill>
                      <a:srgbClr val="A50021"/>
                    </a:solidFill>
                    <a:latin typeface="Times New Roman" panose="02020603050405020304" pitchFamily="18" charset="0"/>
                    <a:ea typeface="微软雅黑" panose="020B0503020204020204" pitchFamily="34" charset="-122"/>
                  </a:rPr>
                  <a:t>-e</a:t>
                </a:r>
                <a:r>
                  <a:rPr lang="en-US" altLang="zh-CN" sz="4900" baseline="30000" dirty="0">
                    <a:solidFill>
                      <a:srgbClr val="A50021"/>
                    </a:solidFill>
                    <a:latin typeface="Times New Roman" panose="02020603050405020304" pitchFamily="18" charset="0"/>
                    <a:ea typeface="微软雅黑" panose="020B0503020204020204" pitchFamily="34" charset="-122"/>
                  </a:rPr>
                  <a:t>-</a:t>
                </a:r>
                <a:r>
                  <a:rPr lang="en-US" altLang="zh-CN" sz="4900" dirty="0">
                    <a:solidFill>
                      <a:srgbClr val="A50021"/>
                    </a:solidFill>
                    <a:latin typeface="Times New Roman" panose="02020603050405020304" pitchFamily="18" charset="0"/>
                    <a:ea typeface="微软雅黑" panose="020B0503020204020204" pitchFamily="34" charset="-122"/>
                  </a:rPr>
                  <a:t>=Mn</a:t>
                </a:r>
                <a14:m>
                  <m:oMath xmlns:m="http://schemas.openxmlformats.org/officeDocument/2006/math">
                    <m:sSubSup>
                      <m:sSubSupPr>
                        <m:ctrlPr>
                          <a:rPr lang="zh-CN" altLang="zh-CN" sz="4900" i="1">
                            <a:solidFill>
                              <a:srgbClr val="A50021"/>
                            </a:solidFill>
                            <a:latin typeface="Cambria Math"/>
                            <a:ea typeface="Cambria Math" panose="02040503050406030204" pitchFamily="18" charset="0"/>
                            <a:cs typeface="Times New Roman" panose="02020603050405020304" pitchFamily="18" charset="0"/>
                          </a:rPr>
                        </m:ctrlPr>
                      </m:sSubSupPr>
                      <m:e>
                        <m:r>
                          <m:rPr>
                            <m:sty m:val="p"/>
                          </m:rPr>
                          <a:rPr lang="en-US" altLang="zh-CN" sz="49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O</m:t>
                        </m:r>
                      </m:e>
                      <m:sub>
                        <m:r>
                          <a:rPr lang="en-US" altLang="zh-CN" sz="49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4</m:t>
                        </m:r>
                      </m:sub>
                      <m:sup>
                        <m:r>
                          <m:rPr>
                            <m:nor/>
                          </m:rPr>
                          <a:rPr lang="en-US" altLang="zh-CN" sz="4900" i="1">
                            <a:solidFill>
                              <a:srgbClr val="A50021"/>
                            </a:solidFill>
                            <a:latin typeface="Times New Roman" panose="02020603050405020304" pitchFamily="18" charset="0"/>
                            <a:ea typeface="微软雅黑" panose="020B0503020204020204" pitchFamily="34" charset="-122"/>
                          </a:rPr>
                          <m:t>−</m:t>
                        </m:r>
                      </m:sup>
                    </m:sSubSup>
                  </m:oMath>
                </a14:m>
                <a:endParaRPr lang="zh-CN" altLang="zh-CN" sz="4900" dirty="0">
                  <a:solidFill>
                    <a:srgbClr val="000000"/>
                  </a:solidFill>
                  <a:latin typeface="NEU-BZ-S92" panose="02020503000000020003"/>
                  <a:ea typeface="方正书宋_GBK"/>
                  <a:cs typeface="宋体" panose="02010600030101010101" pitchFamily="2" charset="-122"/>
                </a:endParaRPr>
              </a:p>
            </p:txBody>
          </p:sp>
        </mc:Choice>
        <mc:Fallback xmlns="">
          <p:sp>
            <p:nvSpPr>
              <p:cNvPr id="17" name="矩形 16">
                <a:extLst>
                  <a:ext uri="{FF2B5EF4-FFF2-40B4-BE49-F238E27FC236}">
                    <a16:creationId xmlns:a16="http://schemas.microsoft.com/office/drawing/2014/main" xmlns:a14="http://schemas.microsoft.com/office/drawing/2010/main" xmlns="" id="{92146B80-2955-4760-93E2-72A64290B108}"/>
                  </a:ext>
                </a:extLst>
              </p:cNvPr>
              <p:cNvSpPr>
                <a:spLocks noRot="1" noChangeAspect="1" noMove="1" noResize="1" noEditPoints="1" noAdjustHandles="1" noChangeArrowheads="1" noChangeShapeType="1" noTextEdit="1"/>
              </p:cNvSpPr>
              <p:nvPr/>
            </p:nvSpPr>
            <p:spPr>
              <a:xfrm>
                <a:off x="5030198" y="2918192"/>
                <a:ext cx="2090969" cy="478892"/>
              </a:xfrm>
              <a:prstGeom prst="rect">
                <a:avLst/>
              </a:prstGeom>
              <a:blipFill rotWithShape="1">
                <a:blip r:embed="rId2"/>
                <a:stretch>
                  <a:fillRect l="-5539" b="-16667"/>
                </a:stretch>
              </a:blipFill>
            </p:spPr>
            <p:txBody>
              <a:bodyPr/>
              <a:lstStyle/>
              <a:p>
                <a:r>
                  <a:rPr lang="zh-CN" altLang="en-US">
                    <a:noFill/>
                  </a:rPr>
                  <a:t> </a:t>
                </a:r>
              </a:p>
            </p:txBody>
          </p:sp>
        </mc:Fallback>
      </mc:AlternateContent>
      <p:pic>
        <p:nvPicPr>
          <p:cNvPr id="18" name="增分典例探究.EPS" descr="id:2147506048;FounderCES">
            <a:extLst>
              <a:ext uri="{FF2B5EF4-FFF2-40B4-BE49-F238E27FC236}">
                <a16:creationId xmlns="" xmlns:a16="http://schemas.microsoft.com/office/drawing/2014/main" id="{61BD7C13-2FC4-403F-8527-73C1205CCB4E}"/>
              </a:ext>
            </a:extLst>
          </p:cNvPr>
          <p:cNvPicPr/>
          <p:nvPr/>
        </p:nvPicPr>
        <p:blipFill>
          <a:blip r:embed="rId3"/>
          <a:stretch>
            <a:fillRect/>
          </a:stretch>
        </p:blipFill>
        <p:spPr>
          <a:xfrm>
            <a:off x="1465421" y="1260551"/>
            <a:ext cx="20806588" cy="733233"/>
          </a:xfrm>
          <a:prstGeom prst="rect">
            <a:avLst/>
          </a:prstGeom>
        </p:spPr>
      </p:pic>
    </p:spTree>
    <p:extLst>
      <p:ext uri="{BB962C8B-B14F-4D97-AF65-F5344CB8AC3E}">
        <p14:creationId xmlns:p14="http://schemas.microsoft.com/office/powerpoint/2010/main" val="645037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a:extLst>
              <a:ext uri="{FF2B5EF4-FFF2-40B4-BE49-F238E27FC236}">
                <a16:creationId xmlns:a16="http://schemas.microsoft.com/office/drawing/2014/main" xmlns="" id="{189B1B9C-7526-46F4-BACF-260F657DC9BB}"/>
              </a:ext>
            </a:extLst>
          </p:cNvPr>
          <p:cNvSpPr/>
          <p:nvPr/>
        </p:nvSpPr>
        <p:spPr>
          <a:xfrm>
            <a:off x="1368476" y="2184920"/>
            <a:ext cx="20864853" cy="6878788"/>
          </a:xfrm>
          <a:prstGeom prst="rect">
            <a:avLst/>
          </a:prstGeom>
        </p:spPr>
        <p:txBody>
          <a:bodyPr wrap="square" lIns="91425" tIns="45711" rIns="91425" bIns="45711">
            <a:spAutoFit/>
          </a:bodyPr>
          <a:lstStyle/>
          <a:p>
            <a:pPr>
              <a:lnSpc>
                <a:spcPct val="150000"/>
              </a:lnSpc>
              <a:spcAft>
                <a:spcPts val="0"/>
              </a:spcAft>
            </a:pP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(3)KMnO</a:t>
            </a:r>
            <a:r>
              <a:rPr lang="en-US" altLang="zh-CN" sz="49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是一种较稳定的化合物</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但日光对</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KMnO</a:t>
            </a:r>
            <a:r>
              <a:rPr lang="en-US" altLang="zh-CN" sz="49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溶液的分解有催化作用</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生成</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MnO</a:t>
            </a:r>
            <a:r>
              <a:rPr lang="en-US" altLang="zh-CN" sz="49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KOH</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9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。而</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MnO</a:t>
            </a:r>
            <a:r>
              <a:rPr lang="en-US" altLang="zh-CN" sz="49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也是该分解反应的一种催化剂</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请你设计一个实验方案</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验证</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MnO</a:t>
            </a:r>
            <a:r>
              <a:rPr lang="en-US" altLang="zh-CN" sz="49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对该分解反应具有催化性。简述实验操作、现象及相关结论</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9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9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9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9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49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en-US" altLang="zh-CN" sz="49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9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9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9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p>
          <a:p>
            <a:pPr>
              <a:lnSpc>
                <a:spcPct val="150000"/>
              </a:lnSpc>
              <a:spcAft>
                <a:spcPts val="0"/>
              </a:spcAft>
            </a:pPr>
            <a:r>
              <a:rPr lang="en-US" altLang="zh-CN" sz="49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9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9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49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sp>
        <p:nvSpPr>
          <p:cNvPr id="17" name="矩形 16">
            <a:extLst>
              <a:ext uri="{FF2B5EF4-FFF2-40B4-BE49-F238E27FC236}">
                <a16:creationId xmlns:a16="http://schemas.microsoft.com/office/drawing/2014/main" xmlns="" id="{D8779D6E-B6BD-4EC4-92EF-90B466E729B6}"/>
              </a:ext>
            </a:extLst>
          </p:cNvPr>
          <p:cNvSpPr/>
          <p:nvPr/>
        </p:nvSpPr>
        <p:spPr>
          <a:xfrm>
            <a:off x="1529959" y="5434301"/>
            <a:ext cx="19712723" cy="3500062"/>
          </a:xfrm>
          <a:prstGeom prst="rect">
            <a:avLst/>
          </a:prstGeom>
        </p:spPr>
        <p:txBody>
          <a:bodyPr wrap="square" lIns="91425" tIns="45711" rIns="91425" bIns="45711">
            <a:spAutoFit/>
          </a:bodyPr>
          <a:lstStyle/>
          <a:p>
            <a:pPr>
              <a:lnSpc>
                <a:spcPct val="150000"/>
              </a:lnSpc>
              <a:spcAft>
                <a:spcPts val="0"/>
              </a:spcAft>
            </a:pPr>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取两份等体积、等浓度的</a:t>
            </a:r>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KMnO</a:t>
            </a:r>
            <a:r>
              <a:rPr lang="en-US" altLang="zh-CN" sz="49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溶液</a:t>
            </a:r>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在同样条件下</a:t>
            </a:r>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只在其中一份中加入少量</a:t>
            </a:r>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MnO</a:t>
            </a:r>
            <a:r>
              <a:rPr lang="en-US" altLang="zh-CN" sz="49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观察到加</a:t>
            </a:r>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MnO</a:t>
            </a:r>
            <a:r>
              <a:rPr lang="en-US" altLang="zh-CN" sz="49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的溶液紫红色褪去得较快</a:t>
            </a:r>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说明</a:t>
            </a:r>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MnO</a:t>
            </a:r>
            <a:r>
              <a:rPr lang="en-US" altLang="zh-CN" sz="49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对</a:t>
            </a:r>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KMnO</a:t>
            </a:r>
            <a:r>
              <a:rPr lang="en-US" altLang="zh-CN" sz="49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分解有催化作用</a:t>
            </a:r>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其他合理答案也可</a:t>
            </a:r>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9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pic>
        <p:nvPicPr>
          <p:cNvPr id="18" name="增分典例探究.EPS" descr="id:2147506048;FounderCES">
            <a:extLst>
              <a:ext uri="{FF2B5EF4-FFF2-40B4-BE49-F238E27FC236}">
                <a16:creationId xmlns="" xmlns:a16="http://schemas.microsoft.com/office/drawing/2014/main" id="{61BD7C13-2FC4-403F-8527-73C1205CCB4E}"/>
              </a:ext>
            </a:extLst>
          </p:cNvPr>
          <p:cNvPicPr/>
          <p:nvPr/>
        </p:nvPicPr>
        <p:blipFill>
          <a:blip r:embed="rId2"/>
          <a:stretch>
            <a:fillRect/>
          </a:stretch>
        </p:blipFill>
        <p:spPr>
          <a:xfrm>
            <a:off x="1465421" y="1260551"/>
            <a:ext cx="20806588" cy="733233"/>
          </a:xfrm>
          <a:prstGeom prst="rect">
            <a:avLst/>
          </a:prstGeom>
        </p:spPr>
      </p:pic>
    </p:spTree>
    <p:extLst>
      <p:ext uri="{BB962C8B-B14F-4D97-AF65-F5344CB8AC3E}">
        <p14:creationId xmlns:p14="http://schemas.microsoft.com/office/powerpoint/2010/main" val="2254871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xmlns="" id="{CD88FABA-CFED-4638-AE88-7652F3766B57}"/>
              </a:ext>
            </a:extLst>
          </p:cNvPr>
          <p:cNvSpPr/>
          <p:nvPr/>
        </p:nvSpPr>
        <p:spPr>
          <a:xfrm>
            <a:off x="1487899" y="1980631"/>
            <a:ext cx="20784111" cy="1228102"/>
          </a:xfrm>
          <a:prstGeom prst="rect">
            <a:avLst/>
          </a:prstGeom>
        </p:spPr>
        <p:txBody>
          <a:bodyPr wrap="square" lIns="91425" tIns="45711" rIns="91425" bIns="45711">
            <a:spAutoFit/>
          </a:bodyPr>
          <a:lstStyle/>
          <a:p>
            <a:pPr>
              <a:lnSpc>
                <a:spcPct val="150000"/>
              </a:lnSpc>
              <a:spcAft>
                <a:spcPts val="0"/>
              </a:spcAft>
            </a:pPr>
            <a:r>
              <a:rPr lang="zh-CN" altLang="zh-CN" sz="49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【信息解读】</a:t>
            </a:r>
            <a:endParaRPr lang="zh-CN" altLang="zh-CN" sz="4900" dirty="0">
              <a:solidFill>
                <a:srgbClr val="000000"/>
              </a:solidFill>
              <a:latin typeface="NEU-BZ-S92" panose="02020503000000020003"/>
              <a:ea typeface="方正书宋_GBK"/>
              <a:cs typeface="Times New Roman" panose="02020603050405020304" pitchFamily="18" charset="0"/>
            </a:endParaRPr>
          </a:p>
        </p:txBody>
      </p:sp>
      <p:graphicFrame>
        <p:nvGraphicFramePr>
          <p:cNvPr id="11" name="表格 10">
            <a:extLst>
              <a:ext uri="{FF2B5EF4-FFF2-40B4-BE49-F238E27FC236}">
                <a16:creationId xmlns:a16="http://schemas.microsoft.com/office/drawing/2014/main" xmlns="" id="{FAD60BA6-8696-4F68-BB50-7FBEBEBA5C49}"/>
              </a:ext>
            </a:extLst>
          </p:cNvPr>
          <p:cNvGraphicFramePr>
            <a:graphicFrameLocks noGrp="1"/>
          </p:cNvGraphicFramePr>
          <p:nvPr>
            <p:extLst>
              <p:ext uri="{D42A27DB-BD31-4B8C-83A1-F6EECF244321}">
                <p14:modId xmlns:p14="http://schemas.microsoft.com/office/powerpoint/2010/main" val="1863655279"/>
              </p:ext>
            </p:extLst>
          </p:nvPr>
        </p:nvGraphicFramePr>
        <p:xfrm>
          <a:off x="1591476" y="3276777"/>
          <a:ext cx="20496213" cy="2285999"/>
        </p:xfrm>
        <a:graphic>
          <a:graphicData uri="http://schemas.openxmlformats.org/drawingml/2006/table">
            <a:tbl>
              <a:tblPr firstRow="1" firstCol="1" bandRow="1"/>
              <a:tblGrid>
                <a:gridCol w="20496213">
                  <a:extLst>
                    <a:ext uri="{9D8B030D-6E8A-4147-A177-3AD203B41FA5}">
                      <a16:colId xmlns:a16="http://schemas.microsoft.com/office/drawing/2014/main" xmlns="" val="4262533893"/>
                    </a:ext>
                  </a:extLst>
                </a:gridCol>
              </a:tblGrid>
              <a:tr h="2285999">
                <a:tc>
                  <a:txBody>
                    <a:bodyPr/>
                    <a:lstStyle/>
                    <a:p>
                      <a:pPr>
                        <a:lnSpc>
                          <a:spcPct val="150000"/>
                        </a:lnSpc>
                        <a:spcAft>
                          <a:spcPts val="0"/>
                        </a:spcAft>
                      </a:pPr>
                      <a:r>
                        <a:rPr lang="zh-CN" sz="49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利用对比实验</a:t>
                      </a:r>
                      <a:r>
                        <a:rPr lang="en-US" sz="49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9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通过</a:t>
                      </a:r>
                      <a:r>
                        <a:rPr lang="en-US" sz="49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KMnO</a:t>
                      </a:r>
                      <a:r>
                        <a:rPr lang="en-US" sz="49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a:t>
                      </a:r>
                      <a:r>
                        <a:rPr lang="zh-CN" sz="49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溶液紫红色褪色时间的长短来比较</a:t>
                      </a:r>
                      <a:r>
                        <a:rPr lang="en-US" sz="49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MnO</a:t>
                      </a:r>
                      <a:r>
                        <a:rPr lang="en-US" sz="49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zh-CN" sz="49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对</a:t>
                      </a:r>
                      <a:r>
                        <a:rPr lang="en-US" sz="49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KMnO</a:t>
                      </a:r>
                      <a:r>
                        <a:rPr lang="en-US" sz="49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a:t>
                      </a:r>
                      <a:r>
                        <a:rPr lang="zh-CN" sz="49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分解反应是否有催化作用</a:t>
                      </a:r>
                      <a:endParaRPr lang="zh-CN" sz="4900" dirty="0">
                        <a:solidFill>
                          <a:srgbClr val="000000"/>
                        </a:solidFill>
                        <a:effectLst/>
                        <a:latin typeface="NEU-BZ-S92" panose="02020503000000020003" pitchFamily="18" charset="-122"/>
                        <a:ea typeface="NEU-BZ-S92" panose="02020503000000020003" pitchFamily="18" charset="-122"/>
                        <a:cs typeface="Times New Roman" panose="02020603050405020304" pitchFamily="18" charset="0"/>
                      </a:endParaRPr>
                    </a:p>
                  </a:txBody>
                  <a:tcPr marL="66674" marR="66674"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xmlns="" val="3672333508"/>
                  </a:ext>
                </a:extLst>
              </a:tr>
            </a:tbl>
          </a:graphicData>
        </a:graphic>
      </p:graphicFrame>
      <p:pic>
        <p:nvPicPr>
          <p:cNvPr id="12" name="增分典例探究.EPS" descr="id:2147506048;FounderCES">
            <a:extLst>
              <a:ext uri="{FF2B5EF4-FFF2-40B4-BE49-F238E27FC236}">
                <a16:creationId xmlns="" xmlns:a16="http://schemas.microsoft.com/office/drawing/2014/main" id="{61BD7C13-2FC4-403F-8527-73C1205CCB4E}"/>
              </a:ext>
            </a:extLst>
          </p:cNvPr>
          <p:cNvPicPr/>
          <p:nvPr/>
        </p:nvPicPr>
        <p:blipFill>
          <a:blip r:embed="rId2"/>
          <a:stretch>
            <a:fillRect/>
          </a:stretch>
        </p:blipFill>
        <p:spPr>
          <a:xfrm>
            <a:off x="1465421" y="1260551"/>
            <a:ext cx="20806588" cy="733233"/>
          </a:xfrm>
          <a:prstGeom prst="rect">
            <a:avLst/>
          </a:prstGeom>
        </p:spPr>
      </p:pic>
    </p:spTree>
    <p:extLst>
      <p:ext uri="{BB962C8B-B14F-4D97-AF65-F5344CB8AC3E}">
        <p14:creationId xmlns:p14="http://schemas.microsoft.com/office/powerpoint/2010/main" val="6610132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189B1B9C-7526-46F4-BACF-260F657DC9BB}"/>
              </a:ext>
            </a:extLst>
          </p:cNvPr>
          <p:cNvSpPr/>
          <p:nvPr/>
        </p:nvSpPr>
        <p:spPr>
          <a:xfrm>
            <a:off x="1368476" y="2184921"/>
            <a:ext cx="20864853" cy="9233279"/>
          </a:xfrm>
          <a:prstGeom prst="rect">
            <a:avLst/>
          </a:prstGeom>
        </p:spPr>
        <p:txBody>
          <a:bodyPr wrap="square" lIns="91425" tIns="45711" rIns="91425" bIns="45711">
            <a:spAutoFit/>
          </a:bodyPr>
          <a:lstStyle/>
          <a:p>
            <a:pPr>
              <a:lnSpc>
                <a:spcPct val="150000"/>
              </a:lnSpc>
              <a:spcAft>
                <a:spcPts val="0"/>
              </a:spcAft>
            </a:pPr>
            <a:r>
              <a:rPr lang="zh-CN"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变式题</a:t>
            </a:r>
            <a:r>
              <a:rPr lang="en-US" altLang="zh-CN" sz="4400" b="1"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2019·</a:t>
            </a:r>
            <a:r>
              <a:rPr lang="zh-CN" altLang="zh-CN" sz="440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湖北武汉考前模拟</a:t>
            </a:r>
            <a:r>
              <a:rPr lang="en-US" altLang="zh-CN" sz="4400" b="1"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钨是我国丰产元素</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自然界中钨主要以钨</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(+6)</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酸盐的形式存在。黑钨矿的主要成分是铁和锰的钨酸盐</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(FeWO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MnWO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黑钨矿传统冶炼工艺流程图如下</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13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已知上述转化中</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除最</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后一步外</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,W</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的化合价未发生变化</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p>
          <a:p>
            <a:pPr>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则产品</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的化学式为</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如何将</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其冶炼成单质</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用化学方程式表示</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p>
          <a:p>
            <a:pPr>
              <a:lnSpc>
                <a:spcPct val="150000"/>
              </a:lnSpc>
              <a:spcAft>
                <a:spcPts val="0"/>
              </a:spcAft>
            </a:pP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13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a:p>
            <a:pPr>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根据金属的活动性不同</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金属的冶炼方法一般有</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三</a:t>
            </a:r>
            <a:r>
              <a:rPr lang="zh-CN" altLang="en-US"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种</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13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sp>
        <p:nvSpPr>
          <p:cNvPr id="10" name="矩形 9">
            <a:extLst>
              <a:ext uri="{FF2B5EF4-FFF2-40B4-BE49-F238E27FC236}">
                <a16:creationId xmlns:a16="http://schemas.microsoft.com/office/drawing/2014/main" xmlns="" id="{139CB02F-D358-47F7-95B5-DED31592F77A}"/>
              </a:ext>
            </a:extLst>
          </p:cNvPr>
          <p:cNvSpPr/>
          <p:nvPr/>
        </p:nvSpPr>
        <p:spPr>
          <a:xfrm>
            <a:off x="6481044" y="7109799"/>
            <a:ext cx="1368151" cy="1108524"/>
          </a:xfrm>
          <a:prstGeom prst="rect">
            <a:avLst/>
          </a:prstGeom>
        </p:spPr>
        <p:txBody>
          <a:bodyPr wrap="square" lIns="91425" tIns="45711" rIns="91425" bIns="45711">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rPr>
              <a:t>WO</a:t>
            </a:r>
            <a:r>
              <a:rPr lang="en-US" altLang="zh-CN" sz="4400" baseline="-25000" dirty="0">
                <a:solidFill>
                  <a:srgbClr val="A50021"/>
                </a:solidFill>
                <a:latin typeface="Times New Roman" panose="02020603050405020304" pitchFamily="18" charset="0"/>
                <a:ea typeface="微软雅黑" panose="020B0503020204020204" pitchFamily="34" charset="-122"/>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1300" dirty="0">
              <a:solidFill>
                <a:srgbClr val="000000"/>
              </a:solidFill>
              <a:latin typeface="NEU-BZ-S92" panose="02020503000000020003"/>
              <a:ea typeface="方正书宋_GBK"/>
              <a:cs typeface="Times New Roman" panose="02020603050405020304" pitchFamily="18" charset="0"/>
            </a:endParaRPr>
          </a:p>
        </p:txBody>
      </p:sp>
      <p:sp>
        <p:nvSpPr>
          <p:cNvPr id="11" name="矩形 10">
            <a:extLst>
              <a:ext uri="{FF2B5EF4-FFF2-40B4-BE49-F238E27FC236}">
                <a16:creationId xmlns:a16="http://schemas.microsoft.com/office/drawing/2014/main" xmlns="" id="{F5DC0548-0E88-4C4D-B4BF-276B993521B2}"/>
              </a:ext>
            </a:extLst>
          </p:cNvPr>
          <p:cNvSpPr/>
          <p:nvPr/>
        </p:nvSpPr>
        <p:spPr>
          <a:xfrm>
            <a:off x="12809016" y="10114822"/>
            <a:ext cx="7785598" cy="1108524"/>
          </a:xfrm>
          <a:prstGeom prst="rect">
            <a:avLst/>
          </a:prstGeom>
        </p:spPr>
        <p:txBody>
          <a:bodyPr wrap="square" lIns="91425" tIns="45711" rIns="91425" bIns="45711">
            <a:spAutoFit/>
          </a:bodyPr>
          <a:lstStyle/>
          <a:p>
            <a:pPr>
              <a:lnSpc>
                <a:spcPct val="150000"/>
              </a:lnSpc>
              <a:spcAft>
                <a:spcPts val="0"/>
              </a:spcAft>
            </a:pP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热分解法、热还原法、电解法</a:t>
            </a:r>
            <a:endParaRPr lang="zh-CN" altLang="zh-CN" sz="1300" dirty="0">
              <a:solidFill>
                <a:srgbClr val="000000"/>
              </a:solidFill>
              <a:latin typeface="NEU-BZ-S92" panose="02020503000000020003"/>
              <a:ea typeface="方正书宋_GBK"/>
              <a:cs typeface="Times New Roman" panose="02020603050405020304" pitchFamily="18" charset="0"/>
            </a:endParaRPr>
          </a:p>
        </p:txBody>
      </p:sp>
      <p:pic>
        <p:nvPicPr>
          <p:cNvPr id="12" name="9WF569.EPS" descr="id:2147507063;FounderCES">
            <a:extLst>
              <a:ext uri="{FF2B5EF4-FFF2-40B4-BE49-F238E27FC236}">
                <a16:creationId xmlns:a16="http://schemas.microsoft.com/office/drawing/2014/main" xmlns="" id="{C8F92139-B9E1-426E-BA2D-A44F9D3345CC}"/>
              </a:ext>
            </a:extLst>
          </p:cNvPr>
          <p:cNvPicPr/>
          <p:nvPr/>
        </p:nvPicPr>
        <p:blipFill>
          <a:blip r:embed="rId2">
            <a:clrChange>
              <a:clrFrom>
                <a:srgbClr val="FFFFFF"/>
              </a:clrFrom>
              <a:clrTo>
                <a:srgbClr val="FFFFFF">
                  <a:alpha val="0"/>
                </a:srgbClr>
              </a:clrTo>
            </a:clrChange>
          </a:blip>
          <a:stretch>
            <a:fillRect/>
          </a:stretch>
        </p:blipFill>
        <p:spPr>
          <a:xfrm>
            <a:off x="7929937" y="4282172"/>
            <a:ext cx="13960817" cy="5460221"/>
          </a:xfrm>
          <a:prstGeom prst="rect">
            <a:avLst/>
          </a:prstGeom>
        </p:spPr>
      </p:pic>
      <p:grpSp>
        <p:nvGrpSpPr>
          <p:cNvPr id="13" name="组合 12">
            <a:extLst>
              <a:ext uri="{FF2B5EF4-FFF2-40B4-BE49-F238E27FC236}">
                <a16:creationId xmlns:a16="http://schemas.microsoft.com/office/drawing/2014/main" xmlns="" id="{32B263B3-F561-4C40-B605-215AA0A70A44}"/>
              </a:ext>
            </a:extLst>
          </p:cNvPr>
          <p:cNvGrpSpPr/>
          <p:nvPr/>
        </p:nvGrpSpPr>
        <p:grpSpPr>
          <a:xfrm>
            <a:off x="1656507" y="9004414"/>
            <a:ext cx="6408712" cy="1229600"/>
            <a:chOff x="3240684" y="10951348"/>
            <a:chExt cx="6408712" cy="1229601"/>
          </a:xfrm>
        </p:grpSpPr>
        <p:sp>
          <p:nvSpPr>
            <p:cNvPr id="15" name="矩形 14">
              <a:extLst>
                <a:ext uri="{FF2B5EF4-FFF2-40B4-BE49-F238E27FC236}">
                  <a16:creationId xmlns:a16="http://schemas.microsoft.com/office/drawing/2014/main" xmlns="" id="{5124A88F-E5D6-41CC-81B5-357DBB107490}"/>
                </a:ext>
              </a:extLst>
            </p:cNvPr>
            <p:cNvSpPr/>
            <p:nvPr/>
          </p:nvSpPr>
          <p:spPr>
            <a:xfrm>
              <a:off x="3240684" y="11072952"/>
              <a:ext cx="6408712" cy="1107997"/>
            </a:xfrm>
            <a:prstGeom prst="rect">
              <a:avLst/>
            </a:prstGeom>
          </p:spPr>
          <p:txBody>
            <a:bodyPr wrap="square">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rPr>
                <a:t>WO</a:t>
              </a:r>
              <a:r>
                <a:rPr lang="en-US" altLang="zh-CN" sz="4400" baseline="-25000" dirty="0">
                  <a:solidFill>
                    <a:srgbClr val="A50021"/>
                  </a:solidFill>
                  <a:latin typeface="Times New Roman" panose="02020603050405020304" pitchFamily="18" charset="0"/>
                  <a:ea typeface="微软雅黑" panose="020B0503020204020204" pitchFamily="34" charset="-122"/>
                </a:rPr>
                <a:t>3</a:t>
              </a:r>
              <a:r>
                <a:rPr lang="en-US" altLang="zh-CN" sz="4400" dirty="0">
                  <a:solidFill>
                    <a:srgbClr val="A50021"/>
                  </a:solidFill>
                  <a:latin typeface="Times New Roman" panose="02020603050405020304" pitchFamily="18" charset="0"/>
                  <a:ea typeface="微软雅黑" panose="020B0503020204020204" pitchFamily="34" charset="-122"/>
                </a:rPr>
                <a:t>+3H</a:t>
              </a:r>
              <a:r>
                <a:rPr lang="en-US" altLang="zh-CN" sz="4400" baseline="-25000" dirty="0">
                  <a:solidFill>
                    <a:srgbClr val="A50021"/>
                  </a:solidFill>
                  <a:latin typeface="Times New Roman" panose="02020603050405020304" pitchFamily="18" charset="0"/>
                  <a:ea typeface="微软雅黑" panose="020B0503020204020204" pitchFamily="34" charset="-122"/>
                </a:rPr>
                <a:t>2   </a:t>
              </a:r>
              <a:r>
                <a:rPr lang="en-US" altLang="zh-CN" sz="4400" dirty="0">
                  <a:solidFill>
                    <a:srgbClr val="A50021"/>
                  </a:solidFill>
                  <a:latin typeface="Times New Roman" panose="02020603050405020304" pitchFamily="18" charset="0"/>
                  <a:ea typeface="微软雅黑" panose="020B0503020204020204" pitchFamily="34" charset="-122"/>
                </a:rPr>
                <a:t>       W+3H</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O</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1300" dirty="0">
                <a:solidFill>
                  <a:srgbClr val="000000"/>
                </a:solidFill>
                <a:latin typeface="NEU-BZ-S92" panose="02020503000000020003"/>
                <a:ea typeface="方正书宋_GBK"/>
                <a:cs typeface="Times New Roman" panose="02020603050405020304" pitchFamily="18" charset="0"/>
              </a:endParaRPr>
            </a:p>
          </p:txBody>
        </p:sp>
        <p:pic>
          <p:nvPicPr>
            <p:cNvPr id="16" name="图片 15">
              <a:extLst>
                <a:ext uri="{FF2B5EF4-FFF2-40B4-BE49-F238E27FC236}">
                  <a16:creationId xmlns:a16="http://schemas.microsoft.com/office/drawing/2014/main" xmlns="" id="{A13B72D3-CAB0-46A7-AB70-280767B10EB3}"/>
                </a:ext>
              </a:extLst>
            </p:cNvPr>
            <p:cNvPicPr/>
            <p:nvPr/>
          </p:nvPicPr>
          <p:blipFill>
            <a:blip r:embed="rId3">
              <a:clrChange>
                <a:clrFrom>
                  <a:srgbClr val="FFFFFF"/>
                </a:clrFrom>
                <a:clrTo>
                  <a:srgbClr val="FFFFFF">
                    <a:alpha val="0"/>
                  </a:srgbClr>
                </a:clrTo>
              </a:clrChange>
              <a:duotone>
                <a:schemeClr val="accent2">
                  <a:shade val="45000"/>
                  <a:satMod val="135000"/>
                </a:schemeClr>
                <a:prstClr val="white"/>
              </a:duotone>
            </a:blip>
            <a:stretch>
              <a:fillRect/>
            </a:stretch>
          </p:blipFill>
          <p:spPr>
            <a:xfrm>
              <a:off x="5688956" y="10951348"/>
              <a:ext cx="1125269" cy="988797"/>
            </a:xfrm>
            <a:prstGeom prst="rect">
              <a:avLst/>
            </a:prstGeom>
          </p:spPr>
        </p:pic>
      </p:grpSp>
      <p:pic>
        <p:nvPicPr>
          <p:cNvPr id="17" name="增分典例探究.EPS" descr="id:2147506048;FounderCES">
            <a:extLst>
              <a:ext uri="{FF2B5EF4-FFF2-40B4-BE49-F238E27FC236}">
                <a16:creationId xmlns="" xmlns:a16="http://schemas.microsoft.com/office/drawing/2014/main" id="{61BD7C13-2FC4-403F-8527-73C1205CCB4E}"/>
              </a:ext>
            </a:extLst>
          </p:cNvPr>
          <p:cNvPicPr/>
          <p:nvPr/>
        </p:nvPicPr>
        <p:blipFill>
          <a:blip r:embed="rId4"/>
          <a:stretch>
            <a:fillRect/>
          </a:stretch>
        </p:blipFill>
        <p:spPr>
          <a:xfrm>
            <a:off x="1465421" y="1260551"/>
            <a:ext cx="20806588" cy="733233"/>
          </a:xfrm>
          <a:prstGeom prst="rect">
            <a:avLst/>
          </a:prstGeom>
        </p:spPr>
      </p:pic>
    </p:spTree>
    <p:extLst>
      <p:ext uri="{BB962C8B-B14F-4D97-AF65-F5344CB8AC3E}">
        <p14:creationId xmlns:p14="http://schemas.microsoft.com/office/powerpoint/2010/main" val="181488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xmlns="" id="{2687A4FD-2658-4F0A-9E8E-91A92A3E500F}"/>
              </a:ext>
            </a:extLst>
          </p:cNvPr>
          <p:cNvGrpSpPr/>
          <p:nvPr/>
        </p:nvGrpSpPr>
        <p:grpSpPr>
          <a:xfrm>
            <a:off x="1368476" y="2268664"/>
            <a:ext cx="20792664" cy="7344816"/>
            <a:chOff x="1368476" y="2268662"/>
            <a:chExt cx="20792664" cy="7344816"/>
          </a:xfrm>
        </p:grpSpPr>
        <p:sp>
          <p:nvSpPr>
            <p:cNvPr id="6" name="矩形 5">
              <a:extLst>
                <a:ext uri="{FF2B5EF4-FFF2-40B4-BE49-F238E27FC236}">
                  <a16:creationId xmlns:a16="http://schemas.microsoft.com/office/drawing/2014/main" xmlns="" id="{EFF04F1D-1CF3-4E80-BF8F-FEE2D3702DAF}"/>
                </a:ext>
              </a:extLst>
            </p:cNvPr>
            <p:cNvSpPr/>
            <p:nvPr/>
          </p:nvSpPr>
          <p:spPr>
            <a:xfrm>
              <a:off x="1368476" y="2268662"/>
              <a:ext cx="20792664" cy="73448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prstClr val="white"/>
                </a:solidFill>
                <a:latin typeface="Calibri"/>
                <a:ea typeface="宋体" panose="02010600030101010101" pitchFamily="2" charset="-122"/>
              </a:endParaRPr>
            </a:p>
          </p:txBody>
        </p:sp>
        <mc:AlternateContent xmlns:mc="http://schemas.openxmlformats.org/markup-compatibility/2006" xmlns:a14="http://schemas.microsoft.com/office/drawing/2010/main">
          <mc:Choice Requires="a14">
            <p:sp>
              <p:nvSpPr>
                <p:cNvPr id="7" name="Rectangle 17">
                  <a:extLst>
                    <a:ext uri="{FF2B5EF4-FFF2-40B4-BE49-F238E27FC236}">
                      <a16:creationId xmlns:a16="http://schemas.microsoft.com/office/drawing/2014/main" xmlns="" id="{4B451794-536D-4EFE-95DC-F3C24AF763A1}"/>
                    </a:ext>
                  </a:extLst>
                </p:cNvPr>
                <p:cNvSpPr>
                  <a:spLocks noChangeArrowheads="1"/>
                </p:cNvSpPr>
                <p:nvPr/>
              </p:nvSpPr>
              <p:spPr bwMode="auto">
                <a:xfrm>
                  <a:off x="1548496" y="2325888"/>
                  <a:ext cx="20432623" cy="7067326"/>
                </a:xfrm>
                <a:prstGeom prst="rect">
                  <a:avLst/>
                </a:prstGeom>
                <a:noFill/>
                <a:ln w="9525">
                  <a:noFill/>
                  <a:miter lim="800000"/>
                  <a:headEnd/>
                  <a:tailEnd/>
                </a:ln>
              </p:spPr>
              <p:txBody>
                <a:bodyPr wrap="square" anchor="ctr">
                  <a:spAutoFit/>
                </a:bodyPr>
                <a:lstStyle/>
                <a:p>
                  <a:pPr latinLnBrk="1">
                    <a:lnSpc>
                      <a:spcPct val="150000"/>
                    </a:lnSpc>
                    <a:spcAft>
                      <a:spcPts val="0"/>
                    </a:spcAft>
                  </a:pPr>
                  <a:r>
                    <a:rPr lang="en-US" altLang="zh-CN" sz="49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9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9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由工艺流程框图可知</a:t>
                  </a:r>
                  <a:r>
                    <a:rPr lang="en-US" altLang="zh-CN" sz="4900" dirty="0">
                      <a:solidFill>
                        <a:srgbClr val="A50021"/>
                      </a:solidFill>
                      <a:latin typeface="Times New Roman" panose="02020603050405020304" pitchFamily="18" charset="0"/>
                      <a:ea typeface="微软雅黑" panose="020B0503020204020204" pitchFamily="34" charset="-122"/>
                    </a:rPr>
                    <a:t>MnO</a:t>
                  </a:r>
                  <a:r>
                    <a:rPr lang="en-US" altLang="zh-CN" sz="4900" baseline="-25000" dirty="0">
                      <a:solidFill>
                        <a:srgbClr val="A50021"/>
                      </a:solidFill>
                      <a:latin typeface="Times New Roman" panose="02020603050405020304" pitchFamily="18" charset="0"/>
                      <a:ea typeface="微软雅黑" panose="020B0503020204020204" pitchFamily="34" charset="-122"/>
                    </a:rPr>
                    <a:t>2</a:t>
                  </a:r>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900" dirty="0">
                      <a:solidFill>
                        <a:srgbClr val="A50021"/>
                      </a:solidFill>
                      <a:latin typeface="Times New Roman" panose="02020603050405020304" pitchFamily="18" charset="0"/>
                      <a:ea typeface="微软雅黑" panose="020B0503020204020204" pitchFamily="34" charset="-122"/>
                    </a:rPr>
                    <a:t>Fe</a:t>
                  </a:r>
                  <a:r>
                    <a:rPr lang="en-US" altLang="zh-CN" sz="4900" baseline="-25000" dirty="0">
                      <a:solidFill>
                        <a:srgbClr val="A50021"/>
                      </a:solidFill>
                      <a:latin typeface="Times New Roman" panose="02020603050405020304" pitchFamily="18" charset="0"/>
                      <a:ea typeface="微软雅黑" panose="020B0503020204020204" pitchFamily="34" charset="-122"/>
                    </a:rPr>
                    <a:t>2</a:t>
                  </a:r>
                  <a:r>
                    <a:rPr lang="en-US" altLang="zh-CN" sz="4900" dirty="0">
                      <a:solidFill>
                        <a:srgbClr val="A50021"/>
                      </a:solidFill>
                      <a:latin typeface="Times New Roman" panose="02020603050405020304" pitchFamily="18" charset="0"/>
                      <a:ea typeface="微软雅黑" panose="020B0503020204020204" pitchFamily="34" charset="-122"/>
                    </a:rPr>
                    <a:t>O</a:t>
                  </a:r>
                  <a:r>
                    <a:rPr lang="en-US" altLang="zh-CN" sz="4900" baseline="-25000" dirty="0">
                      <a:solidFill>
                        <a:srgbClr val="A50021"/>
                      </a:solidFill>
                      <a:latin typeface="Times New Roman" panose="02020603050405020304" pitchFamily="18" charset="0"/>
                      <a:ea typeface="微软雅黑" panose="020B0503020204020204" pitchFamily="34" charset="-122"/>
                    </a:rPr>
                    <a:t>3</a:t>
                  </a:r>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进入滤渣</a:t>
                  </a:r>
                  <a:r>
                    <a:rPr lang="en-US" altLang="zh-CN" sz="4900" dirty="0">
                      <a:solidFill>
                        <a:srgbClr val="A50021"/>
                      </a:solidFill>
                      <a:latin typeface="Times New Roman" panose="02020603050405020304" pitchFamily="18" charset="0"/>
                      <a:ea typeface="微软雅黑" panose="020B0503020204020204" pitchFamily="34" charset="-122"/>
                    </a:rPr>
                    <a:t>,</a:t>
                  </a:r>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滤液</a:t>
                  </a:r>
                  <a:r>
                    <a:rPr lang="en-US" altLang="zh-CN" sz="4900" dirty="0">
                      <a:solidFill>
                        <a:srgbClr val="A50021"/>
                      </a:solidFill>
                      <a:latin typeface="Times New Roman" panose="02020603050405020304" pitchFamily="18" charset="0"/>
                      <a:ea typeface="微软雅黑" panose="020B0503020204020204" pitchFamily="34" charset="-122"/>
                    </a:rPr>
                    <a:t>A</a:t>
                  </a:r>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中含</a:t>
                  </a:r>
                  <a:r>
                    <a:rPr lang="en-US" altLang="zh-CN" sz="4900" dirty="0">
                      <a:solidFill>
                        <a:srgbClr val="A50021"/>
                      </a:solidFill>
                      <a:latin typeface="Times New Roman" panose="02020603050405020304" pitchFamily="18" charset="0"/>
                      <a:ea typeface="微软雅黑" panose="020B0503020204020204" pitchFamily="34" charset="-122"/>
                    </a:rPr>
                    <a:t>Na</a:t>
                  </a:r>
                  <a:r>
                    <a:rPr lang="en-US" altLang="zh-CN" sz="4900" baseline="30000" dirty="0">
                      <a:solidFill>
                        <a:srgbClr val="A50021"/>
                      </a:solidFill>
                      <a:latin typeface="Times New Roman" panose="02020603050405020304" pitchFamily="18" charset="0"/>
                      <a:ea typeface="微软雅黑" panose="020B0503020204020204" pitchFamily="34" charset="-122"/>
                    </a:rPr>
                    <a:t>+</a:t>
                  </a:r>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900" dirty="0">
                      <a:solidFill>
                        <a:srgbClr val="A50021"/>
                      </a:solidFill>
                      <a:latin typeface="Times New Roman" panose="02020603050405020304" pitchFamily="18" charset="0"/>
                      <a:ea typeface="微软雅黑" panose="020B0503020204020204" pitchFamily="34" charset="-122"/>
                    </a:rPr>
                    <a:t>W</a:t>
                  </a:r>
                  <a14:m>
                    <m:oMath xmlns:m="http://schemas.openxmlformats.org/officeDocument/2006/math">
                      <m:sSubSup>
                        <m:sSubSupPr>
                          <m:ctrlPr>
                            <a:rPr lang="zh-CN" altLang="zh-CN" sz="4900" i="1">
                              <a:solidFill>
                                <a:srgbClr val="A50021"/>
                              </a:solidFill>
                              <a:latin typeface="Cambria Math"/>
                              <a:ea typeface="Cambria Math" panose="02040503050406030204" pitchFamily="18" charset="0"/>
                              <a:cs typeface="Times New Roman" panose="02020603050405020304" pitchFamily="18" charset="0"/>
                            </a:rPr>
                          </m:ctrlPr>
                        </m:sSubSupPr>
                        <m:e>
                          <m:r>
                            <m:rPr>
                              <m:sty m:val="p"/>
                            </m:rPr>
                            <a:rPr lang="en-US" altLang="zh-CN" sz="49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O</m:t>
                          </m:r>
                        </m:e>
                        <m:sub>
                          <m:r>
                            <a:rPr lang="en-US" altLang="zh-CN" sz="49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4</m:t>
                          </m:r>
                        </m:sub>
                        <m:sup>
                          <m:r>
                            <a:rPr lang="en-US" altLang="zh-CN" sz="49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2</m:t>
                          </m:r>
                          <m:r>
                            <m:rPr>
                              <m:nor/>
                            </m:rPr>
                            <a:rPr lang="en-US" altLang="zh-CN" sz="4900" i="1">
                              <a:solidFill>
                                <a:srgbClr val="A50021"/>
                              </a:solidFill>
                              <a:latin typeface="Times New Roman" panose="02020603050405020304" pitchFamily="18" charset="0"/>
                              <a:ea typeface="微软雅黑" panose="020B0503020204020204" pitchFamily="34" charset="-122"/>
                            </a:rPr>
                            <m:t>−</m:t>
                          </m:r>
                        </m:sup>
                      </m:sSubSup>
                    </m:oMath>
                  </a14:m>
                  <a:r>
                    <a:rPr lang="en-US" altLang="zh-CN" sz="4900" dirty="0">
                      <a:solidFill>
                        <a:srgbClr val="A50021"/>
                      </a:solidFill>
                      <a:latin typeface="Times New Roman" panose="02020603050405020304" pitchFamily="18" charset="0"/>
                      <a:ea typeface="微软雅黑" panose="020B0503020204020204" pitchFamily="34" charset="-122"/>
                    </a:rPr>
                    <a:t>,</a:t>
                  </a:r>
                </a:p>
                <a:p>
                  <a:pPr latinLnBrk="1">
                    <a:lnSpc>
                      <a:spcPct val="150000"/>
                    </a:lnSpc>
                    <a:spcAft>
                      <a:spcPts val="0"/>
                    </a:spcAft>
                  </a:pPr>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加入浓盐酸后沉淀为</a:t>
                  </a:r>
                  <a:r>
                    <a:rPr lang="en-US" altLang="zh-CN" sz="4900" dirty="0">
                      <a:solidFill>
                        <a:srgbClr val="A50021"/>
                      </a:solidFill>
                      <a:latin typeface="Times New Roman" panose="02020603050405020304" pitchFamily="18" charset="0"/>
                      <a:ea typeface="微软雅黑" panose="020B0503020204020204" pitchFamily="34" charset="-122"/>
                    </a:rPr>
                    <a:t>H</a:t>
                  </a:r>
                  <a:r>
                    <a:rPr lang="en-US" altLang="zh-CN" sz="4900" baseline="-25000" dirty="0">
                      <a:solidFill>
                        <a:srgbClr val="A50021"/>
                      </a:solidFill>
                      <a:latin typeface="Times New Roman" panose="02020603050405020304" pitchFamily="18" charset="0"/>
                      <a:ea typeface="微软雅黑" panose="020B0503020204020204" pitchFamily="34" charset="-122"/>
                    </a:rPr>
                    <a:t>2</a:t>
                  </a:r>
                  <a:r>
                    <a:rPr lang="en-US" altLang="zh-CN" sz="4900" dirty="0">
                      <a:solidFill>
                        <a:srgbClr val="A50021"/>
                      </a:solidFill>
                      <a:latin typeface="Times New Roman" panose="02020603050405020304" pitchFamily="18" charset="0"/>
                      <a:ea typeface="微软雅黑" panose="020B0503020204020204" pitchFamily="34" charset="-122"/>
                    </a:rPr>
                    <a:t>WO</a:t>
                  </a:r>
                  <a:r>
                    <a:rPr lang="en-US" altLang="zh-CN" sz="4900" baseline="-25000" dirty="0">
                      <a:solidFill>
                        <a:srgbClr val="A50021"/>
                      </a:solidFill>
                      <a:latin typeface="Times New Roman" panose="02020603050405020304" pitchFamily="18" charset="0"/>
                      <a:ea typeface="微软雅黑" panose="020B0503020204020204" pitchFamily="34" charset="-122"/>
                    </a:rPr>
                    <a:t>4</a:t>
                  </a:r>
                  <a:r>
                    <a:rPr lang="en-US" altLang="zh-CN" sz="4900" dirty="0">
                      <a:solidFill>
                        <a:srgbClr val="A50021"/>
                      </a:solidFill>
                      <a:latin typeface="Times New Roman" panose="02020603050405020304" pitchFamily="18" charset="0"/>
                      <a:ea typeface="微软雅黑" panose="020B0503020204020204" pitchFamily="34" charset="-122"/>
                    </a:rPr>
                    <a:t>,</a:t>
                  </a:r>
                </a:p>
                <a:p>
                  <a:pPr latinLnBrk="1">
                    <a:lnSpc>
                      <a:spcPct val="150000"/>
                    </a:lnSpc>
                    <a:spcAft>
                      <a:spcPts val="0"/>
                    </a:spcAft>
                  </a:pPr>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灼烧</a:t>
                  </a:r>
                  <a:r>
                    <a:rPr lang="en-US" altLang="zh-CN" sz="4900" dirty="0">
                      <a:solidFill>
                        <a:srgbClr val="A50021"/>
                      </a:solidFill>
                      <a:latin typeface="Times New Roman" panose="02020603050405020304" pitchFamily="18" charset="0"/>
                      <a:ea typeface="微软雅黑" panose="020B0503020204020204" pitchFamily="34" charset="-122"/>
                    </a:rPr>
                    <a:t>H</a:t>
                  </a:r>
                  <a:r>
                    <a:rPr lang="en-US" altLang="zh-CN" sz="4900" baseline="-25000" dirty="0">
                      <a:solidFill>
                        <a:srgbClr val="A50021"/>
                      </a:solidFill>
                      <a:latin typeface="Times New Roman" panose="02020603050405020304" pitchFamily="18" charset="0"/>
                      <a:ea typeface="微软雅黑" panose="020B0503020204020204" pitchFamily="34" charset="-122"/>
                    </a:rPr>
                    <a:t>2</a:t>
                  </a:r>
                  <a:r>
                    <a:rPr lang="en-US" altLang="zh-CN" sz="4900" dirty="0">
                      <a:solidFill>
                        <a:srgbClr val="A50021"/>
                      </a:solidFill>
                      <a:latin typeface="Times New Roman" panose="02020603050405020304" pitchFamily="18" charset="0"/>
                      <a:ea typeface="微软雅黑" panose="020B0503020204020204" pitchFamily="34" charset="-122"/>
                    </a:rPr>
                    <a:t>WO</a:t>
                  </a:r>
                  <a:r>
                    <a:rPr lang="en-US" altLang="zh-CN" sz="4900" baseline="-25000" dirty="0">
                      <a:solidFill>
                        <a:srgbClr val="A50021"/>
                      </a:solidFill>
                      <a:latin typeface="Times New Roman" panose="02020603050405020304" pitchFamily="18" charset="0"/>
                      <a:ea typeface="微软雅黑" panose="020B0503020204020204" pitchFamily="34" charset="-122"/>
                    </a:rPr>
                    <a:t>4</a:t>
                  </a:r>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得</a:t>
                  </a:r>
                  <a:r>
                    <a:rPr lang="en-US" altLang="zh-CN" sz="4900" dirty="0">
                      <a:solidFill>
                        <a:srgbClr val="A50021"/>
                      </a:solidFill>
                      <a:latin typeface="Times New Roman" panose="02020603050405020304" pitchFamily="18" charset="0"/>
                      <a:ea typeface="微软雅黑" panose="020B0503020204020204" pitchFamily="34" charset="-122"/>
                    </a:rPr>
                    <a:t>WO</a:t>
                  </a:r>
                  <a:r>
                    <a:rPr lang="en-US" altLang="zh-CN" sz="4900" baseline="-25000" dirty="0">
                      <a:solidFill>
                        <a:srgbClr val="A50021"/>
                      </a:solidFill>
                      <a:latin typeface="Times New Roman" panose="02020603050405020304" pitchFamily="18" charset="0"/>
                      <a:ea typeface="微软雅黑" panose="020B0503020204020204" pitchFamily="34" charset="-122"/>
                    </a:rPr>
                    <a:t>3</a:t>
                  </a:r>
                  <a:r>
                    <a:rPr lang="en-US" altLang="zh-CN" sz="4900" dirty="0">
                      <a:solidFill>
                        <a:srgbClr val="A50021"/>
                      </a:solidFill>
                      <a:latin typeface="Times New Roman" panose="02020603050405020304" pitchFamily="18" charset="0"/>
                      <a:ea typeface="微软雅黑" panose="020B0503020204020204" pitchFamily="34" charset="-122"/>
                    </a:rPr>
                    <a:t>,</a:t>
                  </a:r>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用</a:t>
                  </a:r>
                  <a:r>
                    <a:rPr lang="en-US" altLang="zh-CN" sz="4900" dirty="0">
                      <a:solidFill>
                        <a:srgbClr val="A50021"/>
                      </a:solidFill>
                      <a:latin typeface="Times New Roman" panose="02020603050405020304" pitchFamily="18" charset="0"/>
                      <a:ea typeface="微软雅黑" panose="020B0503020204020204" pitchFamily="34" charset="-122"/>
                    </a:rPr>
                    <a:t>H</a:t>
                  </a:r>
                  <a:r>
                    <a:rPr lang="en-US" altLang="zh-CN" sz="4900" baseline="-25000" dirty="0">
                      <a:solidFill>
                        <a:srgbClr val="A50021"/>
                      </a:solidFill>
                      <a:latin typeface="Times New Roman" panose="02020603050405020304" pitchFamily="18" charset="0"/>
                      <a:ea typeface="微软雅黑" panose="020B0503020204020204" pitchFamily="34" charset="-122"/>
                    </a:rPr>
                    <a:t>2</a:t>
                  </a:r>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还原</a:t>
                  </a:r>
                  <a:endPar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endParaRPr>
                </a:p>
                <a:p>
                  <a:pPr latinLnBrk="1">
                    <a:lnSpc>
                      <a:spcPct val="150000"/>
                    </a:lnSpc>
                    <a:spcAft>
                      <a:spcPts val="0"/>
                    </a:spcAft>
                  </a:pPr>
                  <a:r>
                    <a:rPr lang="en-US" altLang="zh-CN" sz="4900" dirty="0">
                      <a:solidFill>
                        <a:srgbClr val="A50021"/>
                      </a:solidFill>
                      <a:latin typeface="Times New Roman" panose="02020603050405020304" pitchFamily="18" charset="0"/>
                      <a:ea typeface="微软雅黑" panose="020B0503020204020204" pitchFamily="34" charset="-122"/>
                    </a:rPr>
                    <a:t>WO</a:t>
                  </a:r>
                  <a:r>
                    <a:rPr lang="en-US" altLang="zh-CN" sz="4900" baseline="-25000" dirty="0">
                      <a:solidFill>
                        <a:srgbClr val="A50021"/>
                      </a:solidFill>
                      <a:latin typeface="Times New Roman" panose="02020603050405020304" pitchFamily="18" charset="0"/>
                      <a:ea typeface="微软雅黑" panose="020B0503020204020204" pitchFamily="34" charset="-122"/>
                    </a:rPr>
                    <a:t>3</a:t>
                  </a:r>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得</a:t>
                  </a:r>
                  <a:r>
                    <a:rPr lang="en-US" altLang="zh-CN" sz="4900" dirty="0">
                      <a:solidFill>
                        <a:srgbClr val="A50021"/>
                      </a:solidFill>
                      <a:latin typeface="Times New Roman" panose="02020603050405020304" pitchFamily="18" charset="0"/>
                      <a:ea typeface="微软雅黑" panose="020B0503020204020204" pitchFamily="34" charset="-122"/>
                    </a:rPr>
                    <a:t>W,</a:t>
                  </a:r>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即</a:t>
                  </a:r>
                  <a:r>
                    <a:rPr lang="en-US" altLang="zh-CN" sz="4900" dirty="0">
                      <a:solidFill>
                        <a:srgbClr val="A50021"/>
                      </a:solidFill>
                      <a:latin typeface="Times New Roman" panose="02020603050405020304" pitchFamily="18" charset="0"/>
                      <a:ea typeface="微软雅黑" panose="020B0503020204020204" pitchFamily="34" charset="-122"/>
                    </a:rPr>
                    <a:t>WO</a:t>
                  </a:r>
                  <a:r>
                    <a:rPr lang="en-US" altLang="zh-CN" sz="4900" baseline="-25000" dirty="0">
                      <a:solidFill>
                        <a:srgbClr val="A50021"/>
                      </a:solidFill>
                      <a:latin typeface="Times New Roman" panose="02020603050405020304" pitchFamily="18" charset="0"/>
                      <a:ea typeface="微软雅黑" panose="020B0503020204020204" pitchFamily="34" charset="-122"/>
                    </a:rPr>
                    <a:t>3</a:t>
                  </a:r>
                  <a:r>
                    <a:rPr lang="en-US" altLang="zh-CN" sz="4900" dirty="0">
                      <a:solidFill>
                        <a:srgbClr val="A50021"/>
                      </a:solidFill>
                      <a:latin typeface="Times New Roman" panose="02020603050405020304" pitchFamily="18" charset="0"/>
                      <a:ea typeface="微软雅黑" panose="020B0503020204020204" pitchFamily="34" charset="-122"/>
                    </a:rPr>
                    <a:t>+3H</a:t>
                  </a:r>
                  <a:r>
                    <a:rPr lang="en-US" altLang="zh-CN" sz="4900" baseline="-25000" dirty="0">
                      <a:solidFill>
                        <a:srgbClr val="A50021"/>
                      </a:solidFill>
                      <a:latin typeface="Times New Roman" panose="02020603050405020304" pitchFamily="18" charset="0"/>
                      <a:ea typeface="微软雅黑" panose="020B0503020204020204" pitchFamily="34" charset="-122"/>
                    </a:rPr>
                    <a:t>2</a:t>
                  </a:r>
                </a:p>
                <a:p>
                  <a:pPr latinLnBrk="1">
                    <a:lnSpc>
                      <a:spcPct val="150000"/>
                    </a:lnSpc>
                    <a:spcAft>
                      <a:spcPts val="0"/>
                    </a:spcAft>
                  </a:pPr>
                  <a:r>
                    <a:rPr lang="en-US" altLang="zh-CN" sz="4900" baseline="-25000" dirty="0">
                      <a:solidFill>
                        <a:srgbClr val="A50021"/>
                      </a:solidFill>
                      <a:latin typeface="Times New Roman" panose="02020603050405020304" pitchFamily="18" charset="0"/>
                      <a:ea typeface="微软雅黑" panose="020B0503020204020204" pitchFamily="34" charset="-122"/>
                    </a:rPr>
                    <a:t>   </a:t>
                  </a:r>
                  <a:r>
                    <a:rPr lang="en-US" altLang="zh-CN" sz="4900" dirty="0">
                      <a:solidFill>
                        <a:srgbClr val="A50021"/>
                      </a:solidFill>
                      <a:latin typeface="Times New Roman" panose="02020603050405020304" pitchFamily="18" charset="0"/>
                      <a:ea typeface="微软雅黑" panose="020B0503020204020204" pitchFamily="34" charset="-122"/>
                    </a:rPr>
                    <a:t>W+3H</a:t>
                  </a:r>
                  <a:r>
                    <a:rPr lang="en-US" altLang="zh-CN" sz="4900" baseline="-25000" dirty="0">
                      <a:solidFill>
                        <a:srgbClr val="A50021"/>
                      </a:solidFill>
                      <a:latin typeface="Times New Roman" panose="02020603050405020304" pitchFamily="18" charset="0"/>
                      <a:ea typeface="微软雅黑" panose="020B0503020204020204" pitchFamily="34" charset="-122"/>
                    </a:rPr>
                    <a:t>2</a:t>
                  </a:r>
                  <a:r>
                    <a:rPr lang="en-US" altLang="zh-CN" sz="4900" dirty="0">
                      <a:solidFill>
                        <a:srgbClr val="A50021"/>
                      </a:solidFill>
                      <a:latin typeface="Times New Roman" panose="02020603050405020304" pitchFamily="18" charset="0"/>
                      <a:ea typeface="微软雅黑" panose="020B0503020204020204" pitchFamily="34" charset="-122"/>
                    </a:rPr>
                    <a:t>O,</a:t>
                  </a:r>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则产品</a:t>
                  </a:r>
                  <a:r>
                    <a:rPr lang="en-US" altLang="zh-CN" sz="4900" dirty="0">
                      <a:solidFill>
                        <a:srgbClr val="A50021"/>
                      </a:solidFill>
                      <a:latin typeface="Times New Roman" panose="02020603050405020304" pitchFamily="18" charset="0"/>
                      <a:ea typeface="微软雅黑" panose="020B0503020204020204" pitchFamily="34" charset="-122"/>
                    </a:rPr>
                    <a:t>C</a:t>
                  </a:r>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sz="4900" dirty="0">
                      <a:solidFill>
                        <a:srgbClr val="A50021"/>
                      </a:solidFill>
                      <a:latin typeface="Times New Roman" panose="02020603050405020304" pitchFamily="18" charset="0"/>
                      <a:ea typeface="微软雅黑" panose="020B0503020204020204" pitchFamily="34" charset="-122"/>
                    </a:rPr>
                    <a:t>WO</a:t>
                  </a:r>
                  <a:r>
                    <a:rPr lang="en-US" altLang="zh-CN" sz="4900" baseline="-25000" dirty="0">
                      <a:solidFill>
                        <a:srgbClr val="A50021"/>
                      </a:solidFill>
                      <a:latin typeface="Times New Roman" panose="02020603050405020304" pitchFamily="18" charset="0"/>
                      <a:ea typeface="微软雅黑" panose="020B0503020204020204" pitchFamily="34" charset="-122"/>
                    </a:rPr>
                    <a:t>3</a:t>
                  </a:r>
                  <a:r>
                    <a:rPr lang="en-US" altLang="zh-CN" sz="4900" dirty="0">
                      <a:solidFill>
                        <a:srgbClr val="A50021"/>
                      </a:solidFill>
                      <a:latin typeface="Times New Roman" panose="02020603050405020304" pitchFamily="18" charset="0"/>
                      <a:ea typeface="微软雅黑" panose="020B0503020204020204" pitchFamily="34" charset="-122"/>
                    </a:rPr>
                    <a:t>;</a:t>
                  </a:r>
                </a:p>
                <a:p>
                  <a:pPr latinLnBrk="1">
                    <a:lnSpc>
                      <a:spcPct val="150000"/>
                    </a:lnSpc>
                    <a:spcAft>
                      <a:spcPts val="0"/>
                    </a:spcAft>
                  </a:pPr>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金属的冶炼方法有热分解法、热还原法、电解法。</a:t>
                  </a:r>
                  <a:endParaRPr lang="zh-CN" altLang="zh-CN" sz="4900" dirty="0">
                    <a:solidFill>
                      <a:srgbClr val="000000"/>
                    </a:solidFill>
                    <a:latin typeface="NEU-BZ-S92" panose="02020503000000020003"/>
                    <a:ea typeface="方正书宋_GBK"/>
                    <a:cs typeface="Times New Roman" panose="02020603050405020304" pitchFamily="18" charset="0"/>
                  </a:endParaRPr>
                </a:p>
              </p:txBody>
            </p:sp>
          </mc:Choice>
          <mc:Fallback xmlns="">
            <p:sp>
              <p:nvSpPr>
                <p:cNvPr id="8" name="Rectangle 17">
                  <a:extLst>
                    <a:ext uri="{FF2B5EF4-FFF2-40B4-BE49-F238E27FC236}">
                      <a16:creationId xmlns:a16="http://schemas.microsoft.com/office/drawing/2014/main" id="{4B451794-536D-4EFE-95DC-F3C24AF763A1}"/>
                    </a:ext>
                  </a:extLst>
                </p:cNvPr>
                <p:cNvSpPr>
                  <a:spLocks noRot="1" noChangeAspect="1" noMove="1" noResize="1" noEditPoints="1" noAdjustHandles="1" noChangeArrowheads="1" noChangeShapeType="1" noTextEdit="1"/>
                </p:cNvSpPr>
                <p:nvPr/>
              </p:nvSpPr>
              <p:spPr bwMode="auto">
                <a:xfrm>
                  <a:off x="1548496" y="2412678"/>
                  <a:ext cx="20432624" cy="6893747"/>
                </a:xfrm>
                <a:prstGeom prst="rect">
                  <a:avLst/>
                </a:prstGeom>
                <a:blipFill>
                  <a:blip r:embed="rId3"/>
                  <a:stretch>
                    <a:fillRect l="-1432" r="-2208" b="-4421"/>
                  </a:stretch>
                </a:blipFill>
                <a:ln w="9525">
                  <a:noFill/>
                  <a:miter lim="800000"/>
                  <a:headEnd/>
                  <a:tailEnd/>
                </a:ln>
              </p:spPr>
              <p:txBody>
                <a:bodyPr/>
                <a:lstStyle/>
                <a:p>
                  <a:r>
                    <a:rPr lang="zh-CN" altLang="en-US">
                      <a:noFill/>
                    </a:rPr>
                    <a:t> </a:t>
                  </a:r>
                </a:p>
              </p:txBody>
            </p:sp>
          </mc:Fallback>
        </mc:AlternateContent>
        <p:pic>
          <p:nvPicPr>
            <p:cNvPr id="11" name="图片 10">
              <a:extLst>
                <a:ext uri="{FF2B5EF4-FFF2-40B4-BE49-F238E27FC236}">
                  <a16:creationId xmlns:a16="http://schemas.microsoft.com/office/drawing/2014/main" xmlns="" id="{C0DF70DF-A5FC-4195-8B81-B86CE4AC954C}"/>
                </a:ext>
              </a:extLst>
            </p:cNvPr>
            <p:cNvPicPr/>
            <p:nvPr/>
          </p:nvPicPr>
          <p:blipFill>
            <a:blip r:embed="rId4">
              <a:clrChange>
                <a:clrFrom>
                  <a:srgbClr val="FFFFFF"/>
                </a:clrFrom>
                <a:clrTo>
                  <a:srgbClr val="FFFFFF">
                    <a:alpha val="0"/>
                  </a:srgbClr>
                </a:clrTo>
              </a:clrChange>
              <a:duotone>
                <a:schemeClr val="accent2">
                  <a:shade val="45000"/>
                  <a:satMod val="135000"/>
                </a:schemeClr>
                <a:prstClr val="white"/>
              </a:duotone>
            </a:blip>
            <a:stretch>
              <a:fillRect/>
            </a:stretch>
          </p:blipFill>
          <p:spPr>
            <a:xfrm>
              <a:off x="7705180" y="5941070"/>
              <a:ext cx="1152128" cy="895593"/>
            </a:xfrm>
            <a:prstGeom prst="rect">
              <a:avLst/>
            </a:prstGeom>
          </p:spPr>
        </p:pic>
        <p:pic>
          <p:nvPicPr>
            <p:cNvPr id="12" name="9WF569.EPS" descr="id:2147507063;FounderCES">
              <a:extLst>
                <a:ext uri="{FF2B5EF4-FFF2-40B4-BE49-F238E27FC236}">
                  <a16:creationId xmlns:a16="http://schemas.microsoft.com/office/drawing/2014/main" xmlns="" id="{69D62A3F-9EDF-4B88-AB85-2322809D85EB}"/>
                </a:ext>
              </a:extLst>
            </p:cNvPr>
            <p:cNvPicPr/>
            <p:nvPr/>
          </p:nvPicPr>
          <p:blipFill>
            <a:blip r:embed="rId5">
              <a:clrChange>
                <a:clrFrom>
                  <a:srgbClr val="FFFFFF"/>
                </a:clrFrom>
                <a:clrTo>
                  <a:srgbClr val="FFFFFF">
                    <a:alpha val="0"/>
                  </a:srgbClr>
                </a:clrTo>
              </a:clrChange>
              <a:duotone>
                <a:schemeClr val="accent2">
                  <a:shade val="45000"/>
                  <a:satMod val="135000"/>
                </a:schemeClr>
                <a:prstClr val="white"/>
              </a:duotone>
            </a:blip>
            <a:stretch>
              <a:fillRect/>
            </a:stretch>
          </p:blipFill>
          <p:spPr>
            <a:xfrm>
              <a:off x="10743349" y="3780830"/>
              <a:ext cx="11089232" cy="4586384"/>
            </a:xfrm>
            <a:prstGeom prst="rect">
              <a:avLst/>
            </a:prstGeom>
          </p:spPr>
        </p:pic>
      </p:grpSp>
      <p:pic>
        <p:nvPicPr>
          <p:cNvPr id="13" name="增分典例探究.EPS" descr="id:2147506048;FounderCES">
            <a:extLst>
              <a:ext uri="{FF2B5EF4-FFF2-40B4-BE49-F238E27FC236}">
                <a16:creationId xmlns="" xmlns:a16="http://schemas.microsoft.com/office/drawing/2014/main" id="{61BD7C13-2FC4-403F-8527-73C1205CCB4E}"/>
              </a:ext>
            </a:extLst>
          </p:cNvPr>
          <p:cNvPicPr/>
          <p:nvPr/>
        </p:nvPicPr>
        <p:blipFill>
          <a:blip r:embed="rId6"/>
          <a:stretch>
            <a:fillRect/>
          </a:stretch>
        </p:blipFill>
        <p:spPr>
          <a:xfrm>
            <a:off x="1465421" y="1260551"/>
            <a:ext cx="20806588" cy="733233"/>
          </a:xfrm>
          <a:prstGeom prst="rect">
            <a:avLst/>
          </a:prstGeom>
        </p:spPr>
      </p:pic>
    </p:spTree>
    <p:extLst>
      <p:ext uri="{BB962C8B-B14F-4D97-AF65-F5344CB8AC3E}">
        <p14:creationId xmlns:p14="http://schemas.microsoft.com/office/powerpoint/2010/main" val="816492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a:extLst>
              <a:ext uri="{FF2B5EF4-FFF2-40B4-BE49-F238E27FC236}">
                <a16:creationId xmlns:a16="http://schemas.microsoft.com/office/drawing/2014/main" xmlns="" id="{189B1B9C-7526-46F4-BACF-260F657DC9BB}"/>
              </a:ext>
            </a:extLst>
          </p:cNvPr>
          <p:cNvSpPr/>
          <p:nvPr/>
        </p:nvSpPr>
        <p:spPr>
          <a:xfrm>
            <a:off x="1368476" y="1998410"/>
            <a:ext cx="20864853" cy="2124927"/>
          </a:xfrm>
          <a:prstGeom prst="rect">
            <a:avLst/>
          </a:prstGeom>
        </p:spPr>
        <p:txBody>
          <a:bodyPr wrap="square" lIns="91425" tIns="45711" rIns="91425" bIns="45711">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写出第一步转化中</a:t>
            </a:r>
            <a:r>
              <a:rPr lang="en-US" altLang="zh-CN" sz="4400" dirty="0">
                <a:solidFill>
                  <a:srgbClr val="000000"/>
                </a:solidFill>
                <a:latin typeface="Times New Roman" panose="02020603050405020304" pitchFamily="18" charset="0"/>
                <a:ea typeface="微软雅黑" panose="020B0503020204020204" pitchFamily="34" charset="-122"/>
              </a:rPr>
              <a:t>“Mn</a:t>
            </a:r>
            <a:r>
              <a:rPr lang="en-US" altLang="zh-CN" sz="4400" baseline="30000" dirty="0">
                <a:solidFill>
                  <a:srgbClr val="000000"/>
                </a:solidFill>
                <a:latin typeface="Times New Roman" panose="02020603050405020304" pitchFamily="18" charset="0"/>
                <a:ea typeface="微软雅黑" panose="020B0503020204020204" pitchFamily="34" charset="-122"/>
              </a:rPr>
              <a:t>2+</a:t>
            </a:r>
            <a:r>
              <a:rPr lang="en-US" altLang="zh-CN" sz="4400" dirty="0">
                <a:solidFill>
                  <a:srgbClr val="000000"/>
                </a:solidFill>
                <a:latin typeface="Times New Roman" panose="02020603050405020304" pitchFamily="18" charset="0"/>
                <a:ea typeface="微软雅黑" panose="020B0503020204020204" pitchFamily="34" charset="-122"/>
              </a:rPr>
              <a:t>→MnO</a:t>
            </a:r>
            <a:r>
              <a:rPr lang="en-US" altLang="zh-CN" sz="4400" baseline="-25000" dirty="0">
                <a:solidFill>
                  <a:srgbClr val="000000"/>
                </a:solidFill>
                <a:latin typeface="Times New Roman" panose="02020603050405020304" pitchFamily="18" charset="0"/>
                <a:ea typeface="微软雅黑" panose="020B0503020204020204" pitchFamily="34" charset="-122"/>
              </a:rPr>
              <a:t>2</a:t>
            </a:r>
            <a:r>
              <a:rPr lang="en-US" altLang="zh-CN" sz="4400" dirty="0">
                <a:solidFill>
                  <a:srgbClr val="000000"/>
                </a:solidFill>
                <a:latin typeface="Times New Roman" panose="02020603050405020304" pitchFamily="18" charset="0"/>
                <a:ea typeface="微软雅黑" panose="020B0503020204020204" pitchFamily="34" charset="-122"/>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的离子方程式</a:t>
            </a:r>
            <a:r>
              <a:rPr lang="en-US" altLang="zh-CN" sz="4400" dirty="0">
                <a:solidFill>
                  <a:srgbClr val="000000"/>
                </a:solidFill>
                <a:latin typeface="Times New Roman" panose="02020603050405020304" pitchFamily="18" charset="0"/>
                <a:ea typeface="微软雅黑" panose="020B0503020204020204" pitchFamily="34" charset="-122"/>
              </a:rPr>
              <a:t>:</a:t>
            </a:r>
          </a:p>
          <a:p>
            <a:pPr>
              <a:lnSpc>
                <a:spcPct val="150000"/>
              </a:lnSpc>
              <a:spcAft>
                <a:spcPts val="0"/>
              </a:spcAft>
            </a:pP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pic>
        <p:nvPicPr>
          <p:cNvPr id="16" name="9WF569.EPS" descr="id:2147507063;FounderCES">
            <a:extLst>
              <a:ext uri="{FF2B5EF4-FFF2-40B4-BE49-F238E27FC236}">
                <a16:creationId xmlns:a16="http://schemas.microsoft.com/office/drawing/2014/main" xmlns="" id="{C8F92139-B9E1-426E-BA2D-A44F9D3345CC}"/>
              </a:ext>
            </a:extLst>
          </p:cNvPr>
          <p:cNvPicPr/>
          <p:nvPr/>
        </p:nvPicPr>
        <p:blipFill>
          <a:blip r:embed="rId2">
            <a:clrChange>
              <a:clrFrom>
                <a:srgbClr val="FFFFFF"/>
              </a:clrFrom>
              <a:clrTo>
                <a:srgbClr val="FFFFFF">
                  <a:alpha val="0"/>
                </a:srgbClr>
              </a:clrTo>
            </a:clrChange>
          </a:blip>
          <a:stretch>
            <a:fillRect/>
          </a:stretch>
        </p:blipFill>
        <p:spPr>
          <a:xfrm>
            <a:off x="1407158" y="4611330"/>
            <a:ext cx="12636635" cy="5172189"/>
          </a:xfrm>
          <a:prstGeom prst="rect">
            <a:avLst/>
          </a:prstGeom>
        </p:spPr>
      </p:pic>
      <p:grpSp>
        <p:nvGrpSpPr>
          <p:cNvPr id="17" name="组合 16">
            <a:extLst>
              <a:ext uri="{FF2B5EF4-FFF2-40B4-BE49-F238E27FC236}">
                <a16:creationId xmlns:a16="http://schemas.microsoft.com/office/drawing/2014/main" xmlns="" id="{ADB8D280-B8A2-4DEB-9CB9-0CA60A66A6D8}"/>
              </a:ext>
            </a:extLst>
          </p:cNvPr>
          <p:cNvGrpSpPr/>
          <p:nvPr/>
        </p:nvGrpSpPr>
        <p:grpSpPr>
          <a:xfrm>
            <a:off x="1656510" y="2744449"/>
            <a:ext cx="8937725" cy="1187112"/>
            <a:chOff x="12809014" y="10182434"/>
            <a:chExt cx="8937726" cy="1187113"/>
          </a:xfrm>
        </p:grpSpPr>
        <p:sp>
          <p:nvSpPr>
            <p:cNvPr id="18" name="矩形 17">
              <a:extLst>
                <a:ext uri="{FF2B5EF4-FFF2-40B4-BE49-F238E27FC236}">
                  <a16:creationId xmlns:a16="http://schemas.microsoft.com/office/drawing/2014/main" xmlns="" id="{F5DC0548-0E88-4C4D-B4BF-276B993521B2}"/>
                </a:ext>
              </a:extLst>
            </p:cNvPr>
            <p:cNvSpPr/>
            <p:nvPr/>
          </p:nvSpPr>
          <p:spPr>
            <a:xfrm>
              <a:off x="12809014" y="10261550"/>
              <a:ext cx="8937726" cy="1107997"/>
            </a:xfrm>
            <a:prstGeom prst="rect">
              <a:avLst/>
            </a:prstGeom>
          </p:spPr>
          <p:txBody>
            <a:bodyPr wrap="square">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rPr>
                <a:t>2Mn</a:t>
              </a:r>
              <a:r>
                <a:rPr lang="en-US" altLang="zh-CN" sz="4400" baseline="30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+O</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+4OH</a:t>
              </a:r>
              <a:r>
                <a:rPr lang="en-US" altLang="zh-CN" sz="4400" baseline="30000" dirty="0">
                  <a:solidFill>
                    <a:srgbClr val="A50021"/>
                  </a:solidFill>
                  <a:latin typeface="Times New Roman" panose="02020603050405020304" pitchFamily="18" charset="0"/>
                  <a:ea typeface="微软雅黑" panose="020B0503020204020204" pitchFamily="34" charset="-122"/>
                </a:rPr>
                <a:t>-   </a:t>
              </a:r>
              <a:r>
                <a:rPr lang="en-US" altLang="zh-CN" sz="4400" dirty="0">
                  <a:solidFill>
                    <a:srgbClr val="A50021"/>
                  </a:solidFill>
                  <a:latin typeface="Times New Roman" panose="02020603050405020304" pitchFamily="18" charset="0"/>
                  <a:ea typeface="微软雅黑" panose="020B0503020204020204" pitchFamily="34" charset="-122"/>
                </a:rPr>
                <a:t>       2MnO</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+2H</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O</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pic>
          <p:nvPicPr>
            <p:cNvPr id="19" name="图片 18">
              <a:extLst>
                <a:ext uri="{FF2B5EF4-FFF2-40B4-BE49-F238E27FC236}">
                  <a16:creationId xmlns:a16="http://schemas.microsoft.com/office/drawing/2014/main" xmlns="" id="{19B5B587-E140-4D41-ABF7-C4AD0ECF5E82}"/>
                </a:ext>
              </a:extLst>
            </p:cNvPr>
            <p:cNvPicPr/>
            <p:nvPr/>
          </p:nvPicPr>
          <p:blipFill>
            <a:blip r:embed="rId3">
              <a:clrChange>
                <a:clrFrom>
                  <a:srgbClr val="FFFFFF"/>
                </a:clrFrom>
                <a:clrTo>
                  <a:srgbClr val="FFFFFF">
                    <a:alpha val="0"/>
                  </a:srgbClr>
                </a:clrTo>
              </a:clrChange>
              <a:duotone>
                <a:schemeClr val="accent2">
                  <a:shade val="45000"/>
                  <a:satMod val="135000"/>
                </a:schemeClr>
                <a:prstClr val="white"/>
              </a:duotone>
            </a:blip>
            <a:stretch>
              <a:fillRect/>
            </a:stretch>
          </p:blipFill>
          <p:spPr>
            <a:xfrm>
              <a:off x="16994212" y="10182434"/>
              <a:ext cx="1125269" cy="988798"/>
            </a:xfrm>
            <a:prstGeom prst="rect">
              <a:avLst/>
            </a:prstGeom>
          </p:spPr>
        </p:pic>
      </p:grpSp>
      <p:grpSp>
        <p:nvGrpSpPr>
          <p:cNvPr id="20" name="组合 19">
            <a:extLst>
              <a:ext uri="{FF2B5EF4-FFF2-40B4-BE49-F238E27FC236}">
                <a16:creationId xmlns:a16="http://schemas.microsoft.com/office/drawing/2014/main" xmlns="" id="{45BC7B46-3571-4089-AA22-9EB56575FCB9}"/>
              </a:ext>
            </a:extLst>
          </p:cNvPr>
          <p:cNvGrpSpPr/>
          <p:nvPr/>
        </p:nvGrpSpPr>
        <p:grpSpPr>
          <a:xfrm>
            <a:off x="14203215" y="3428917"/>
            <a:ext cx="7901327" cy="6562383"/>
            <a:chOff x="14203214" y="3627159"/>
            <a:chExt cx="7901326" cy="6562383"/>
          </a:xfrm>
        </p:grpSpPr>
        <p:sp>
          <p:nvSpPr>
            <p:cNvPr id="21" name="矩形 20">
              <a:extLst>
                <a:ext uri="{FF2B5EF4-FFF2-40B4-BE49-F238E27FC236}">
                  <a16:creationId xmlns:a16="http://schemas.microsoft.com/office/drawing/2014/main" xmlns="" id="{D70C1B99-5BFE-4CD8-B416-F06C867BD066}"/>
                </a:ext>
              </a:extLst>
            </p:cNvPr>
            <p:cNvSpPr/>
            <p:nvPr/>
          </p:nvSpPr>
          <p:spPr>
            <a:xfrm>
              <a:off x="14203214" y="3636815"/>
              <a:ext cx="7901326" cy="65527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prstClr val="white"/>
                </a:solidFill>
                <a:latin typeface="Calibri"/>
                <a:ea typeface="宋体" panose="02010600030101010101" pitchFamily="2" charset="-122"/>
              </a:endParaRPr>
            </a:p>
          </p:txBody>
        </p:sp>
        <p:sp>
          <p:nvSpPr>
            <p:cNvPr id="22" name="Rectangle 17">
              <a:extLst>
                <a:ext uri="{FF2B5EF4-FFF2-40B4-BE49-F238E27FC236}">
                  <a16:creationId xmlns:a16="http://schemas.microsoft.com/office/drawing/2014/main" xmlns="" id="{8964DF9F-902F-492E-89B3-3DE7945BF298}"/>
                </a:ext>
              </a:extLst>
            </p:cNvPr>
            <p:cNvSpPr>
              <a:spLocks noChangeArrowheads="1"/>
            </p:cNvSpPr>
            <p:nvPr/>
          </p:nvSpPr>
          <p:spPr bwMode="auto">
            <a:xfrm>
              <a:off x="14583757" y="3627159"/>
              <a:ext cx="7140241" cy="6337576"/>
            </a:xfrm>
            <a:prstGeom prst="rect">
              <a:avLst/>
            </a:prstGeom>
            <a:noFill/>
            <a:ln w="9525">
              <a:noFill/>
              <a:miter lim="800000"/>
              <a:headEnd/>
              <a:tailEnd/>
            </a:ln>
          </p:spPr>
          <p:txBody>
            <a:bodyPr wrap="square" anchor="ctr">
              <a:spAutoFit/>
            </a:bodyPr>
            <a:lstStyle/>
            <a:p>
              <a:pPr latinLnBrk="1">
                <a:lnSpc>
                  <a:spcPct val="150000"/>
                </a:lnSpc>
                <a:spcAft>
                  <a:spcPts val="0"/>
                </a:spcAft>
              </a:pP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转化中</a:t>
              </a:r>
              <a:r>
                <a:rPr lang="en-US" altLang="zh-CN" sz="4400" dirty="0">
                  <a:solidFill>
                    <a:srgbClr val="A50021"/>
                  </a:solidFill>
                  <a:latin typeface="Times New Roman" panose="02020603050405020304" pitchFamily="18" charset="0"/>
                  <a:ea typeface="微软雅黑" panose="020B0503020204020204" pitchFamily="34" charset="-122"/>
                </a:rPr>
                <a:t>“Mn</a:t>
              </a:r>
              <a:r>
                <a:rPr lang="en-US" altLang="zh-CN" sz="4400" baseline="30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→MnO</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的过程</a:t>
              </a:r>
              <a:r>
                <a:rPr lang="en-US" altLang="zh-CN" sz="4400" dirty="0">
                  <a:solidFill>
                    <a:srgbClr val="A50021"/>
                  </a:solidFill>
                  <a:latin typeface="Times New Roman" panose="02020603050405020304" pitchFamily="18" charset="0"/>
                  <a:ea typeface="微软雅黑" panose="020B0503020204020204" pitchFamily="34" charset="-122"/>
                </a:rPr>
                <a:t>,Mn</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元素化合价升高了</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所以发生了氧化反应</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被</a:t>
              </a:r>
              <a:r>
                <a:rPr lang="en-US" altLang="zh-CN" sz="4400" dirty="0">
                  <a:solidFill>
                    <a:srgbClr val="A50021"/>
                  </a:solidFill>
                  <a:latin typeface="Times New Roman" panose="02020603050405020304" pitchFamily="18" charset="0"/>
                  <a:ea typeface="微软雅黑" panose="020B0503020204020204" pitchFamily="34" charset="-122"/>
                </a:rPr>
                <a:t>O</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氧化</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其离子方程式为</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A50021"/>
                  </a:solidFill>
                  <a:latin typeface="Times New Roman" panose="02020603050405020304" pitchFamily="18" charset="0"/>
                  <a:ea typeface="微软雅黑" panose="020B0503020204020204" pitchFamily="34" charset="-122"/>
                </a:rPr>
                <a:t>2Mn</a:t>
              </a:r>
              <a:r>
                <a:rPr lang="en-US" altLang="zh-CN" sz="4400" baseline="30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+O</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+4OH</a:t>
              </a:r>
              <a:r>
                <a:rPr lang="en-US" altLang="zh-CN" sz="4400" baseline="30000" dirty="0">
                  <a:solidFill>
                    <a:srgbClr val="A50021"/>
                  </a:solidFill>
                  <a:latin typeface="Times New Roman" panose="02020603050405020304" pitchFamily="18" charset="0"/>
                  <a:ea typeface="微软雅黑" panose="020B0503020204020204" pitchFamily="34" charset="-122"/>
                </a:rPr>
                <a:t>-              </a:t>
              </a:r>
              <a:r>
                <a:rPr lang="en-US" altLang="zh-CN" sz="4400" dirty="0">
                  <a:solidFill>
                    <a:srgbClr val="A50021"/>
                  </a:solidFill>
                  <a:latin typeface="Times New Roman" panose="02020603050405020304" pitchFamily="18" charset="0"/>
                  <a:ea typeface="微软雅黑" panose="020B0503020204020204" pitchFamily="34" charset="-122"/>
                </a:rPr>
                <a:t>2MnO</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+2H</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O</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pic>
          <p:nvPicPr>
            <p:cNvPr id="23" name="图片 22">
              <a:extLst>
                <a:ext uri="{FF2B5EF4-FFF2-40B4-BE49-F238E27FC236}">
                  <a16:creationId xmlns:a16="http://schemas.microsoft.com/office/drawing/2014/main" xmlns="" id="{0FF6FF70-3563-4B5E-B338-60E5F68B537E}"/>
                </a:ext>
              </a:extLst>
            </p:cNvPr>
            <p:cNvPicPr/>
            <p:nvPr/>
          </p:nvPicPr>
          <p:blipFill>
            <a:blip r:embed="rId3">
              <a:clrChange>
                <a:clrFrom>
                  <a:srgbClr val="FFFFFF"/>
                </a:clrFrom>
                <a:clrTo>
                  <a:srgbClr val="FFFFFF">
                    <a:alpha val="0"/>
                  </a:srgbClr>
                </a:clrTo>
              </a:clrChange>
              <a:duotone>
                <a:schemeClr val="accent2">
                  <a:shade val="45000"/>
                  <a:satMod val="135000"/>
                </a:schemeClr>
                <a:prstClr val="white"/>
              </a:duotone>
            </a:blip>
            <a:stretch>
              <a:fillRect/>
            </a:stretch>
          </p:blipFill>
          <p:spPr>
            <a:xfrm>
              <a:off x="18650396" y="7688577"/>
              <a:ext cx="1125270" cy="988797"/>
            </a:xfrm>
            <a:prstGeom prst="rect">
              <a:avLst/>
            </a:prstGeom>
          </p:spPr>
        </p:pic>
      </p:grpSp>
      <p:pic>
        <p:nvPicPr>
          <p:cNvPr id="24" name="增分典例探究.EPS" descr="id:2147506048;FounderCES">
            <a:extLst>
              <a:ext uri="{FF2B5EF4-FFF2-40B4-BE49-F238E27FC236}">
                <a16:creationId xmlns="" xmlns:a16="http://schemas.microsoft.com/office/drawing/2014/main" id="{61BD7C13-2FC4-403F-8527-73C1205CCB4E}"/>
              </a:ext>
            </a:extLst>
          </p:cNvPr>
          <p:cNvPicPr/>
          <p:nvPr/>
        </p:nvPicPr>
        <p:blipFill>
          <a:blip r:embed="rId4"/>
          <a:stretch>
            <a:fillRect/>
          </a:stretch>
        </p:blipFill>
        <p:spPr>
          <a:xfrm>
            <a:off x="1465421" y="1260551"/>
            <a:ext cx="20806588" cy="733233"/>
          </a:xfrm>
          <a:prstGeom prst="rect">
            <a:avLst/>
          </a:prstGeom>
        </p:spPr>
      </p:pic>
    </p:spTree>
    <p:extLst>
      <p:ext uri="{BB962C8B-B14F-4D97-AF65-F5344CB8AC3E}">
        <p14:creationId xmlns:p14="http://schemas.microsoft.com/office/powerpoint/2010/main" val="382099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5DFF794C-61C5-48EA-9602-D4C0886F1786}"/>
              </a:ext>
            </a:extLst>
          </p:cNvPr>
          <p:cNvSpPr txBox="1"/>
          <p:nvPr/>
        </p:nvSpPr>
        <p:spPr>
          <a:xfrm>
            <a:off x="18074333" y="8677376"/>
            <a:ext cx="3312367" cy="1015663"/>
          </a:xfrm>
          <a:prstGeom prst="rect">
            <a:avLst/>
          </a:prstGeom>
          <a:noFill/>
        </p:spPr>
        <p:txBody>
          <a:bodyPr wrap="square" lIns="91425" tIns="45711" rIns="91425" bIns="45711" rtlCol="0">
            <a:spAutoFit/>
          </a:bodyPr>
          <a:lstStyle/>
          <a:p>
            <a:pPr algn="r">
              <a:defRPr/>
            </a:pPr>
            <a:r>
              <a:rPr lang="zh-CN" altLang="en-US" sz="6000" b="1" dirty="0">
                <a:solidFill>
                  <a:srgbClr val="2E4571"/>
                </a:solidFill>
              </a:rPr>
              <a:t>新高考</a:t>
            </a:r>
            <a:r>
              <a:rPr lang="en-US" altLang="zh-CN" sz="6000" b="1" dirty="0">
                <a:solidFill>
                  <a:srgbClr val="2E4571"/>
                </a:solidFill>
              </a:rPr>
              <a:t>2</a:t>
            </a:r>
            <a:endParaRPr lang="zh-CN" altLang="en-US" sz="6000" b="1" dirty="0">
              <a:solidFill>
                <a:srgbClr val="2E4571"/>
              </a:solidFill>
            </a:endParaRPr>
          </a:p>
        </p:txBody>
      </p:sp>
    </p:spTree>
  </p:cSld>
  <p:clrMapOvr>
    <a:masterClrMapping/>
  </p:clrMapOvr>
  <p:transition>
    <p:circl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增分典例探究.EPS" descr="id:2147506048;FounderCES">
            <a:extLst>
              <a:ext uri="{FF2B5EF4-FFF2-40B4-BE49-F238E27FC236}">
                <a16:creationId xmlns="" xmlns:a16="http://schemas.microsoft.com/office/drawing/2014/main" id="{61BD7C13-2FC4-403F-8527-73C1205CCB4E}"/>
              </a:ext>
            </a:extLst>
          </p:cNvPr>
          <p:cNvPicPr/>
          <p:nvPr/>
        </p:nvPicPr>
        <p:blipFill>
          <a:blip r:embed="rId2"/>
          <a:stretch>
            <a:fillRect/>
          </a:stretch>
        </p:blipFill>
        <p:spPr>
          <a:xfrm>
            <a:off x="1465421" y="1260551"/>
            <a:ext cx="20806588" cy="733233"/>
          </a:xfrm>
          <a:prstGeom prst="rect">
            <a:avLst/>
          </a:prstGeom>
        </p:spPr>
      </p:pic>
      <p:sp>
        <p:nvSpPr>
          <p:cNvPr id="10" name="矩形 9">
            <a:extLst>
              <a:ext uri="{FF2B5EF4-FFF2-40B4-BE49-F238E27FC236}">
                <a16:creationId xmlns:a16="http://schemas.microsoft.com/office/drawing/2014/main" xmlns="" id="{189B1B9C-7526-46F4-BACF-260F657DC9BB}"/>
              </a:ext>
            </a:extLst>
          </p:cNvPr>
          <p:cNvSpPr/>
          <p:nvPr/>
        </p:nvSpPr>
        <p:spPr>
          <a:xfrm>
            <a:off x="1368476" y="1998410"/>
            <a:ext cx="20864853" cy="4157734"/>
          </a:xfrm>
          <a:prstGeom prst="rect">
            <a:avLst/>
          </a:prstGeom>
        </p:spPr>
        <p:txBody>
          <a:bodyPr wrap="square" lIns="91425" tIns="45711" rIns="91425" bIns="45711">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我国钨化学研究的奠基人顾翼东先生采用另外的反应制得了一种蓝色的、非整比的钨的氧化物</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WO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i="1"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x</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这种蓝色氧化钨具有比表面大、易还原的优点。一般认为</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蓝色氧化钨的颜色和非整比暗示了在化合物中存在正五价和正六价两种价态的钨</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已知</a:t>
            </a:r>
            <a:r>
              <a:rPr lang="en-US" altLang="zh-CN" sz="4400" i="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x</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的值为</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0.1,</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则蓝色氧化钨中这两种价态的钨原子数之比为</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13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sp>
        <p:nvSpPr>
          <p:cNvPr id="11" name="矩形 10">
            <a:extLst>
              <a:ext uri="{FF2B5EF4-FFF2-40B4-BE49-F238E27FC236}">
                <a16:creationId xmlns:a16="http://schemas.microsoft.com/office/drawing/2014/main" xmlns="" id="{139CB02F-D358-47F7-95B5-DED31592F77A}"/>
              </a:ext>
            </a:extLst>
          </p:cNvPr>
          <p:cNvSpPr/>
          <p:nvPr/>
        </p:nvSpPr>
        <p:spPr>
          <a:xfrm>
            <a:off x="15266021" y="4835210"/>
            <a:ext cx="1368151" cy="1108524"/>
          </a:xfrm>
          <a:prstGeom prst="rect">
            <a:avLst/>
          </a:prstGeom>
        </p:spPr>
        <p:txBody>
          <a:bodyPr wrap="square" lIns="91425" tIns="45711" rIns="91425" bIns="45711">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rPr>
              <a:t>1</a:t>
            </a:r>
            <a:r>
              <a:rPr lang="zh-CN" altLang="zh-CN" sz="4400" dirty="0">
                <a:solidFill>
                  <a:srgbClr val="A50021"/>
                </a:solidFill>
                <a:cs typeface="宋体" panose="02010600030101010101" pitchFamily="2" charset="-122"/>
              </a:rPr>
              <a:t>∶</a:t>
            </a:r>
            <a:r>
              <a:rPr lang="en-US" altLang="zh-CN" sz="4400" dirty="0">
                <a:solidFill>
                  <a:srgbClr val="A50021"/>
                </a:solidFill>
                <a:latin typeface="Times New Roman" panose="02020603050405020304" pitchFamily="18" charset="0"/>
                <a:ea typeface="微软雅黑" panose="020B0503020204020204" pitchFamily="34" charset="-122"/>
              </a:rPr>
              <a:t>4</a:t>
            </a:r>
            <a:endParaRPr lang="zh-CN" altLang="zh-CN" sz="1300" dirty="0">
              <a:solidFill>
                <a:srgbClr val="000000"/>
              </a:solidFill>
              <a:latin typeface="NEU-BZ-S92" panose="02020503000000020003"/>
              <a:ea typeface="方正书宋_GBK"/>
              <a:cs typeface="Times New Roman" panose="02020603050405020304" pitchFamily="18" charset="0"/>
            </a:endParaRPr>
          </a:p>
        </p:txBody>
      </p:sp>
      <p:grpSp>
        <p:nvGrpSpPr>
          <p:cNvPr id="12" name="组合 11">
            <a:extLst>
              <a:ext uri="{FF2B5EF4-FFF2-40B4-BE49-F238E27FC236}">
                <a16:creationId xmlns:a16="http://schemas.microsoft.com/office/drawing/2014/main" xmlns="" id="{FC5C8577-7D3B-40B1-8917-56EFAA302D8A}"/>
              </a:ext>
            </a:extLst>
          </p:cNvPr>
          <p:cNvGrpSpPr/>
          <p:nvPr/>
        </p:nvGrpSpPr>
        <p:grpSpPr>
          <a:xfrm>
            <a:off x="1440483" y="6246880"/>
            <a:ext cx="20495586" cy="5256583"/>
            <a:chOff x="1440484" y="6445126"/>
            <a:chExt cx="20495586" cy="5256584"/>
          </a:xfrm>
        </p:grpSpPr>
        <p:sp>
          <p:nvSpPr>
            <p:cNvPr id="13" name="矩形 12">
              <a:extLst>
                <a:ext uri="{FF2B5EF4-FFF2-40B4-BE49-F238E27FC236}">
                  <a16:creationId xmlns:a16="http://schemas.microsoft.com/office/drawing/2014/main" xmlns="" id="{500A6117-AF60-4F45-80C9-BBA0E89FB85F}"/>
                </a:ext>
              </a:extLst>
            </p:cNvPr>
            <p:cNvSpPr/>
            <p:nvPr/>
          </p:nvSpPr>
          <p:spPr>
            <a:xfrm>
              <a:off x="1440484" y="6445126"/>
              <a:ext cx="20495586" cy="52565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prstClr val="white"/>
                </a:solidFill>
                <a:latin typeface="Calibri"/>
                <a:ea typeface="宋体" panose="02010600030101010101" pitchFamily="2" charset="-122"/>
              </a:endParaRPr>
            </a:p>
          </p:txBody>
        </p:sp>
        <p:pic>
          <p:nvPicPr>
            <p:cNvPr id="14" name="9WF570.EPS" descr="id:2147491012;FounderCES">
              <a:extLst>
                <a:ext uri="{FF2B5EF4-FFF2-40B4-BE49-F238E27FC236}">
                  <a16:creationId xmlns:a16="http://schemas.microsoft.com/office/drawing/2014/main" xmlns="" id="{91BD6474-C2FB-4FB1-80D8-FC60EC58A61B}"/>
                </a:ext>
              </a:extLst>
            </p:cNvPr>
            <p:cNvPicPr/>
            <p:nvPr/>
          </p:nvPicPr>
          <p:blipFill>
            <a:blip r:embed="rId3">
              <a:clrChange>
                <a:clrFrom>
                  <a:srgbClr val="FFFFFF"/>
                </a:clrFrom>
                <a:clrTo>
                  <a:srgbClr val="FFFFFF">
                    <a:alpha val="0"/>
                  </a:srgbClr>
                </a:clrTo>
              </a:clrChange>
              <a:duotone>
                <a:schemeClr val="accent2">
                  <a:shade val="45000"/>
                  <a:satMod val="135000"/>
                </a:schemeClr>
                <a:prstClr val="white"/>
              </a:duotone>
            </a:blip>
            <a:stretch>
              <a:fillRect/>
            </a:stretch>
          </p:blipFill>
          <p:spPr>
            <a:xfrm>
              <a:off x="6740126" y="7862634"/>
              <a:ext cx="8525894" cy="2742150"/>
            </a:xfrm>
            <a:prstGeom prst="rect">
              <a:avLst/>
            </a:prstGeom>
          </p:spPr>
        </p:pic>
        <p:sp>
          <p:nvSpPr>
            <p:cNvPr id="15" name="Rectangle 17">
              <a:extLst>
                <a:ext uri="{FF2B5EF4-FFF2-40B4-BE49-F238E27FC236}">
                  <a16:creationId xmlns:a16="http://schemas.microsoft.com/office/drawing/2014/main" xmlns="" id="{4306B68F-C457-4B7F-9480-81688A199C5D}"/>
                </a:ext>
              </a:extLst>
            </p:cNvPr>
            <p:cNvSpPr>
              <a:spLocks noChangeArrowheads="1"/>
            </p:cNvSpPr>
            <p:nvPr/>
          </p:nvSpPr>
          <p:spPr bwMode="auto">
            <a:xfrm>
              <a:off x="1465422" y="6601552"/>
              <a:ext cx="19901873" cy="1107996"/>
            </a:xfrm>
            <a:prstGeom prst="rect">
              <a:avLst/>
            </a:prstGeom>
            <a:noFill/>
            <a:ln w="9525">
              <a:noFill/>
              <a:miter lim="800000"/>
              <a:headEnd/>
              <a:tailEnd/>
            </a:ln>
          </p:spPr>
          <p:txBody>
            <a:bodyPr wrap="square" anchor="ctr">
              <a:spAutoFit/>
            </a:bodyPr>
            <a:lstStyle/>
            <a:p>
              <a:pPr>
                <a:lnSpc>
                  <a:spcPct val="150000"/>
                </a:lnSpc>
                <a:spcAft>
                  <a:spcPts val="0"/>
                </a:spcAft>
              </a:pP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钨的氧化物</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WO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i="1"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x</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中</a:t>
              </a:r>
              <a:r>
                <a:rPr lang="en-US" altLang="zh-CN" sz="4400" i="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x</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=0.1,</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则钨的氧化物为</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WO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2.9</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可用十字交叉法求算</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grpSp>
    </p:spTree>
    <p:extLst>
      <p:ext uri="{BB962C8B-B14F-4D97-AF65-F5344CB8AC3E}">
        <p14:creationId xmlns:p14="http://schemas.microsoft.com/office/powerpoint/2010/main" val="3780425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a:extLst>
              <a:ext uri="{FF2B5EF4-FFF2-40B4-BE49-F238E27FC236}">
                <a16:creationId xmlns:a16="http://schemas.microsoft.com/office/drawing/2014/main" xmlns="" id="{189B1B9C-7526-46F4-BACF-260F657DC9BB}"/>
              </a:ext>
            </a:extLst>
          </p:cNvPr>
          <p:cNvSpPr/>
          <p:nvPr/>
        </p:nvSpPr>
        <p:spPr>
          <a:xfrm>
            <a:off x="1407158" y="1980631"/>
            <a:ext cx="20843639" cy="6150683"/>
          </a:xfrm>
          <a:prstGeom prst="rect">
            <a:avLst/>
          </a:prstGeom>
        </p:spPr>
        <p:txBody>
          <a:bodyPr wrap="square" lIns="91425" tIns="45711" rIns="91425" bIns="45711">
            <a:spAutoFit/>
          </a:bodyPr>
          <a:lstStyle/>
          <a:p>
            <a:pPr>
              <a:lnSpc>
                <a:spcPct val="150000"/>
              </a:lnSpc>
              <a:spcAft>
                <a:spcPts val="0"/>
              </a:spcAft>
            </a:pP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4900" b="1"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90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2019·</a:t>
            </a:r>
            <a:r>
              <a:rPr lang="zh-CN" altLang="zh-CN" sz="490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江苏卷</a:t>
            </a:r>
            <a:r>
              <a:rPr lang="en-US" altLang="zh-CN" sz="4900" b="1"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N</a:t>
            </a:r>
            <a:r>
              <a:rPr lang="en-US" altLang="zh-CN" sz="49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NO</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NO</a:t>
            </a:r>
            <a:r>
              <a:rPr lang="en-US" altLang="zh-CN" sz="49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等氮氧化物是空气污染物</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含有氮氧化物的尾气需处理后才能排放。</a:t>
            </a:r>
            <a:endParaRPr lang="zh-CN" altLang="zh-CN" sz="49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a:p>
            <a:pPr>
              <a:lnSpc>
                <a:spcPct val="150000"/>
              </a:lnSpc>
            </a:pPr>
            <a:r>
              <a:rPr lang="en-US" altLang="zh-CN" sz="4900" dirty="0">
                <a:solidFill>
                  <a:srgbClr val="000000"/>
                </a:solidFill>
                <a:latin typeface="Times New Roman" panose="02020603050405020304" pitchFamily="18" charset="0"/>
                <a:ea typeface="微软雅黑" panose="020B0503020204020204" pitchFamily="34" charset="-122"/>
              </a:rPr>
              <a:t>(1)N</a:t>
            </a:r>
            <a:r>
              <a:rPr lang="en-US" altLang="zh-CN" sz="4900" baseline="-25000" dirty="0">
                <a:solidFill>
                  <a:srgbClr val="000000"/>
                </a:solidFill>
                <a:latin typeface="Times New Roman" panose="02020603050405020304" pitchFamily="18" charset="0"/>
                <a:ea typeface="微软雅黑" panose="020B0503020204020204" pitchFamily="34" charset="-122"/>
              </a:rPr>
              <a:t>2</a:t>
            </a:r>
            <a:r>
              <a:rPr lang="en-US" altLang="zh-CN" sz="4900" dirty="0">
                <a:solidFill>
                  <a:srgbClr val="000000"/>
                </a:solidFill>
                <a:latin typeface="Times New Roman" panose="02020603050405020304" pitchFamily="18" charset="0"/>
                <a:ea typeface="微软雅黑" panose="020B0503020204020204" pitchFamily="34" charset="-122"/>
              </a:rPr>
              <a:t>O</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的处理。</a:t>
            </a:r>
            <a:r>
              <a:rPr lang="en-US" altLang="zh-CN" sz="4900" dirty="0">
                <a:solidFill>
                  <a:srgbClr val="000000"/>
                </a:solidFill>
                <a:latin typeface="Times New Roman" panose="02020603050405020304" pitchFamily="18" charset="0"/>
                <a:ea typeface="微软雅黑" panose="020B0503020204020204" pitchFamily="34" charset="-122"/>
              </a:rPr>
              <a:t>N</a:t>
            </a:r>
            <a:r>
              <a:rPr lang="en-US" altLang="zh-CN" sz="4900" baseline="-25000" dirty="0">
                <a:solidFill>
                  <a:srgbClr val="000000"/>
                </a:solidFill>
                <a:latin typeface="Times New Roman" panose="02020603050405020304" pitchFamily="18" charset="0"/>
                <a:ea typeface="微软雅黑" panose="020B0503020204020204" pitchFamily="34" charset="-122"/>
              </a:rPr>
              <a:t>2</a:t>
            </a:r>
            <a:r>
              <a:rPr lang="en-US" altLang="zh-CN" sz="4900" dirty="0">
                <a:solidFill>
                  <a:srgbClr val="000000"/>
                </a:solidFill>
                <a:latin typeface="Times New Roman" panose="02020603050405020304" pitchFamily="18" charset="0"/>
                <a:ea typeface="微软雅黑" panose="020B0503020204020204" pitchFamily="34" charset="-122"/>
              </a:rPr>
              <a:t>O</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是硝酸生产中氨催化氧化的副产物</a:t>
            </a:r>
            <a:r>
              <a:rPr lang="en-US" altLang="zh-CN" sz="4900" dirty="0">
                <a:solidFill>
                  <a:srgbClr val="000000"/>
                </a:solidFill>
                <a:latin typeface="Times New Roman" panose="02020603050405020304" pitchFamily="18" charset="0"/>
                <a:ea typeface="微软雅黑" panose="020B0503020204020204" pitchFamily="34" charset="-122"/>
              </a:rPr>
              <a:t>,</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用特种催化剂能使</a:t>
            </a:r>
            <a:r>
              <a:rPr lang="en-US" altLang="zh-CN" sz="4900" dirty="0">
                <a:solidFill>
                  <a:srgbClr val="000000"/>
                </a:solidFill>
                <a:latin typeface="Times New Roman" panose="02020603050405020304" pitchFamily="18" charset="0"/>
                <a:ea typeface="微软雅黑" panose="020B0503020204020204" pitchFamily="34" charset="-122"/>
              </a:rPr>
              <a:t>N</a:t>
            </a:r>
            <a:r>
              <a:rPr lang="en-US" altLang="zh-CN" sz="4900" baseline="-25000" dirty="0">
                <a:solidFill>
                  <a:srgbClr val="000000"/>
                </a:solidFill>
                <a:latin typeface="Times New Roman" panose="02020603050405020304" pitchFamily="18" charset="0"/>
                <a:ea typeface="微软雅黑" panose="020B0503020204020204" pitchFamily="34" charset="-122"/>
              </a:rPr>
              <a:t>2</a:t>
            </a:r>
            <a:r>
              <a:rPr lang="en-US" altLang="zh-CN" sz="4900" dirty="0">
                <a:solidFill>
                  <a:srgbClr val="000000"/>
                </a:solidFill>
                <a:latin typeface="Times New Roman" panose="02020603050405020304" pitchFamily="18" charset="0"/>
                <a:ea typeface="微软雅黑" panose="020B0503020204020204" pitchFamily="34" charset="-122"/>
              </a:rPr>
              <a:t>O</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分解。</a:t>
            </a:r>
            <a:r>
              <a:rPr lang="en-US" altLang="zh-CN" sz="4900" dirty="0">
                <a:solidFill>
                  <a:srgbClr val="000000"/>
                </a:solidFill>
                <a:latin typeface="Times New Roman" panose="02020603050405020304" pitchFamily="18" charset="0"/>
                <a:ea typeface="微软雅黑" panose="020B0503020204020204" pitchFamily="34" charset="-122"/>
              </a:rPr>
              <a:t>NH</a:t>
            </a:r>
            <a:r>
              <a:rPr lang="en-US" altLang="zh-CN" sz="4900" baseline="-25000" dirty="0">
                <a:solidFill>
                  <a:srgbClr val="000000"/>
                </a:solidFill>
                <a:latin typeface="Times New Roman" panose="02020603050405020304" pitchFamily="18" charset="0"/>
                <a:ea typeface="微软雅黑" panose="020B0503020204020204" pitchFamily="34" charset="-122"/>
              </a:rPr>
              <a:t>3</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4900" dirty="0">
                <a:solidFill>
                  <a:srgbClr val="000000"/>
                </a:solidFill>
                <a:latin typeface="Times New Roman" panose="02020603050405020304" pitchFamily="18" charset="0"/>
                <a:ea typeface="微软雅黑" panose="020B0503020204020204" pitchFamily="34" charset="-122"/>
              </a:rPr>
              <a:t>O</a:t>
            </a:r>
            <a:r>
              <a:rPr lang="en-US" altLang="zh-CN" sz="4900" baseline="-25000" dirty="0">
                <a:solidFill>
                  <a:srgbClr val="000000"/>
                </a:solidFill>
                <a:latin typeface="Times New Roman" panose="02020603050405020304" pitchFamily="18" charset="0"/>
                <a:ea typeface="微软雅黑" panose="020B0503020204020204" pitchFamily="34" charset="-122"/>
              </a:rPr>
              <a:t>2</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在加热和催化剂作用下生成</a:t>
            </a:r>
            <a:r>
              <a:rPr lang="en-US" altLang="zh-CN" sz="4900" dirty="0">
                <a:solidFill>
                  <a:srgbClr val="000000"/>
                </a:solidFill>
                <a:latin typeface="Times New Roman" panose="02020603050405020304" pitchFamily="18" charset="0"/>
                <a:ea typeface="微软雅黑" panose="020B0503020204020204" pitchFamily="34" charset="-122"/>
              </a:rPr>
              <a:t>N</a:t>
            </a:r>
            <a:r>
              <a:rPr lang="en-US" altLang="zh-CN" sz="4900" baseline="-25000" dirty="0">
                <a:solidFill>
                  <a:srgbClr val="000000"/>
                </a:solidFill>
                <a:latin typeface="Times New Roman" panose="02020603050405020304" pitchFamily="18" charset="0"/>
                <a:ea typeface="微软雅黑" panose="020B0503020204020204" pitchFamily="34" charset="-122"/>
              </a:rPr>
              <a:t>2</a:t>
            </a:r>
            <a:r>
              <a:rPr lang="en-US" altLang="zh-CN" sz="4900" dirty="0">
                <a:solidFill>
                  <a:srgbClr val="000000"/>
                </a:solidFill>
                <a:latin typeface="Times New Roman" panose="02020603050405020304" pitchFamily="18" charset="0"/>
                <a:ea typeface="微软雅黑" panose="020B0503020204020204" pitchFamily="34" charset="-122"/>
              </a:rPr>
              <a:t>O</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的化学方程式为</a:t>
            </a:r>
            <a:endPar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200000"/>
              </a:lnSpc>
            </a:pPr>
            <a:r>
              <a:rPr lang="zh-CN" altLang="zh-CN" sz="49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900" dirty="0">
              <a:solidFill>
                <a:srgbClr val="000000"/>
              </a:solidFill>
              <a:latin typeface="NEU-BZ-S92" panose="02020503000000020003"/>
              <a:ea typeface="方正书宋_GBK"/>
              <a:cs typeface="Times New Roman" panose="02020603050405020304" pitchFamily="18" charset="0"/>
            </a:endParaRPr>
          </a:p>
        </p:txBody>
      </p:sp>
      <p:grpSp>
        <p:nvGrpSpPr>
          <p:cNvPr id="16" name="组合 15">
            <a:extLst>
              <a:ext uri="{FF2B5EF4-FFF2-40B4-BE49-F238E27FC236}">
                <a16:creationId xmlns:a16="http://schemas.microsoft.com/office/drawing/2014/main" xmlns="" id="{80EEDFAB-B49F-4180-8D81-1FE6E17F3E81}"/>
              </a:ext>
            </a:extLst>
          </p:cNvPr>
          <p:cNvGrpSpPr/>
          <p:nvPr/>
        </p:nvGrpSpPr>
        <p:grpSpPr>
          <a:xfrm>
            <a:off x="1512494" y="6517135"/>
            <a:ext cx="8424935" cy="1322123"/>
            <a:chOff x="3744740" y="7708737"/>
            <a:chExt cx="8424936" cy="1322124"/>
          </a:xfrm>
        </p:grpSpPr>
        <p:sp>
          <p:nvSpPr>
            <p:cNvPr id="17" name="矩形 16">
              <a:extLst>
                <a:ext uri="{FF2B5EF4-FFF2-40B4-BE49-F238E27FC236}">
                  <a16:creationId xmlns:a16="http://schemas.microsoft.com/office/drawing/2014/main" xmlns="" id="{EFD6A4E3-CF70-4714-8860-46A1E7268B20}"/>
                </a:ext>
              </a:extLst>
            </p:cNvPr>
            <p:cNvSpPr/>
            <p:nvPr/>
          </p:nvSpPr>
          <p:spPr>
            <a:xfrm>
              <a:off x="3744740" y="7708737"/>
              <a:ext cx="8424936" cy="1223413"/>
            </a:xfrm>
            <a:prstGeom prst="rect">
              <a:avLst/>
            </a:prstGeom>
          </p:spPr>
          <p:txBody>
            <a:bodyPr wrap="square">
              <a:spAutoFit/>
            </a:bodyPr>
            <a:lstStyle/>
            <a:p>
              <a:pPr>
                <a:lnSpc>
                  <a:spcPct val="150000"/>
                </a:lnSpc>
                <a:spcAft>
                  <a:spcPts val="0"/>
                </a:spcAft>
              </a:pPr>
              <a:r>
                <a:rPr lang="en-US" altLang="zh-CN" sz="4900" dirty="0">
                  <a:solidFill>
                    <a:srgbClr val="A50021"/>
                  </a:solidFill>
                  <a:latin typeface="Times New Roman" panose="02020603050405020304" pitchFamily="18" charset="0"/>
                  <a:ea typeface="微软雅黑" panose="020B0503020204020204" pitchFamily="34" charset="-122"/>
                </a:rPr>
                <a:t>2NH</a:t>
              </a:r>
              <a:r>
                <a:rPr lang="en-US" altLang="zh-CN" sz="4900" baseline="-25000" dirty="0">
                  <a:solidFill>
                    <a:srgbClr val="A50021"/>
                  </a:solidFill>
                  <a:latin typeface="Times New Roman" panose="02020603050405020304" pitchFamily="18" charset="0"/>
                  <a:ea typeface="微软雅黑" panose="020B0503020204020204" pitchFamily="34" charset="-122"/>
                </a:rPr>
                <a:t>3</a:t>
              </a:r>
              <a:r>
                <a:rPr lang="en-US" altLang="zh-CN" sz="4900" dirty="0">
                  <a:solidFill>
                    <a:srgbClr val="A50021"/>
                  </a:solidFill>
                  <a:latin typeface="Times New Roman" panose="02020603050405020304" pitchFamily="18" charset="0"/>
                  <a:ea typeface="微软雅黑" panose="020B0503020204020204" pitchFamily="34" charset="-122"/>
                </a:rPr>
                <a:t>+2O</a:t>
              </a:r>
              <a:r>
                <a:rPr lang="en-US" altLang="zh-CN" sz="4900" baseline="-25000" dirty="0">
                  <a:solidFill>
                    <a:srgbClr val="A50021"/>
                  </a:solidFill>
                  <a:latin typeface="Times New Roman" panose="02020603050405020304" pitchFamily="18" charset="0"/>
                  <a:ea typeface="微软雅黑" panose="020B0503020204020204" pitchFamily="34" charset="-122"/>
                </a:rPr>
                <a:t>2</a:t>
              </a:r>
              <a:r>
                <a:rPr lang="en-US" altLang="zh-CN" sz="4900" dirty="0">
                  <a:solidFill>
                    <a:srgbClr val="A50021"/>
                  </a:solidFill>
                  <a:latin typeface="Times New Roman" panose="02020603050405020304" pitchFamily="18" charset="0"/>
                  <a:ea typeface="微软雅黑" panose="020B0503020204020204" pitchFamily="34" charset="-122"/>
                </a:rPr>
                <a:t>              N</a:t>
              </a:r>
              <a:r>
                <a:rPr lang="en-US" altLang="zh-CN" sz="4900" baseline="-25000" dirty="0">
                  <a:solidFill>
                    <a:srgbClr val="A50021"/>
                  </a:solidFill>
                  <a:latin typeface="Times New Roman" panose="02020603050405020304" pitchFamily="18" charset="0"/>
                  <a:ea typeface="微软雅黑" panose="020B0503020204020204" pitchFamily="34" charset="-122"/>
                </a:rPr>
                <a:t>2</a:t>
              </a:r>
              <a:r>
                <a:rPr lang="en-US" altLang="zh-CN" sz="4900" dirty="0">
                  <a:solidFill>
                    <a:srgbClr val="A50021"/>
                  </a:solidFill>
                  <a:latin typeface="Times New Roman" panose="02020603050405020304" pitchFamily="18" charset="0"/>
                  <a:ea typeface="微软雅黑" panose="020B0503020204020204" pitchFamily="34" charset="-122"/>
                </a:rPr>
                <a:t>O+3H</a:t>
              </a:r>
              <a:r>
                <a:rPr lang="en-US" altLang="zh-CN" sz="4900" baseline="-25000" dirty="0">
                  <a:solidFill>
                    <a:srgbClr val="A50021"/>
                  </a:solidFill>
                  <a:latin typeface="Times New Roman" panose="02020603050405020304" pitchFamily="18" charset="0"/>
                  <a:ea typeface="微软雅黑" panose="020B0503020204020204" pitchFamily="34" charset="-122"/>
                </a:rPr>
                <a:t>2</a:t>
              </a:r>
              <a:r>
                <a:rPr lang="en-US" altLang="zh-CN" sz="4900" dirty="0">
                  <a:solidFill>
                    <a:srgbClr val="A50021"/>
                  </a:solidFill>
                  <a:latin typeface="Times New Roman" panose="02020603050405020304" pitchFamily="18" charset="0"/>
                  <a:ea typeface="微软雅黑" panose="020B0503020204020204" pitchFamily="34" charset="-122"/>
                </a:rPr>
                <a:t>O</a:t>
              </a:r>
              <a:endParaRPr lang="zh-CN" altLang="zh-CN" sz="4900" dirty="0">
                <a:solidFill>
                  <a:srgbClr val="000000"/>
                </a:solidFill>
                <a:latin typeface="NEU-BZ-S92" panose="02020503000000020003"/>
                <a:ea typeface="方正书宋_GBK"/>
                <a:cs typeface="Times New Roman" panose="02020603050405020304" pitchFamily="18" charset="0"/>
              </a:endParaRPr>
            </a:p>
          </p:txBody>
        </p:sp>
        <p:pic>
          <p:nvPicPr>
            <p:cNvPr id="18" name="图片 17">
              <a:extLst>
                <a:ext uri="{FF2B5EF4-FFF2-40B4-BE49-F238E27FC236}">
                  <a16:creationId xmlns:a16="http://schemas.microsoft.com/office/drawing/2014/main" xmlns="" id="{248C1C88-857F-4D5B-8EFE-BF64FA4D5D0C}"/>
                </a:ext>
              </a:extLst>
            </p:cNvPr>
            <p:cNvPicPr/>
            <p:nvPr/>
          </p:nvPicPr>
          <p:blipFill>
            <a:blip r:embed="rId2">
              <a:clrChange>
                <a:clrFrom>
                  <a:srgbClr val="FFFFFF"/>
                </a:clrFrom>
                <a:clrTo>
                  <a:srgbClr val="FFFFFF">
                    <a:alpha val="0"/>
                  </a:srgbClr>
                </a:clrTo>
              </a:clrChange>
              <a:duotone>
                <a:schemeClr val="accent2">
                  <a:shade val="45000"/>
                  <a:satMod val="135000"/>
                </a:schemeClr>
                <a:prstClr val="white"/>
              </a:duotone>
            </a:blip>
            <a:stretch>
              <a:fillRect/>
            </a:stretch>
          </p:blipFill>
          <p:spPr>
            <a:xfrm>
              <a:off x="6697068" y="7708737"/>
              <a:ext cx="2088232" cy="1322124"/>
            </a:xfrm>
            <a:prstGeom prst="rect">
              <a:avLst/>
            </a:prstGeom>
          </p:spPr>
        </p:pic>
      </p:grpSp>
      <p:pic>
        <p:nvPicPr>
          <p:cNvPr id="21" name="提分强化训练.EPS" descr="id:2147506122;FounderCES">
            <a:extLst>
              <a:ext uri="{FF2B5EF4-FFF2-40B4-BE49-F238E27FC236}">
                <a16:creationId xmlns="" xmlns:a16="http://schemas.microsoft.com/office/drawing/2014/main" id="{F2BAB64B-8CAA-4F5C-8ED2-ABFF20BD583A}"/>
              </a:ext>
            </a:extLst>
          </p:cNvPr>
          <p:cNvPicPr/>
          <p:nvPr/>
        </p:nvPicPr>
        <p:blipFill>
          <a:blip r:embed="rId3"/>
          <a:stretch>
            <a:fillRect/>
          </a:stretch>
        </p:blipFill>
        <p:spPr>
          <a:xfrm>
            <a:off x="1504555" y="1188543"/>
            <a:ext cx="20746242" cy="733233"/>
          </a:xfrm>
          <a:prstGeom prst="rect">
            <a:avLst/>
          </a:prstGeom>
        </p:spPr>
      </p:pic>
    </p:spTree>
    <p:extLst>
      <p:ext uri="{BB962C8B-B14F-4D97-AF65-F5344CB8AC3E}">
        <p14:creationId xmlns:p14="http://schemas.microsoft.com/office/powerpoint/2010/main" val="416270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矩形 6">
                <a:extLst>
                  <a:ext uri="{FF2B5EF4-FFF2-40B4-BE49-F238E27FC236}">
                    <a16:creationId xmlns:a16="http://schemas.microsoft.com/office/drawing/2014/main" xmlns="" id="{189B1B9C-7526-46F4-BACF-260F657DC9BB}"/>
                  </a:ext>
                </a:extLst>
              </p:cNvPr>
              <p:cNvSpPr/>
              <p:nvPr/>
            </p:nvSpPr>
            <p:spPr>
              <a:xfrm>
                <a:off x="1407158" y="1980631"/>
                <a:ext cx="20843639" cy="7206946"/>
              </a:xfrm>
              <a:prstGeom prst="rect">
                <a:avLst/>
              </a:prstGeom>
            </p:spPr>
            <p:txBody>
              <a:bodyPr wrap="square" lIns="91425" tIns="45711" rIns="91425" bIns="45711">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(2)NO</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的处理。已除去</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的硝酸尾气可用</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NaOH</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溶液吸收</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主要反应为</a:t>
                </a:r>
                <a:endParaRPr lang="zh-CN" altLang="zh-CN" sz="13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NO+NO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+2OH</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=2N</a:t>
                </a:r>
                <a14:m>
                  <m:oMath xmlns:m="http://schemas.openxmlformats.org/officeDocument/2006/math">
                    <m:sSubSup>
                      <m:sSubSupPr>
                        <m:ctrlPr>
                          <a:rPr lang="zh-CN" altLang="zh-CN" sz="4400" i="1">
                            <a:solidFill>
                              <a:srgbClr val="000000"/>
                            </a:solidFill>
                            <a:latin typeface="Cambria Math"/>
                            <a:ea typeface="Cambria Math" panose="02040503050406030204" pitchFamily="18" charset="0"/>
                            <a:cs typeface="Times New Roman" panose="02020603050405020304" pitchFamily="18" charset="0"/>
                          </a:rPr>
                        </m:ctrlPr>
                      </m:sSubSupPr>
                      <m:e>
                        <m:r>
                          <m:rPr>
                            <m:sty m:val="p"/>
                          </m:rPr>
                          <a:rPr lang="en-US" altLang="zh-CN" sz="44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O</m:t>
                        </m:r>
                      </m:e>
                      <m:sub>
                        <m:r>
                          <a:rPr lang="en-US" altLang="zh-CN" sz="44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2</m:t>
                        </m:r>
                      </m:sub>
                      <m:sup>
                        <m:r>
                          <m:rPr>
                            <m:nor/>
                          </m:rPr>
                          <a:rPr lang="en-US" altLang="zh-CN" sz="4400" i="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m:t>−</m:t>
                        </m:r>
                      </m:sup>
                    </m:sSubSup>
                  </m:oMath>
                </a14:m>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      2NO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+2OH</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t>
                </a:r>
                <a14:m>
                  <m:oMath xmlns:m="http://schemas.openxmlformats.org/officeDocument/2006/math">
                    <m:sSubSup>
                      <m:sSubSupPr>
                        <m:ctrlPr>
                          <a:rPr lang="zh-CN" altLang="zh-CN" sz="4400" i="1">
                            <a:solidFill>
                              <a:srgbClr val="000000"/>
                            </a:solidFill>
                            <a:latin typeface="Cambria Math"/>
                            <a:ea typeface="Cambria Math" panose="02040503050406030204" pitchFamily="18" charset="0"/>
                            <a:cs typeface="Times New Roman" panose="02020603050405020304" pitchFamily="18" charset="0"/>
                          </a:rPr>
                        </m:ctrlPr>
                      </m:sSubSupPr>
                      <m:e>
                        <m:r>
                          <m:rPr>
                            <m:sty m:val="p"/>
                          </m:rPr>
                          <a:rPr lang="en-US" altLang="zh-CN" sz="44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O</m:t>
                        </m:r>
                      </m:e>
                      <m:sub>
                        <m:r>
                          <a:rPr lang="en-US" altLang="zh-CN" sz="44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2</m:t>
                        </m:r>
                      </m:sub>
                      <m:sup>
                        <m:r>
                          <m:rPr>
                            <m:nor/>
                          </m:rPr>
                          <a:rPr lang="en-US" altLang="zh-CN" sz="4400" i="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m:t>−</m:t>
                        </m:r>
                      </m:sup>
                    </m:sSubSup>
                  </m:oMath>
                </a14:m>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t>
                </a:r>
                <a14:m>
                  <m:oMath xmlns:m="http://schemas.openxmlformats.org/officeDocument/2006/math">
                    <m:sSubSup>
                      <m:sSubSupPr>
                        <m:ctrlPr>
                          <a:rPr lang="zh-CN" altLang="zh-CN" sz="4400" i="1">
                            <a:solidFill>
                              <a:srgbClr val="000000"/>
                            </a:solidFill>
                            <a:latin typeface="Cambria Math"/>
                            <a:ea typeface="Cambria Math" panose="02040503050406030204" pitchFamily="18" charset="0"/>
                            <a:cs typeface="Times New Roman" panose="02020603050405020304" pitchFamily="18" charset="0"/>
                          </a:rPr>
                        </m:ctrlPr>
                      </m:sSubSupPr>
                      <m:e>
                        <m:r>
                          <m:rPr>
                            <m:sty m:val="p"/>
                          </m:rPr>
                          <a:rPr lang="en-US" altLang="zh-CN" sz="44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O</m:t>
                        </m:r>
                      </m:e>
                      <m:sub>
                        <m:r>
                          <a:rPr lang="en-US" altLang="zh-CN" sz="44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3</m:t>
                        </m:r>
                      </m:sub>
                      <m:sup>
                        <m:r>
                          <m:rPr>
                            <m:nor/>
                          </m:rPr>
                          <a:rPr lang="en-US" altLang="zh-CN" sz="4400" i="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m:t>−</m:t>
                        </m:r>
                      </m:sup>
                    </m:sSubSup>
                  </m:oMath>
                </a14:m>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endParaRPr lang="zh-CN" altLang="zh-CN" sz="13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a:p>
                <a:pPr>
                  <a:lnSpc>
                    <a:spcPct val="150000"/>
                  </a:lnSpc>
                  <a:spcAft>
                    <a:spcPts val="0"/>
                  </a:spcAft>
                </a:pPr>
                <a:r>
                  <a:rPr lang="zh-CN" altLang="zh-CN" sz="4400" dirty="0">
                    <a:solidFill>
                      <a:srgbClr val="000000"/>
                    </a:solidFill>
                    <a:latin typeface="NEU-BZ-S92" panose="02020503000000020003" pitchFamily="18" charset="-122"/>
                    <a:cs typeface="宋体" panose="02010600030101010101" pitchFamily="2" charset="-122"/>
                  </a:rPr>
                  <a:t>①</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下列措施能提高尾气中</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NO</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去除率</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的有</a:t>
                </a: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填字母</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3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加快通入尾气的速率</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B.</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采用气、液逆流的方式吸收尾气</a:t>
                </a:r>
                <a:endParaRPr lang="zh-CN" altLang="zh-CN" sz="13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吸收尾气过程中定期补加适量</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NaOH</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a:t>
                </a:r>
                <a:endParaRPr lang="zh-CN" altLang="zh-CN" sz="13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mc:Choice>
        <mc:Fallback xmlns="">
          <p:sp>
            <p:nvSpPr>
              <p:cNvPr id="7" name="矩形 6">
                <a:extLst>
                  <a:ext uri="{FF2B5EF4-FFF2-40B4-BE49-F238E27FC236}">
                    <a16:creationId xmlns:a16="http://schemas.microsoft.com/office/drawing/2014/main" xmlns:a14="http://schemas.microsoft.com/office/drawing/2010/main" xmlns="" id="{189B1B9C-7526-46F4-BACF-260F657DC9BB}"/>
                  </a:ext>
                </a:extLst>
              </p:cNvPr>
              <p:cNvSpPr>
                <a:spLocks noRot="1" noChangeAspect="1" noMove="1" noResize="1" noEditPoints="1" noAdjustHandles="1" noChangeArrowheads="1" noChangeShapeType="1" noTextEdit="1"/>
              </p:cNvSpPr>
              <p:nvPr/>
            </p:nvSpPr>
            <p:spPr>
              <a:xfrm>
                <a:off x="541467" y="764686"/>
                <a:ext cx="8020533" cy="2782472"/>
              </a:xfrm>
              <a:prstGeom prst="rect">
                <a:avLst/>
              </a:prstGeom>
              <a:blipFill rotWithShape="1">
                <a:blip r:embed="rId2"/>
                <a:stretch>
                  <a:fillRect l="-1216" b="-1532"/>
                </a:stretch>
              </a:blipFill>
            </p:spPr>
            <p:txBody>
              <a:bodyPr/>
              <a:lstStyle/>
              <a:p>
                <a:r>
                  <a:rPr lang="zh-CN" altLang="en-US">
                    <a:noFill/>
                  </a:rPr>
                  <a:t> </a:t>
                </a:r>
              </a:p>
            </p:txBody>
          </p:sp>
        </mc:Fallback>
      </mc:AlternateContent>
      <p:sp>
        <p:nvSpPr>
          <p:cNvPr id="8" name="矩形 7">
            <a:extLst>
              <a:ext uri="{FF2B5EF4-FFF2-40B4-BE49-F238E27FC236}">
                <a16:creationId xmlns:a16="http://schemas.microsoft.com/office/drawing/2014/main" xmlns="" id="{EFD6A4E3-CF70-4714-8860-46A1E7268B20}"/>
              </a:ext>
            </a:extLst>
          </p:cNvPr>
          <p:cNvSpPr/>
          <p:nvPr/>
        </p:nvSpPr>
        <p:spPr>
          <a:xfrm>
            <a:off x="2952651" y="4880265"/>
            <a:ext cx="1296144" cy="1108524"/>
          </a:xfrm>
          <a:prstGeom prst="rect">
            <a:avLst/>
          </a:prstGeom>
        </p:spPr>
        <p:txBody>
          <a:bodyPr wrap="square" lIns="91425" tIns="45711" rIns="91425" bIns="45711">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rPr>
              <a:t>BC</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sp>
        <p:nvSpPr>
          <p:cNvPr id="9" name="矩形 8">
            <a:extLst>
              <a:ext uri="{FF2B5EF4-FFF2-40B4-BE49-F238E27FC236}">
                <a16:creationId xmlns:a16="http://schemas.microsoft.com/office/drawing/2014/main" xmlns="" id="{876BC44C-62B2-4142-8949-ADBBC7C8F60D}"/>
              </a:ext>
            </a:extLst>
          </p:cNvPr>
          <p:cNvSpPr/>
          <p:nvPr/>
        </p:nvSpPr>
        <p:spPr>
          <a:xfrm>
            <a:off x="12313692" y="3996855"/>
            <a:ext cx="9865096" cy="61926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1" rIns="91425" bIns="45711" anchor="ctr"/>
          <a:lstStyle/>
          <a:p>
            <a:pPr algn="ctr">
              <a:defRPr/>
            </a:pPr>
            <a:endParaRPr lang="zh-CN" altLang="en-US" dirty="0">
              <a:solidFill>
                <a:prstClr val="white"/>
              </a:solidFill>
              <a:latin typeface="Calibri"/>
              <a:ea typeface="宋体" panose="02010600030101010101" pitchFamily="2" charset="-122"/>
            </a:endParaRPr>
          </a:p>
        </p:txBody>
      </p:sp>
      <p:sp>
        <p:nvSpPr>
          <p:cNvPr id="10" name="Rectangle 17">
            <a:extLst>
              <a:ext uri="{FF2B5EF4-FFF2-40B4-BE49-F238E27FC236}">
                <a16:creationId xmlns:a16="http://schemas.microsoft.com/office/drawing/2014/main" xmlns="" id="{54191243-354C-4CEE-B924-DE7147C6559A}"/>
              </a:ext>
            </a:extLst>
          </p:cNvPr>
          <p:cNvSpPr>
            <a:spLocks noChangeArrowheads="1"/>
          </p:cNvSpPr>
          <p:nvPr/>
        </p:nvSpPr>
        <p:spPr bwMode="auto">
          <a:xfrm>
            <a:off x="12529716" y="3862714"/>
            <a:ext cx="9082732" cy="6190543"/>
          </a:xfrm>
          <a:prstGeom prst="rect">
            <a:avLst/>
          </a:prstGeom>
          <a:noFill/>
          <a:ln w="9525">
            <a:noFill/>
            <a:miter lim="800000"/>
            <a:headEnd/>
            <a:tailEnd/>
          </a:ln>
        </p:spPr>
        <p:txBody>
          <a:bodyPr wrap="square" lIns="91425" tIns="45711" rIns="91425" bIns="45711" anchor="ctr">
            <a:spAutoFit/>
          </a:bodyPr>
          <a:lstStyle/>
          <a:p>
            <a:pPr latinLnBrk="1">
              <a:lnSpc>
                <a:spcPct val="150000"/>
              </a:lnSpc>
              <a:spcAft>
                <a:spcPts val="0"/>
              </a:spcAft>
            </a:pP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加速通入尾气导致尾气吸收不完全</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去除率降低</a:t>
            </a:r>
            <a:r>
              <a:rPr lang="en-US" altLang="zh-CN" sz="4400" dirty="0">
                <a:solidFill>
                  <a:srgbClr val="A50021"/>
                </a:solidFill>
                <a:latin typeface="Times New Roman" panose="02020603050405020304" pitchFamily="18" charset="0"/>
                <a:ea typeface="微软雅黑" panose="020B0503020204020204" pitchFamily="34" charset="-122"/>
              </a:rPr>
              <a:t>,A</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错误</a:t>
            </a:r>
            <a:r>
              <a:rPr lang="en-US" altLang="zh-CN" sz="4400" dirty="0">
                <a:solidFill>
                  <a:srgbClr val="A50021"/>
                </a:solidFill>
                <a:latin typeface="Times New Roman" panose="02020603050405020304" pitchFamily="18" charset="0"/>
                <a:ea typeface="微软雅黑" panose="020B0503020204020204" pitchFamily="34" charset="-122"/>
              </a:rPr>
              <a:t>;</a:t>
            </a:r>
          </a:p>
          <a:p>
            <a:pPr latinLnBrk="1">
              <a:lnSpc>
                <a:spcPct val="150000"/>
              </a:lnSpc>
              <a:spcAft>
                <a:spcPts val="0"/>
              </a:spcAft>
            </a:pP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气、液逆流的目的是将气体与液体充分接触</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提高尾气的去除率</a:t>
            </a:r>
            <a:r>
              <a:rPr lang="en-US" altLang="zh-CN" sz="4400" dirty="0">
                <a:solidFill>
                  <a:srgbClr val="A50021"/>
                </a:solidFill>
                <a:latin typeface="Times New Roman" panose="02020603050405020304" pitchFamily="18" charset="0"/>
                <a:ea typeface="微软雅黑" panose="020B0503020204020204" pitchFamily="34" charset="-122"/>
              </a:rPr>
              <a:t>,B</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正确</a:t>
            </a:r>
            <a:r>
              <a:rPr lang="en-US" altLang="zh-CN" sz="4400" dirty="0">
                <a:solidFill>
                  <a:srgbClr val="A50021"/>
                </a:solidFill>
                <a:latin typeface="Times New Roman" panose="02020603050405020304" pitchFamily="18" charset="0"/>
                <a:ea typeface="微软雅黑" panose="020B0503020204020204" pitchFamily="34" charset="-122"/>
              </a:rPr>
              <a:t>;</a:t>
            </a:r>
          </a:p>
          <a:p>
            <a:pPr latinLnBrk="1">
              <a:lnSpc>
                <a:spcPct val="150000"/>
              </a:lnSpc>
              <a:spcAft>
                <a:spcPts val="0"/>
              </a:spcAft>
            </a:pP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定期补加适量</a:t>
            </a:r>
            <a:r>
              <a:rPr lang="en-US" altLang="zh-CN" sz="4400" dirty="0">
                <a:solidFill>
                  <a:srgbClr val="A50021"/>
                </a:solidFill>
                <a:latin typeface="Times New Roman" panose="02020603050405020304" pitchFamily="18" charset="0"/>
                <a:ea typeface="微软雅黑" panose="020B0503020204020204" pitchFamily="34" charset="-122"/>
              </a:rPr>
              <a:t>NaOH</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溶液</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吸收更多的尾气</a:t>
            </a:r>
            <a:r>
              <a:rPr lang="en-US" altLang="zh-CN" sz="4400" dirty="0">
                <a:solidFill>
                  <a:srgbClr val="A50021"/>
                </a:solidFill>
                <a:latin typeface="Times New Roman" panose="02020603050405020304" pitchFamily="18" charset="0"/>
                <a:ea typeface="微软雅黑" panose="020B0503020204020204" pitchFamily="34" charset="-122"/>
              </a:rPr>
              <a:t>,C</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正确。</a:t>
            </a:r>
            <a:endPar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7" name="提分强化训练.EPS" descr="id:2147506122;FounderCES">
            <a:extLst>
              <a:ext uri="{FF2B5EF4-FFF2-40B4-BE49-F238E27FC236}">
                <a16:creationId xmlns="" xmlns:a16="http://schemas.microsoft.com/office/drawing/2014/main" id="{F2BAB64B-8CAA-4F5C-8ED2-ABFF20BD583A}"/>
              </a:ext>
            </a:extLst>
          </p:cNvPr>
          <p:cNvPicPr/>
          <p:nvPr/>
        </p:nvPicPr>
        <p:blipFill>
          <a:blip r:embed="rId3"/>
          <a:stretch>
            <a:fillRect/>
          </a:stretch>
        </p:blipFill>
        <p:spPr>
          <a:xfrm>
            <a:off x="1504555" y="1188543"/>
            <a:ext cx="20746242" cy="733233"/>
          </a:xfrm>
          <a:prstGeom prst="rect">
            <a:avLst/>
          </a:prstGeom>
        </p:spPr>
      </p:pic>
    </p:spTree>
    <p:extLst>
      <p:ext uri="{BB962C8B-B14F-4D97-AF65-F5344CB8AC3E}">
        <p14:creationId xmlns:p14="http://schemas.microsoft.com/office/powerpoint/2010/main" val="92415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 name="矩形 16">
                <a:extLst>
                  <a:ext uri="{FF2B5EF4-FFF2-40B4-BE49-F238E27FC236}">
                    <a16:creationId xmlns:a16="http://schemas.microsoft.com/office/drawing/2014/main" xmlns="" id="{189B1B9C-7526-46F4-BACF-260F657DC9BB}"/>
                  </a:ext>
                </a:extLst>
              </p:cNvPr>
              <p:cNvSpPr/>
              <p:nvPr/>
            </p:nvSpPr>
            <p:spPr>
              <a:xfrm>
                <a:off x="1407157" y="1980633"/>
                <a:ext cx="10474488" cy="8223349"/>
              </a:xfrm>
              <a:prstGeom prst="rect">
                <a:avLst/>
              </a:prstGeom>
            </p:spPr>
            <p:txBody>
              <a:bodyPr wrap="square" lIns="91425" tIns="45711" rIns="91425" bIns="45711">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(2)NO</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的处理。已除去</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的硝酸尾气可用</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NaOH</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溶液吸收</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主要反应为</a:t>
                </a:r>
                <a:endParaRPr lang="zh-CN" altLang="zh-CN" sz="13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NO+NO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+2OH</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=2N</a:t>
                </a:r>
                <a14:m>
                  <m:oMath xmlns:m="http://schemas.openxmlformats.org/officeDocument/2006/math">
                    <m:sSubSup>
                      <m:sSubSupPr>
                        <m:ctrlPr>
                          <a:rPr lang="zh-CN" altLang="zh-CN" sz="4400" i="1">
                            <a:solidFill>
                              <a:srgbClr val="000000"/>
                            </a:solidFill>
                            <a:latin typeface="Cambria Math"/>
                            <a:ea typeface="Cambria Math" panose="02040503050406030204" pitchFamily="18" charset="0"/>
                            <a:cs typeface="Times New Roman" panose="02020603050405020304" pitchFamily="18" charset="0"/>
                          </a:rPr>
                        </m:ctrlPr>
                      </m:sSubSupPr>
                      <m:e>
                        <m:r>
                          <m:rPr>
                            <m:sty m:val="p"/>
                          </m:rPr>
                          <a:rPr lang="en-US" altLang="zh-CN" sz="44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O</m:t>
                        </m:r>
                      </m:e>
                      <m:sub>
                        <m:r>
                          <a:rPr lang="en-US" altLang="zh-CN" sz="44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2</m:t>
                        </m:r>
                      </m:sub>
                      <m:sup>
                        <m:r>
                          <m:rPr>
                            <m:nor/>
                          </m:rPr>
                          <a:rPr lang="en-US" altLang="zh-CN" sz="4400" i="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m:t>−</m:t>
                        </m:r>
                      </m:sup>
                    </m:sSubSup>
                  </m:oMath>
                </a14:m>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         2NO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+2OH</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t>
                </a:r>
                <a14:m>
                  <m:oMath xmlns:m="http://schemas.openxmlformats.org/officeDocument/2006/math">
                    <m:sSubSup>
                      <m:sSubSupPr>
                        <m:ctrlPr>
                          <a:rPr lang="zh-CN" altLang="zh-CN" sz="4400" i="1">
                            <a:solidFill>
                              <a:srgbClr val="000000"/>
                            </a:solidFill>
                            <a:latin typeface="Cambria Math"/>
                            <a:ea typeface="Cambria Math" panose="02040503050406030204" pitchFamily="18" charset="0"/>
                            <a:cs typeface="Times New Roman" panose="02020603050405020304" pitchFamily="18" charset="0"/>
                          </a:rPr>
                        </m:ctrlPr>
                      </m:sSubSupPr>
                      <m:e>
                        <m:r>
                          <m:rPr>
                            <m:sty m:val="p"/>
                          </m:rPr>
                          <a:rPr lang="en-US" altLang="zh-CN" sz="44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O</m:t>
                        </m:r>
                      </m:e>
                      <m:sub>
                        <m:r>
                          <a:rPr lang="en-US" altLang="zh-CN" sz="44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2</m:t>
                        </m:r>
                      </m:sub>
                      <m:sup>
                        <m:r>
                          <m:rPr>
                            <m:nor/>
                          </m:rPr>
                          <a:rPr lang="en-US" altLang="zh-CN" sz="4400" i="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m:t>−</m:t>
                        </m:r>
                      </m:sup>
                    </m:sSubSup>
                  </m:oMath>
                </a14:m>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t>
                </a:r>
                <a14:m>
                  <m:oMath xmlns:m="http://schemas.openxmlformats.org/officeDocument/2006/math">
                    <m:sSubSup>
                      <m:sSubSupPr>
                        <m:ctrlPr>
                          <a:rPr lang="zh-CN" altLang="zh-CN" sz="4400" i="1">
                            <a:solidFill>
                              <a:srgbClr val="000000"/>
                            </a:solidFill>
                            <a:latin typeface="Cambria Math"/>
                            <a:ea typeface="Cambria Math" panose="02040503050406030204" pitchFamily="18" charset="0"/>
                            <a:cs typeface="Times New Roman" panose="02020603050405020304" pitchFamily="18" charset="0"/>
                          </a:rPr>
                        </m:ctrlPr>
                      </m:sSubSupPr>
                      <m:e>
                        <m:r>
                          <m:rPr>
                            <m:sty m:val="p"/>
                          </m:rPr>
                          <a:rPr lang="en-US" altLang="zh-CN" sz="44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O</m:t>
                        </m:r>
                      </m:e>
                      <m:sub>
                        <m:r>
                          <a:rPr lang="en-US" altLang="zh-CN" sz="44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3</m:t>
                        </m:r>
                      </m:sub>
                      <m:sup>
                        <m:r>
                          <m:rPr>
                            <m:nor/>
                          </m:rPr>
                          <a:rPr lang="en-US" altLang="zh-CN" sz="4400" i="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m:t>−</m:t>
                        </m:r>
                      </m:sup>
                    </m:sSubSup>
                  </m:oMath>
                </a14:m>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endParaRPr lang="zh-CN" altLang="zh-CN" sz="13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a:p>
                <a:pPr>
                  <a:lnSpc>
                    <a:spcPct val="150000"/>
                  </a:lnSpc>
                  <a:spcAft>
                    <a:spcPts val="0"/>
                  </a:spcAft>
                </a:pPr>
                <a:r>
                  <a:rPr lang="zh-CN" altLang="zh-CN" sz="4400" dirty="0">
                    <a:solidFill>
                      <a:srgbClr val="000000"/>
                    </a:solidFill>
                    <a:latin typeface="NEU-BZ-S92" panose="02020503000000020003" pitchFamily="18" charset="-122"/>
                    <a:cs typeface="宋体" panose="02010600030101010101" pitchFamily="2" charset="-122"/>
                  </a:rPr>
                  <a:t>②</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吸收后的溶液经浓缩、结晶、过滤</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得到</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NaNO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晶体</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该晶体中的主要杂质是</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填化学式</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吸收后排放的尾气中含量较高的氮氧化物是</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填化学式</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13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mc:Choice>
        <mc:Fallback xmlns="">
          <p:sp>
            <p:nvSpPr>
              <p:cNvPr id="17" name="矩形 16">
                <a:extLst>
                  <a:ext uri="{FF2B5EF4-FFF2-40B4-BE49-F238E27FC236}">
                    <a16:creationId xmlns:a16="http://schemas.microsoft.com/office/drawing/2014/main" xmlns:a14="http://schemas.microsoft.com/office/drawing/2010/main" xmlns="" id="{189B1B9C-7526-46F4-BACF-260F657DC9BB}"/>
                  </a:ext>
                </a:extLst>
              </p:cNvPr>
              <p:cNvSpPr>
                <a:spLocks noRot="1" noChangeAspect="1" noMove="1" noResize="1" noEditPoints="1" noAdjustHandles="1" noChangeArrowheads="1" noChangeShapeType="1" noTextEdit="1"/>
              </p:cNvSpPr>
              <p:nvPr/>
            </p:nvSpPr>
            <p:spPr>
              <a:xfrm>
                <a:off x="541467" y="764686"/>
                <a:ext cx="4030533" cy="3174887"/>
              </a:xfrm>
              <a:prstGeom prst="rect">
                <a:avLst/>
              </a:prstGeom>
              <a:blipFill rotWithShape="1">
                <a:blip r:embed="rId2"/>
                <a:stretch>
                  <a:fillRect l="-2421" r="-1059" b="-1344"/>
                </a:stretch>
              </a:blipFill>
            </p:spPr>
            <p:txBody>
              <a:bodyPr/>
              <a:lstStyle/>
              <a:p>
                <a:r>
                  <a:rPr lang="zh-CN" altLang="en-US">
                    <a:noFill/>
                  </a:rPr>
                  <a:t> </a:t>
                </a:r>
              </a:p>
            </p:txBody>
          </p:sp>
        </mc:Fallback>
      </mc:AlternateContent>
      <p:sp>
        <p:nvSpPr>
          <p:cNvPr id="18" name="矩形 17">
            <a:extLst>
              <a:ext uri="{FF2B5EF4-FFF2-40B4-BE49-F238E27FC236}">
                <a16:creationId xmlns:a16="http://schemas.microsoft.com/office/drawing/2014/main" xmlns="" id="{5C51BB9C-8A93-4933-9967-16586AE226DC}"/>
              </a:ext>
            </a:extLst>
          </p:cNvPr>
          <p:cNvSpPr/>
          <p:nvPr/>
        </p:nvSpPr>
        <p:spPr>
          <a:xfrm>
            <a:off x="1385945" y="7885287"/>
            <a:ext cx="2664295" cy="1108524"/>
          </a:xfrm>
          <a:prstGeom prst="rect">
            <a:avLst/>
          </a:prstGeom>
        </p:spPr>
        <p:txBody>
          <a:bodyPr wrap="square" lIns="91425" tIns="45711" rIns="91425" bIns="45711">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rPr>
              <a:t>NaNO</a:t>
            </a:r>
            <a:r>
              <a:rPr lang="en-US" altLang="zh-CN" sz="4400" baseline="-25000" dirty="0">
                <a:solidFill>
                  <a:srgbClr val="A50021"/>
                </a:solidFill>
                <a:latin typeface="Times New Roman" panose="02020603050405020304" pitchFamily="18" charset="0"/>
                <a:ea typeface="微软雅黑" panose="020B0503020204020204" pitchFamily="34" charset="-122"/>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sp>
        <p:nvSpPr>
          <p:cNvPr id="19" name="矩形 18">
            <a:extLst>
              <a:ext uri="{FF2B5EF4-FFF2-40B4-BE49-F238E27FC236}">
                <a16:creationId xmlns:a16="http://schemas.microsoft.com/office/drawing/2014/main" xmlns="" id="{67706252-99C8-4DF3-9B9B-1DCA6774F309}"/>
              </a:ext>
            </a:extLst>
          </p:cNvPr>
          <p:cNvSpPr/>
          <p:nvPr/>
        </p:nvSpPr>
        <p:spPr>
          <a:xfrm>
            <a:off x="6914841" y="8912714"/>
            <a:ext cx="1224137" cy="1108524"/>
          </a:xfrm>
          <a:prstGeom prst="rect">
            <a:avLst/>
          </a:prstGeom>
        </p:spPr>
        <p:txBody>
          <a:bodyPr wrap="square" lIns="91425" tIns="45711" rIns="91425" bIns="45711">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rPr>
              <a:t>NO</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sp>
        <p:nvSpPr>
          <p:cNvPr id="20" name="矩形 19">
            <a:extLst>
              <a:ext uri="{FF2B5EF4-FFF2-40B4-BE49-F238E27FC236}">
                <a16:creationId xmlns:a16="http://schemas.microsoft.com/office/drawing/2014/main" xmlns="" id="{B388F8E4-ED10-4208-85DB-BE66B68BD0E7}"/>
              </a:ext>
            </a:extLst>
          </p:cNvPr>
          <p:cNvSpPr/>
          <p:nvPr/>
        </p:nvSpPr>
        <p:spPr>
          <a:xfrm>
            <a:off x="12930621" y="2177001"/>
            <a:ext cx="9217024" cy="77048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1" rIns="91425" bIns="45711" anchor="ctr"/>
          <a:lstStyle/>
          <a:p>
            <a:pPr algn="ctr">
              <a:defRPr/>
            </a:pPr>
            <a:endParaRPr lang="zh-CN" altLang="en-US" dirty="0">
              <a:solidFill>
                <a:prstClr val="white"/>
              </a:solidFill>
              <a:latin typeface="Calibri"/>
              <a:ea typeface="宋体" panose="02010600030101010101" pitchFamily="2" charset="-122"/>
            </a:endParaRPr>
          </a:p>
        </p:txBody>
      </p:sp>
      <p:sp>
        <p:nvSpPr>
          <p:cNvPr id="21" name="Rectangle 17">
            <a:extLst>
              <a:ext uri="{FF2B5EF4-FFF2-40B4-BE49-F238E27FC236}">
                <a16:creationId xmlns:a16="http://schemas.microsoft.com/office/drawing/2014/main" xmlns="" id="{CD6ABE0F-CE0F-40AC-A81C-3F53E534E4A8}"/>
              </a:ext>
            </a:extLst>
          </p:cNvPr>
          <p:cNvSpPr>
            <a:spLocks noChangeArrowheads="1"/>
          </p:cNvSpPr>
          <p:nvPr/>
        </p:nvSpPr>
        <p:spPr bwMode="auto">
          <a:xfrm>
            <a:off x="13177788" y="2220181"/>
            <a:ext cx="8969856" cy="7206946"/>
          </a:xfrm>
          <a:prstGeom prst="rect">
            <a:avLst/>
          </a:prstGeom>
          <a:noFill/>
          <a:ln w="9525">
            <a:noFill/>
            <a:miter lim="800000"/>
            <a:headEnd/>
            <a:tailEnd/>
          </a:ln>
        </p:spPr>
        <p:txBody>
          <a:bodyPr wrap="square" lIns="91425" tIns="45711" rIns="91425" bIns="45711" anchor="ctr">
            <a:spAutoFit/>
          </a:bodyPr>
          <a:lstStyle/>
          <a:p>
            <a:pPr latinLnBrk="1">
              <a:lnSpc>
                <a:spcPct val="150000"/>
              </a:lnSpc>
              <a:spcAft>
                <a:spcPts val="0"/>
              </a:spcAft>
            </a:pP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A50021"/>
                </a:solidFill>
                <a:latin typeface="Times New Roman" panose="02020603050405020304" pitchFamily="18" charset="0"/>
                <a:ea typeface="微软雅黑" panose="020B0503020204020204" pitchFamily="34" charset="-122"/>
              </a:rPr>
              <a:t>NO</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4400" dirty="0">
                <a:solidFill>
                  <a:srgbClr val="A50021"/>
                </a:solidFill>
                <a:latin typeface="Times New Roman" panose="02020603050405020304" pitchFamily="18" charset="0"/>
                <a:ea typeface="微软雅黑" panose="020B0503020204020204" pitchFamily="34" charset="-122"/>
              </a:rPr>
              <a:t>NaOH</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反应生成</a:t>
            </a:r>
            <a:r>
              <a:rPr lang="en-US" altLang="zh-CN" sz="4400" dirty="0">
                <a:solidFill>
                  <a:srgbClr val="A50021"/>
                </a:solidFill>
                <a:latin typeface="Times New Roman" panose="02020603050405020304" pitchFamily="18" charset="0"/>
                <a:ea typeface="微软雅黑" panose="020B0503020204020204" pitchFamily="34" charset="-122"/>
              </a:rPr>
              <a:t>NaNO</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4400" dirty="0">
                <a:solidFill>
                  <a:srgbClr val="A50021"/>
                </a:solidFill>
                <a:latin typeface="Times New Roman" panose="02020603050405020304" pitchFamily="18" charset="0"/>
                <a:ea typeface="微软雅黑" panose="020B0503020204020204" pitchFamily="34" charset="-122"/>
              </a:rPr>
              <a:t>NaNO</a:t>
            </a:r>
            <a:r>
              <a:rPr lang="en-US" altLang="zh-CN" sz="4400" baseline="-25000" dirty="0">
                <a:solidFill>
                  <a:srgbClr val="A50021"/>
                </a:solidFill>
                <a:latin typeface="Times New Roman" panose="02020603050405020304" pitchFamily="18" charset="0"/>
                <a:ea typeface="微软雅黑" panose="020B0503020204020204" pitchFamily="34" charset="-122"/>
              </a:rPr>
              <a:t>3</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则主要杂质为</a:t>
            </a:r>
            <a:r>
              <a:rPr lang="en-US" altLang="zh-CN" sz="4400" dirty="0">
                <a:solidFill>
                  <a:srgbClr val="A50021"/>
                </a:solidFill>
                <a:latin typeface="Times New Roman" panose="02020603050405020304" pitchFamily="18" charset="0"/>
                <a:ea typeface="微软雅黑" panose="020B0503020204020204" pitchFamily="34" charset="-122"/>
              </a:rPr>
              <a:t>NaNO</a:t>
            </a:r>
            <a:r>
              <a:rPr lang="en-US" altLang="zh-CN" sz="4400" baseline="-25000" dirty="0">
                <a:solidFill>
                  <a:srgbClr val="A50021"/>
                </a:solidFill>
                <a:latin typeface="Times New Roman" panose="02020603050405020304" pitchFamily="18" charset="0"/>
                <a:ea typeface="微软雅黑" panose="020B0503020204020204" pitchFamily="34" charset="-122"/>
              </a:rPr>
              <a:t>3</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根据题给方程式可知</a:t>
            </a:r>
            <a:r>
              <a:rPr lang="en-US" altLang="zh-CN" sz="4400" dirty="0">
                <a:solidFill>
                  <a:srgbClr val="A50021"/>
                </a:solidFill>
                <a:latin typeface="Times New Roman" panose="02020603050405020304" pitchFamily="18" charset="0"/>
                <a:ea typeface="微软雅黑" panose="020B0503020204020204" pitchFamily="34" charset="-122"/>
              </a:rPr>
              <a:t>,</a:t>
            </a:r>
            <a:r>
              <a:rPr lang="en-US" altLang="zh-CN" sz="4400" i="1" dirty="0">
                <a:solidFill>
                  <a:srgbClr val="A50021"/>
                </a:solidFill>
                <a:latin typeface="Times New Roman" panose="02020603050405020304" pitchFamily="18" charset="0"/>
                <a:ea typeface="微软雅黑" panose="020B0503020204020204" pitchFamily="34" charset="-122"/>
              </a:rPr>
              <a:t>n</a:t>
            </a:r>
            <a:r>
              <a:rPr lang="en-US" altLang="zh-CN" sz="4400" dirty="0">
                <a:solidFill>
                  <a:srgbClr val="A50021"/>
                </a:solidFill>
                <a:latin typeface="Times New Roman" panose="02020603050405020304" pitchFamily="18" charset="0"/>
                <a:ea typeface="微软雅黑" panose="020B0503020204020204" pitchFamily="34" charset="-122"/>
              </a:rPr>
              <a:t>(NO</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cs typeface="宋体" panose="02010600030101010101" pitchFamily="2" charset="-122"/>
              </a:rPr>
              <a:t>∶</a:t>
            </a:r>
            <a:r>
              <a:rPr lang="en-US" altLang="zh-CN" sz="4400" i="1" dirty="0">
                <a:solidFill>
                  <a:srgbClr val="A50021"/>
                </a:solidFill>
                <a:latin typeface="Times New Roman" panose="02020603050405020304" pitchFamily="18" charset="0"/>
                <a:ea typeface="微软雅黑" panose="020B0503020204020204" pitchFamily="34" charset="-122"/>
              </a:rPr>
              <a:t>n</a:t>
            </a:r>
            <a:r>
              <a:rPr lang="en-US" altLang="zh-CN" sz="4400" dirty="0">
                <a:solidFill>
                  <a:srgbClr val="A50021"/>
                </a:solidFill>
                <a:latin typeface="Times New Roman" panose="02020603050405020304" pitchFamily="18" charset="0"/>
                <a:ea typeface="微软雅黑" panose="020B0503020204020204" pitchFamily="34" charset="-122"/>
              </a:rPr>
              <a:t>(NO) ≥1</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时</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可以被</a:t>
            </a:r>
            <a:r>
              <a:rPr lang="en-US" altLang="zh-CN" sz="4400" dirty="0">
                <a:solidFill>
                  <a:srgbClr val="A50021"/>
                </a:solidFill>
                <a:latin typeface="Times New Roman" panose="02020603050405020304" pitchFamily="18" charset="0"/>
                <a:ea typeface="微软雅黑" panose="020B0503020204020204" pitchFamily="34" charset="-122"/>
              </a:rPr>
              <a:t>NaOH</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溶液完全吸收</a:t>
            </a:r>
            <a:r>
              <a:rPr lang="en-US" altLang="zh-CN" sz="4400" dirty="0">
                <a:solidFill>
                  <a:srgbClr val="A50021"/>
                </a:solidFill>
                <a:latin typeface="Times New Roman" panose="02020603050405020304" pitchFamily="18" charset="0"/>
                <a:ea typeface="微软雅黑" panose="020B0503020204020204" pitchFamily="34" charset="-122"/>
              </a:rPr>
              <a:t>,     </a:t>
            </a:r>
          </a:p>
          <a:p>
            <a:pPr latinLnBrk="1">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rPr>
              <a:t> </a:t>
            </a:r>
            <a:r>
              <a:rPr lang="en-US" altLang="zh-CN" sz="4400" i="1" dirty="0">
                <a:solidFill>
                  <a:srgbClr val="A50021"/>
                </a:solidFill>
                <a:latin typeface="Times New Roman" panose="02020603050405020304" pitchFamily="18" charset="0"/>
                <a:ea typeface="微软雅黑" panose="020B0503020204020204" pitchFamily="34" charset="-122"/>
              </a:rPr>
              <a:t>n</a:t>
            </a:r>
            <a:r>
              <a:rPr lang="en-US" altLang="zh-CN" sz="4400" dirty="0">
                <a:solidFill>
                  <a:srgbClr val="A50021"/>
                </a:solidFill>
                <a:latin typeface="Times New Roman" panose="02020603050405020304" pitchFamily="18" charset="0"/>
                <a:ea typeface="微软雅黑" panose="020B0503020204020204" pitchFamily="34" charset="-122"/>
              </a:rPr>
              <a:t>(NO</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cs typeface="宋体" panose="02010600030101010101" pitchFamily="2" charset="-122"/>
              </a:rPr>
              <a:t>∶</a:t>
            </a:r>
            <a:r>
              <a:rPr lang="en-US" altLang="zh-CN" sz="4400" i="1" dirty="0">
                <a:solidFill>
                  <a:srgbClr val="A50021"/>
                </a:solidFill>
                <a:latin typeface="Times New Roman" panose="02020603050405020304" pitchFamily="18" charset="0"/>
                <a:ea typeface="微软雅黑" panose="020B0503020204020204" pitchFamily="34" charset="-122"/>
              </a:rPr>
              <a:t>n</a:t>
            </a:r>
            <a:r>
              <a:rPr lang="en-US" altLang="zh-CN" sz="4400" dirty="0">
                <a:solidFill>
                  <a:srgbClr val="A50021"/>
                </a:solidFill>
                <a:latin typeface="Times New Roman" panose="02020603050405020304" pitchFamily="18" charset="0"/>
                <a:ea typeface="微软雅黑" panose="020B0503020204020204" pitchFamily="34" charset="-122"/>
              </a:rPr>
              <a:t>(NO)&lt;1</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时</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多余的</a:t>
            </a:r>
            <a:r>
              <a:rPr lang="en-US" altLang="zh-CN" sz="4400" dirty="0">
                <a:solidFill>
                  <a:srgbClr val="A50021"/>
                </a:solidFill>
                <a:latin typeface="Times New Roman" panose="02020603050405020304" pitchFamily="18" charset="0"/>
                <a:ea typeface="微软雅黑" panose="020B0503020204020204" pitchFamily="34" charset="-122"/>
              </a:rPr>
              <a:t>NO</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不能被</a:t>
            </a:r>
            <a:r>
              <a:rPr lang="en-US" altLang="zh-CN" sz="4400" dirty="0">
                <a:solidFill>
                  <a:srgbClr val="A50021"/>
                </a:solidFill>
                <a:latin typeface="Times New Roman" panose="02020603050405020304" pitchFamily="18" charset="0"/>
                <a:ea typeface="微软雅黑" panose="020B0503020204020204" pitchFamily="34" charset="-122"/>
              </a:rPr>
              <a:t>NaOH</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溶液吸收</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所以尾气中含量较高的氮氧化物是</a:t>
            </a:r>
            <a:r>
              <a:rPr lang="en-US" altLang="zh-CN" sz="4400" dirty="0">
                <a:solidFill>
                  <a:srgbClr val="A50021"/>
                </a:solidFill>
                <a:latin typeface="Times New Roman" panose="02020603050405020304" pitchFamily="18" charset="0"/>
                <a:ea typeface="微软雅黑" panose="020B0503020204020204" pitchFamily="34" charset="-122"/>
              </a:rPr>
              <a:t>NO</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pic>
        <p:nvPicPr>
          <p:cNvPr id="23" name="提分强化训练.EPS" descr="id:2147506122;FounderCES">
            <a:extLst>
              <a:ext uri="{FF2B5EF4-FFF2-40B4-BE49-F238E27FC236}">
                <a16:creationId xmlns="" xmlns:a16="http://schemas.microsoft.com/office/drawing/2014/main" id="{F2BAB64B-8CAA-4F5C-8ED2-ABFF20BD583A}"/>
              </a:ext>
            </a:extLst>
          </p:cNvPr>
          <p:cNvPicPr/>
          <p:nvPr/>
        </p:nvPicPr>
        <p:blipFill>
          <a:blip r:embed="rId3"/>
          <a:stretch>
            <a:fillRect/>
          </a:stretch>
        </p:blipFill>
        <p:spPr>
          <a:xfrm>
            <a:off x="1504555" y="1188543"/>
            <a:ext cx="20746242" cy="733233"/>
          </a:xfrm>
          <a:prstGeom prst="rect">
            <a:avLst/>
          </a:prstGeom>
        </p:spPr>
      </p:pic>
    </p:spTree>
    <p:extLst>
      <p:ext uri="{BB962C8B-B14F-4D97-AF65-F5344CB8AC3E}">
        <p14:creationId xmlns:p14="http://schemas.microsoft.com/office/powerpoint/2010/main" val="2638577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矩形 10">
                <a:extLst>
                  <a:ext uri="{FF2B5EF4-FFF2-40B4-BE49-F238E27FC236}">
                    <a16:creationId xmlns:a16="http://schemas.microsoft.com/office/drawing/2014/main" xmlns="" id="{189B1B9C-7526-46F4-BACF-260F657DC9BB}"/>
                  </a:ext>
                </a:extLst>
              </p:cNvPr>
              <p:cNvSpPr/>
              <p:nvPr/>
            </p:nvSpPr>
            <p:spPr>
              <a:xfrm>
                <a:off x="1479163" y="1980631"/>
                <a:ext cx="20627615" cy="5174139"/>
              </a:xfrm>
              <a:prstGeom prst="rect">
                <a:avLst/>
              </a:prstGeom>
            </p:spPr>
            <p:txBody>
              <a:bodyPr wrap="square" lIns="91425" tIns="45711" rIns="91425" bIns="45711">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(3)NO</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的氧化吸收。用</a:t>
                </a:r>
                <a:r>
                  <a:rPr lang="en-US" altLang="zh-CN" sz="44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NaClO</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溶液吸收硝酸尾气</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可提高尾气中</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NO</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的去除率。其他条件相同</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,NO</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转化为</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t>
                </a:r>
                <a14:m>
                  <m:oMath xmlns:m="http://schemas.openxmlformats.org/officeDocument/2006/math">
                    <m:sSubSup>
                      <m:sSubSupPr>
                        <m:ctrlPr>
                          <a:rPr lang="zh-CN" altLang="zh-CN" sz="4400" i="1">
                            <a:solidFill>
                              <a:srgbClr val="000000"/>
                            </a:solidFill>
                            <a:latin typeface="Cambria Math"/>
                            <a:ea typeface="Cambria Math" panose="02040503050406030204" pitchFamily="18" charset="0"/>
                            <a:cs typeface="Times New Roman" panose="02020603050405020304" pitchFamily="18" charset="0"/>
                          </a:rPr>
                        </m:ctrlPr>
                      </m:sSubSupPr>
                      <m:e>
                        <m:r>
                          <m:rPr>
                            <m:sty m:val="p"/>
                          </m:rPr>
                          <a:rPr lang="en-US" altLang="zh-CN" sz="44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O</m:t>
                        </m:r>
                      </m:e>
                      <m:sub>
                        <m:r>
                          <a:rPr lang="en-US" altLang="zh-CN" sz="44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3</m:t>
                        </m:r>
                      </m:sub>
                      <m:sup>
                        <m:r>
                          <m:rPr>
                            <m:nor/>
                          </m:rPr>
                          <a:rPr lang="en-US" altLang="zh-CN" sz="4400" i="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m:t>−</m:t>
                        </m:r>
                      </m:sup>
                    </m:sSubSup>
                  </m:oMath>
                </a14:m>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的转化率随</a:t>
                </a:r>
                <a:r>
                  <a:rPr lang="en-US" altLang="zh-CN" sz="44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NaClO</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溶液初始</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pH</a:t>
                </a: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用稀盐酸调节</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的变化如图所示。</a:t>
                </a:r>
                <a:endParaRPr lang="zh-CN" altLang="zh-CN" sz="4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a:p>
                <a:pPr>
                  <a:lnSpc>
                    <a:spcPct val="150000"/>
                  </a:lnSpc>
                  <a:spcAft>
                    <a:spcPts val="0"/>
                  </a:spcAft>
                </a:pPr>
                <a:r>
                  <a:rPr lang="zh-CN" altLang="zh-CN" sz="4400" dirty="0">
                    <a:solidFill>
                      <a:srgbClr val="000000"/>
                    </a:solidFill>
                    <a:latin typeface="NEU-BZ-S92" panose="02020503000000020003" pitchFamily="18" charset="-122"/>
                    <a:cs typeface="宋体" panose="02010600030101010101" pitchFamily="2" charset="-122"/>
                  </a:rPr>
                  <a:t>①</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在酸性</a:t>
                </a:r>
                <a:r>
                  <a:rPr lang="en-US" altLang="zh-CN" sz="44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NaClO</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溶液中</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HClO</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氧化</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NO</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生成</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Cl</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t>
                </a:r>
                <a14:m>
                  <m:oMath xmlns:m="http://schemas.openxmlformats.org/officeDocument/2006/math">
                    <m:sSubSup>
                      <m:sSubSupPr>
                        <m:ctrlPr>
                          <a:rPr lang="zh-CN" altLang="zh-CN" sz="4400" i="1">
                            <a:solidFill>
                              <a:srgbClr val="000000"/>
                            </a:solidFill>
                            <a:latin typeface="Cambria Math"/>
                            <a:ea typeface="Cambria Math" panose="02040503050406030204" pitchFamily="18" charset="0"/>
                            <a:cs typeface="Times New Roman" panose="02020603050405020304" pitchFamily="18" charset="0"/>
                          </a:rPr>
                        </m:ctrlPr>
                      </m:sSubSupPr>
                      <m:e>
                        <m:r>
                          <m:rPr>
                            <m:sty m:val="p"/>
                          </m:rPr>
                          <a:rPr lang="en-US" altLang="zh-CN" sz="44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O</m:t>
                        </m:r>
                      </m:e>
                      <m:sub>
                        <m:r>
                          <a:rPr lang="en-US" altLang="zh-CN" sz="44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3</m:t>
                        </m:r>
                      </m:sub>
                      <m:sup>
                        <m:r>
                          <m:rPr>
                            <m:nor/>
                          </m:rPr>
                          <a:rPr lang="en-US" altLang="zh-CN" sz="4400" i="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m:t>−</m:t>
                        </m:r>
                      </m:sup>
                    </m:sSubSup>
                  </m:oMath>
                </a14:m>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p>
              <a:p>
                <a:pPr>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其离子方程式为</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4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mc:Choice>
        <mc:Fallback xmlns="">
          <p:sp>
            <p:nvSpPr>
              <p:cNvPr id="11" name="矩形 10">
                <a:extLst>
                  <a:ext uri="{FF2B5EF4-FFF2-40B4-BE49-F238E27FC236}">
                    <a16:creationId xmlns:a16="http://schemas.microsoft.com/office/drawing/2014/main" xmlns:a14="http://schemas.microsoft.com/office/drawing/2010/main" xmlns="" id="{189B1B9C-7526-46F4-BACF-260F657DC9BB}"/>
                  </a:ext>
                </a:extLst>
              </p:cNvPr>
              <p:cNvSpPr>
                <a:spLocks noRot="1" noChangeAspect="1" noMove="1" noResize="1" noEditPoints="1" noAdjustHandles="1" noChangeArrowheads="1" noChangeShapeType="1" noTextEdit="1"/>
              </p:cNvSpPr>
              <p:nvPr/>
            </p:nvSpPr>
            <p:spPr>
              <a:xfrm>
                <a:off x="569175" y="764686"/>
                <a:ext cx="7937408" cy="1997642"/>
              </a:xfrm>
              <a:prstGeom prst="rect">
                <a:avLst/>
              </a:prstGeom>
              <a:blipFill rotWithShape="1">
                <a:blip r:embed="rId2"/>
                <a:stretch>
                  <a:fillRect l="-1152" b="-243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矩形 11">
                <a:extLst>
                  <a:ext uri="{FF2B5EF4-FFF2-40B4-BE49-F238E27FC236}">
                    <a16:creationId xmlns:a16="http://schemas.microsoft.com/office/drawing/2014/main" xmlns="" id="{EFD6A4E3-CF70-4714-8860-46A1E7268B20}"/>
                  </a:ext>
                </a:extLst>
              </p:cNvPr>
              <p:cNvSpPr/>
              <p:nvPr/>
            </p:nvSpPr>
            <p:spPr>
              <a:xfrm>
                <a:off x="5472932" y="5869063"/>
                <a:ext cx="8928993" cy="1108524"/>
              </a:xfrm>
              <a:prstGeom prst="rect">
                <a:avLst/>
              </a:prstGeom>
            </p:spPr>
            <p:txBody>
              <a:bodyPr wrap="square" lIns="91425" tIns="45711" rIns="91425" bIns="45711">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3HClO+2NO+H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O=3Cl</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+2N</a:t>
                </a:r>
                <a14:m>
                  <m:oMath xmlns:m="http://schemas.openxmlformats.org/officeDocument/2006/math">
                    <m:sSubSup>
                      <m:sSubSupPr>
                        <m:ctrlPr>
                          <a:rPr lang="zh-CN" altLang="zh-CN" sz="4400" i="1">
                            <a:solidFill>
                              <a:srgbClr val="A50021"/>
                            </a:solidFill>
                            <a:latin typeface="Cambria Math"/>
                            <a:ea typeface="Cambria Math" panose="02040503050406030204" pitchFamily="18" charset="0"/>
                            <a:cs typeface="Times New Roman" panose="02020603050405020304" pitchFamily="18" charset="0"/>
                          </a:rPr>
                        </m:ctrlPr>
                      </m:sSubSupPr>
                      <m:e>
                        <m:r>
                          <m:rPr>
                            <m:sty m:val="p"/>
                          </m:rP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O</m:t>
                        </m:r>
                      </m:e>
                      <m:sub>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3</m:t>
                        </m:r>
                      </m:sub>
                      <m:sup>
                        <m:r>
                          <m:rPr>
                            <m:nor/>
                          </m:rPr>
                          <a:rPr lang="en-US" altLang="zh-CN" sz="4400" i="1">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m:t>−</m:t>
                        </m:r>
                      </m:sup>
                    </m:sSubSup>
                  </m:oMath>
                </a14:m>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+5H</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mc:Choice>
        <mc:Fallback xmlns="">
          <p:sp>
            <p:nvSpPr>
              <p:cNvPr id="12" name="矩形 11">
                <a:extLst>
                  <a:ext uri="{FF2B5EF4-FFF2-40B4-BE49-F238E27FC236}">
                    <a16:creationId xmlns:a16="http://schemas.microsoft.com/office/drawing/2014/main" xmlns:a14="http://schemas.microsoft.com/office/drawing/2010/main" xmlns="" id="{EFD6A4E3-CF70-4714-8860-46A1E7268B20}"/>
                  </a:ext>
                </a:extLst>
              </p:cNvPr>
              <p:cNvSpPr>
                <a:spLocks noRot="1" noChangeAspect="1" noMove="1" noResize="1" noEditPoints="1" noAdjustHandles="1" noChangeArrowheads="1" noChangeShapeType="1" noTextEdit="1"/>
              </p:cNvSpPr>
              <p:nvPr/>
            </p:nvSpPr>
            <p:spPr>
              <a:xfrm>
                <a:off x="2105958" y="2265939"/>
                <a:ext cx="3435834" cy="427981"/>
              </a:xfrm>
              <a:prstGeom prst="rect">
                <a:avLst/>
              </a:prstGeom>
              <a:blipFill rotWithShape="1">
                <a:blip r:embed="rId3"/>
                <a:stretch>
                  <a:fillRect l="-2660" b="-15714"/>
                </a:stretch>
              </a:blipFill>
            </p:spPr>
            <p:txBody>
              <a:bodyPr/>
              <a:lstStyle/>
              <a:p>
                <a:r>
                  <a:rPr lang="zh-CN" altLang="en-US">
                    <a:noFill/>
                  </a:rPr>
                  <a:t> </a:t>
                </a:r>
              </a:p>
            </p:txBody>
          </p:sp>
        </mc:Fallback>
      </mc:AlternateContent>
      <p:pic>
        <p:nvPicPr>
          <p:cNvPr id="13" name="9JSHX1-6.EPS" descr="id:2147507077;FounderCES">
            <a:extLst>
              <a:ext uri="{FF2B5EF4-FFF2-40B4-BE49-F238E27FC236}">
                <a16:creationId xmlns:a16="http://schemas.microsoft.com/office/drawing/2014/main" xmlns="" id="{89455FFE-6EC0-40E5-9E95-1B8103CE45EA}"/>
              </a:ext>
            </a:extLst>
          </p:cNvPr>
          <p:cNvPicPr/>
          <p:nvPr/>
        </p:nvPicPr>
        <p:blipFill>
          <a:blip r:embed="rId4">
            <a:clrChange>
              <a:clrFrom>
                <a:srgbClr val="FFFFFF"/>
              </a:clrFrom>
              <a:clrTo>
                <a:srgbClr val="FFFFFF">
                  <a:alpha val="0"/>
                </a:srgbClr>
              </a:clrTo>
            </a:clrChange>
          </a:blip>
          <a:stretch>
            <a:fillRect/>
          </a:stretch>
        </p:blipFill>
        <p:spPr>
          <a:xfrm>
            <a:off x="15299203" y="3060751"/>
            <a:ext cx="6624736" cy="4657503"/>
          </a:xfrm>
          <a:prstGeom prst="rect">
            <a:avLst/>
          </a:prstGeom>
        </p:spPr>
      </p:pic>
      <p:sp>
        <p:nvSpPr>
          <p:cNvPr id="14" name="矩形 13">
            <a:extLst>
              <a:ext uri="{FF2B5EF4-FFF2-40B4-BE49-F238E27FC236}">
                <a16:creationId xmlns:a16="http://schemas.microsoft.com/office/drawing/2014/main" xmlns="" id="{FD3377B5-CFEE-4F59-A704-864941720DF4}"/>
              </a:ext>
            </a:extLst>
          </p:cNvPr>
          <p:cNvSpPr/>
          <p:nvPr/>
        </p:nvSpPr>
        <p:spPr>
          <a:xfrm>
            <a:off x="1616476" y="7823333"/>
            <a:ext cx="20352994" cy="22942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1" rIns="91425" bIns="45711" anchor="ctr"/>
          <a:lstStyle/>
          <a:p>
            <a:pPr algn="ctr">
              <a:defRPr/>
            </a:pPr>
            <a:endParaRPr lang="zh-CN" altLang="en-US" sz="4400" dirty="0">
              <a:solidFill>
                <a:prstClr val="white"/>
              </a:solidFill>
              <a:latin typeface="Calibri"/>
              <a:ea typeface="宋体" panose="02010600030101010101" pitchFamily="2" charset="-122"/>
            </a:endParaRPr>
          </a:p>
        </p:txBody>
      </p:sp>
      <mc:AlternateContent xmlns:mc="http://schemas.openxmlformats.org/markup-compatibility/2006" xmlns:a14="http://schemas.microsoft.com/office/drawing/2010/main">
        <mc:Choice Requires="a14">
          <p:sp>
            <p:nvSpPr>
              <p:cNvPr id="15" name="Rectangle 17">
                <a:extLst>
                  <a:ext uri="{FF2B5EF4-FFF2-40B4-BE49-F238E27FC236}">
                    <a16:creationId xmlns:a16="http://schemas.microsoft.com/office/drawing/2014/main" xmlns="" id="{0E6908CB-DA20-43A7-9E21-5B9BF6F7F391}"/>
                  </a:ext>
                </a:extLst>
              </p:cNvPr>
              <p:cNvSpPr>
                <a:spLocks noChangeArrowheads="1"/>
              </p:cNvSpPr>
              <p:nvPr/>
            </p:nvSpPr>
            <p:spPr bwMode="auto">
              <a:xfrm>
                <a:off x="1856016" y="7824636"/>
                <a:ext cx="19098636" cy="2124927"/>
              </a:xfrm>
              <a:prstGeom prst="rect">
                <a:avLst/>
              </a:prstGeom>
              <a:noFill/>
              <a:ln w="9525">
                <a:noFill/>
                <a:miter lim="800000"/>
                <a:headEnd/>
                <a:tailEnd/>
              </a:ln>
            </p:spPr>
            <p:txBody>
              <a:bodyPr wrap="square" lIns="91425" tIns="45711" rIns="91425" bIns="45711" anchor="ctr">
                <a:spAutoFit/>
              </a:bodyPr>
              <a:lstStyle/>
              <a:p>
                <a:pPr latinLnBrk="1">
                  <a:lnSpc>
                    <a:spcPct val="150000"/>
                  </a:lnSpc>
                  <a:spcAft>
                    <a:spcPts val="0"/>
                  </a:spcAft>
                </a:pP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反应物是</a:t>
                </a:r>
                <a:r>
                  <a:rPr lang="en-US" altLang="zh-CN" sz="4400" dirty="0" err="1">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HClO</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NO,</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生成物是</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Cl</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a:t>
                </a:r>
                <a14:m>
                  <m:oMath xmlns:m="http://schemas.openxmlformats.org/officeDocument/2006/math">
                    <m:sSubSup>
                      <m:sSubSupPr>
                        <m:ctrlPr>
                          <a:rPr lang="zh-CN" altLang="zh-CN" sz="4400" i="1">
                            <a:solidFill>
                              <a:srgbClr val="A50021"/>
                            </a:solidFill>
                            <a:latin typeface="Cambria Math"/>
                            <a:ea typeface="Cambria Math" panose="02040503050406030204" pitchFamily="18" charset="0"/>
                            <a:cs typeface="Times New Roman" panose="02020603050405020304" pitchFamily="18" charset="0"/>
                          </a:rPr>
                        </m:ctrlPr>
                      </m:sSubSupPr>
                      <m:e>
                        <m:r>
                          <m:rPr>
                            <m:sty m:val="p"/>
                          </m:rP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O</m:t>
                        </m:r>
                      </m:e>
                      <m:sub>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3</m:t>
                        </m:r>
                      </m:sub>
                      <m:sup>
                        <m:r>
                          <m:rPr>
                            <m:nor/>
                          </m:rPr>
                          <a:rPr lang="en-US" altLang="zh-CN" sz="4400" i="1">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m:t>−</m:t>
                        </m:r>
                      </m:sup>
                    </m:sSubSup>
                  </m:oMath>
                </a14:m>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反应体系为酸性</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结合电子得失守恒和电荷守恒写出离子方程式</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3HClO+2NO+H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O=3Cl</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+2N</a:t>
                </a:r>
                <a14:m>
                  <m:oMath xmlns:m="http://schemas.openxmlformats.org/officeDocument/2006/math">
                    <m:sSubSup>
                      <m:sSubSupPr>
                        <m:ctrlPr>
                          <a:rPr lang="zh-CN" altLang="zh-CN" sz="4400" i="1">
                            <a:solidFill>
                              <a:srgbClr val="A50021"/>
                            </a:solidFill>
                            <a:latin typeface="Cambria Math"/>
                            <a:ea typeface="Cambria Math" panose="02040503050406030204" pitchFamily="18" charset="0"/>
                            <a:cs typeface="Times New Roman" panose="02020603050405020304" pitchFamily="18" charset="0"/>
                          </a:rPr>
                        </m:ctrlPr>
                      </m:sSubSupPr>
                      <m:e>
                        <m:r>
                          <m:rPr>
                            <m:sty m:val="p"/>
                          </m:rP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O</m:t>
                        </m:r>
                      </m:e>
                      <m:sub>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3</m:t>
                        </m:r>
                      </m:sub>
                      <m:sup>
                        <m:r>
                          <m:rPr>
                            <m:nor/>
                          </m:rPr>
                          <a:rPr lang="en-US" altLang="zh-CN" sz="4400" i="1">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m:t>−</m:t>
                        </m:r>
                      </m:sup>
                    </m:sSubSup>
                  </m:oMath>
                </a14:m>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+5H</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15" name="Rectangle 17">
                <a:extLst>
                  <a:ext uri="{FF2B5EF4-FFF2-40B4-BE49-F238E27FC236}">
                    <a16:creationId xmlns:a16="http://schemas.microsoft.com/office/drawing/2014/main" xmlns:a14="http://schemas.microsoft.com/office/drawing/2010/main" xmlns="" id="{0E6908CB-DA20-43A7-9E21-5B9BF6F7F391}"/>
                  </a:ext>
                </a:extLst>
              </p:cNvPr>
              <p:cNvSpPr>
                <a:spLocks noRot="1" noChangeAspect="1" noMove="1" noResize="1" noEditPoints="1" noAdjustHandles="1" noChangeArrowheads="1" noChangeShapeType="1" noTextEdit="1"/>
              </p:cNvSpPr>
              <p:nvPr/>
            </p:nvSpPr>
            <p:spPr bwMode="auto">
              <a:xfrm>
                <a:off x="714186" y="3020951"/>
                <a:ext cx="7349064" cy="820396"/>
              </a:xfrm>
              <a:prstGeom prst="rect">
                <a:avLst/>
              </a:prstGeom>
              <a:blipFill rotWithShape="1">
                <a:blip r:embed="rId5"/>
                <a:stretch>
                  <a:fillRect l="-1327" r="-249" b="-8955"/>
                </a:stretch>
              </a:blipFill>
              <a:ln w="9525">
                <a:noFill/>
                <a:miter lim="800000"/>
                <a:headEnd/>
                <a:tailEnd/>
              </a:ln>
            </p:spPr>
            <p:txBody>
              <a:bodyPr/>
              <a:lstStyle/>
              <a:p>
                <a:r>
                  <a:rPr lang="zh-CN" altLang="en-US">
                    <a:noFill/>
                  </a:rPr>
                  <a:t> </a:t>
                </a:r>
              </a:p>
            </p:txBody>
          </p:sp>
        </mc:Fallback>
      </mc:AlternateContent>
      <p:pic>
        <p:nvPicPr>
          <p:cNvPr id="17" name="提分强化训练.EPS" descr="id:2147506122;FounderCES">
            <a:extLst>
              <a:ext uri="{FF2B5EF4-FFF2-40B4-BE49-F238E27FC236}">
                <a16:creationId xmlns="" xmlns:a16="http://schemas.microsoft.com/office/drawing/2014/main" id="{F2BAB64B-8CAA-4F5C-8ED2-ABFF20BD583A}"/>
              </a:ext>
            </a:extLst>
          </p:cNvPr>
          <p:cNvPicPr/>
          <p:nvPr/>
        </p:nvPicPr>
        <p:blipFill>
          <a:blip r:embed="rId6"/>
          <a:stretch>
            <a:fillRect/>
          </a:stretch>
        </p:blipFill>
        <p:spPr>
          <a:xfrm>
            <a:off x="1504555" y="1188543"/>
            <a:ext cx="20746242" cy="733233"/>
          </a:xfrm>
          <a:prstGeom prst="rect">
            <a:avLst/>
          </a:prstGeom>
        </p:spPr>
      </p:pic>
    </p:spTree>
    <p:extLst>
      <p:ext uri="{BB962C8B-B14F-4D97-AF65-F5344CB8AC3E}">
        <p14:creationId xmlns:p14="http://schemas.microsoft.com/office/powerpoint/2010/main" val="303634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矩形 9">
                <a:extLst>
                  <a:ext uri="{FF2B5EF4-FFF2-40B4-BE49-F238E27FC236}">
                    <a16:creationId xmlns:a16="http://schemas.microsoft.com/office/drawing/2014/main" xmlns="" id="{189B1B9C-7526-46F4-BACF-260F657DC9BB}"/>
                  </a:ext>
                </a:extLst>
              </p:cNvPr>
              <p:cNvSpPr/>
              <p:nvPr/>
            </p:nvSpPr>
            <p:spPr>
              <a:xfrm>
                <a:off x="1479163" y="1980631"/>
                <a:ext cx="20627615" cy="5174139"/>
              </a:xfrm>
              <a:prstGeom prst="rect">
                <a:avLst/>
              </a:prstGeom>
            </p:spPr>
            <p:txBody>
              <a:bodyPr wrap="square" lIns="91425" tIns="45711" rIns="91425" bIns="45711">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(3)NO</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的氧化吸收。用</a:t>
                </a:r>
                <a:r>
                  <a:rPr lang="en-US" altLang="zh-CN" sz="44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NaClO</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溶液吸收硝酸尾气</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可提高尾气中</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NO</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的去除率。其他条件相同</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,NO</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转化为</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t>
                </a:r>
                <a14:m>
                  <m:oMath xmlns:m="http://schemas.openxmlformats.org/officeDocument/2006/math">
                    <m:sSubSup>
                      <m:sSubSupPr>
                        <m:ctrlPr>
                          <a:rPr lang="zh-CN" altLang="zh-CN" sz="4400" i="1">
                            <a:solidFill>
                              <a:srgbClr val="000000"/>
                            </a:solidFill>
                            <a:latin typeface="Cambria Math"/>
                            <a:ea typeface="Cambria Math" panose="02040503050406030204" pitchFamily="18" charset="0"/>
                            <a:cs typeface="Times New Roman" panose="02020603050405020304" pitchFamily="18" charset="0"/>
                          </a:rPr>
                        </m:ctrlPr>
                      </m:sSubSupPr>
                      <m:e>
                        <m:r>
                          <m:rPr>
                            <m:sty m:val="p"/>
                          </m:rPr>
                          <a:rPr lang="en-US" altLang="zh-CN" sz="44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O</m:t>
                        </m:r>
                      </m:e>
                      <m:sub>
                        <m:r>
                          <a:rPr lang="en-US" altLang="zh-CN" sz="44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3</m:t>
                        </m:r>
                      </m:sub>
                      <m:sup>
                        <m:r>
                          <m:rPr>
                            <m:nor/>
                          </m:rPr>
                          <a:rPr lang="en-US" altLang="zh-CN" sz="4400" i="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m:t>−</m:t>
                        </m:r>
                      </m:sup>
                    </m:sSubSup>
                  </m:oMath>
                </a14:m>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的转化率随</a:t>
                </a:r>
                <a:r>
                  <a:rPr lang="en-US" altLang="zh-CN" sz="44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NaClO</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溶液初始</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pH</a:t>
                </a: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用稀盐酸调节</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的变化如图所示。</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4400" dirty="0">
                    <a:solidFill>
                      <a:srgbClr val="000000"/>
                    </a:solidFill>
                    <a:latin typeface="NEU-BZ-S92" panose="02020503000000020003" pitchFamily="18" charset="-122"/>
                    <a:cs typeface="宋体" panose="02010600030101010101" pitchFamily="2" charset="-122"/>
                  </a:rPr>
                  <a:t>②</a:t>
                </a:r>
                <a:r>
                  <a:rPr lang="en-US" altLang="zh-CN" sz="44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NaClO</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溶液的初始</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pH</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越小</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,NO</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转化率越高。其原因是</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4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mc:Choice>
        <mc:Fallback xmlns="">
          <p:sp>
            <p:nvSpPr>
              <p:cNvPr id="10" name="矩形 9">
                <a:extLst>
                  <a:ext uri="{FF2B5EF4-FFF2-40B4-BE49-F238E27FC236}">
                    <a16:creationId xmlns:a16="http://schemas.microsoft.com/office/drawing/2014/main" xmlns:a14="http://schemas.microsoft.com/office/drawing/2010/main" xmlns="" id="{189B1B9C-7526-46F4-BACF-260F657DC9BB}"/>
                  </a:ext>
                </a:extLst>
              </p:cNvPr>
              <p:cNvSpPr>
                <a:spLocks noRot="1" noChangeAspect="1" noMove="1" noResize="1" noEditPoints="1" noAdjustHandles="1" noChangeArrowheads="1" noChangeShapeType="1" noTextEdit="1"/>
              </p:cNvSpPr>
              <p:nvPr/>
            </p:nvSpPr>
            <p:spPr>
              <a:xfrm>
                <a:off x="569175" y="764686"/>
                <a:ext cx="7937408" cy="1997642"/>
              </a:xfrm>
              <a:prstGeom prst="rect">
                <a:avLst/>
              </a:prstGeom>
              <a:blipFill rotWithShape="1">
                <a:blip r:embed="rId2"/>
                <a:stretch>
                  <a:fillRect l="-1152" b="-2439"/>
                </a:stretch>
              </a:blipFill>
            </p:spPr>
            <p:txBody>
              <a:bodyPr/>
              <a:lstStyle/>
              <a:p>
                <a:r>
                  <a:rPr lang="zh-CN" altLang="en-US">
                    <a:noFill/>
                  </a:rPr>
                  <a:t> </a:t>
                </a:r>
              </a:p>
            </p:txBody>
          </p:sp>
        </mc:Fallback>
      </mc:AlternateContent>
      <p:sp>
        <p:nvSpPr>
          <p:cNvPr id="13" name="矩形 12">
            <a:extLst>
              <a:ext uri="{FF2B5EF4-FFF2-40B4-BE49-F238E27FC236}">
                <a16:creationId xmlns:a16="http://schemas.microsoft.com/office/drawing/2014/main" xmlns="" id="{5C51BB9C-8A93-4933-9967-16586AE226DC}"/>
              </a:ext>
            </a:extLst>
          </p:cNvPr>
          <p:cNvSpPr/>
          <p:nvPr/>
        </p:nvSpPr>
        <p:spPr>
          <a:xfrm>
            <a:off x="1352868" y="5836376"/>
            <a:ext cx="14201184" cy="1108524"/>
          </a:xfrm>
          <a:prstGeom prst="rect">
            <a:avLst/>
          </a:prstGeom>
        </p:spPr>
        <p:txBody>
          <a:bodyPr wrap="square" lIns="91425" tIns="45711" rIns="91425" bIns="45711">
            <a:spAutoFit/>
          </a:bodyPr>
          <a:lstStyle/>
          <a:p>
            <a:pPr>
              <a:lnSpc>
                <a:spcPct val="150000"/>
              </a:lnSpc>
              <a:spcAft>
                <a:spcPts val="0"/>
              </a:spcAft>
            </a:pP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溶液</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pH</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越小</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溶液中</a:t>
            </a:r>
            <a:r>
              <a:rPr lang="en-US" altLang="zh-CN" sz="4400" dirty="0" err="1">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HClO</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的浓度越大</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氧化</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NO</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的能力越强</a:t>
            </a:r>
            <a:endParaRPr lang="zh-CN" altLang="zh-CN" sz="4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pic>
        <p:nvPicPr>
          <p:cNvPr id="14" name="9JSHX1-6.EPS" descr="id:2147507077;FounderCES">
            <a:extLst>
              <a:ext uri="{FF2B5EF4-FFF2-40B4-BE49-F238E27FC236}">
                <a16:creationId xmlns:a16="http://schemas.microsoft.com/office/drawing/2014/main" xmlns="" id="{89455FFE-6EC0-40E5-9E95-1B8103CE45EA}"/>
              </a:ext>
            </a:extLst>
          </p:cNvPr>
          <p:cNvPicPr/>
          <p:nvPr/>
        </p:nvPicPr>
        <p:blipFill>
          <a:blip r:embed="rId3">
            <a:clrChange>
              <a:clrFrom>
                <a:srgbClr val="FFFFFF"/>
              </a:clrFrom>
              <a:clrTo>
                <a:srgbClr val="FFFFFF">
                  <a:alpha val="0"/>
                </a:srgbClr>
              </a:clrTo>
            </a:clrChange>
          </a:blip>
          <a:stretch>
            <a:fillRect/>
          </a:stretch>
        </p:blipFill>
        <p:spPr>
          <a:xfrm>
            <a:off x="16274131" y="3276775"/>
            <a:ext cx="5433929" cy="3937423"/>
          </a:xfrm>
          <a:prstGeom prst="rect">
            <a:avLst/>
          </a:prstGeom>
        </p:spPr>
      </p:pic>
      <p:sp>
        <p:nvSpPr>
          <p:cNvPr id="15" name="矩形 14">
            <a:extLst>
              <a:ext uri="{FF2B5EF4-FFF2-40B4-BE49-F238E27FC236}">
                <a16:creationId xmlns:a16="http://schemas.microsoft.com/office/drawing/2014/main" xmlns="" id="{E2414510-5E2A-4965-A1D6-C0075EA83F37}"/>
              </a:ext>
            </a:extLst>
          </p:cNvPr>
          <p:cNvSpPr/>
          <p:nvPr/>
        </p:nvSpPr>
        <p:spPr>
          <a:xfrm>
            <a:off x="1368477" y="7525246"/>
            <a:ext cx="20771632" cy="22883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1" rIns="91425" bIns="45711" anchor="ctr"/>
          <a:lstStyle/>
          <a:p>
            <a:pPr algn="ctr">
              <a:defRPr/>
            </a:pPr>
            <a:endParaRPr lang="zh-CN" altLang="en-US" dirty="0">
              <a:solidFill>
                <a:prstClr val="white"/>
              </a:solidFill>
              <a:latin typeface="Calibri"/>
              <a:ea typeface="宋体" panose="02010600030101010101" pitchFamily="2" charset="-122"/>
            </a:endParaRPr>
          </a:p>
        </p:txBody>
      </p:sp>
      <mc:AlternateContent xmlns:mc="http://schemas.openxmlformats.org/markup-compatibility/2006" xmlns:a14="http://schemas.microsoft.com/office/drawing/2010/main">
        <mc:Choice Requires="a14">
          <p:sp>
            <p:nvSpPr>
              <p:cNvPr id="16" name="Rectangle 17">
                <a:extLst>
                  <a:ext uri="{FF2B5EF4-FFF2-40B4-BE49-F238E27FC236}">
                    <a16:creationId xmlns:a16="http://schemas.microsoft.com/office/drawing/2014/main" xmlns="" id="{C78F5845-31B6-4836-BAFE-20B2FC084BFA}"/>
                  </a:ext>
                </a:extLst>
              </p:cNvPr>
              <p:cNvSpPr>
                <a:spLocks noChangeArrowheads="1"/>
              </p:cNvSpPr>
              <p:nvPr/>
            </p:nvSpPr>
            <p:spPr bwMode="auto">
              <a:xfrm>
                <a:off x="1656507" y="7536604"/>
                <a:ext cx="20051553" cy="2124927"/>
              </a:xfrm>
              <a:prstGeom prst="rect">
                <a:avLst/>
              </a:prstGeom>
              <a:noFill/>
              <a:ln w="9525">
                <a:noFill/>
                <a:miter lim="800000"/>
                <a:headEnd/>
                <a:tailEnd/>
              </a:ln>
            </p:spPr>
            <p:txBody>
              <a:bodyPr wrap="square" lIns="91425" tIns="45711" rIns="91425" bIns="45711" anchor="ctr">
                <a:spAutoFit/>
              </a:bodyPr>
              <a:lstStyle/>
              <a:p>
                <a:pPr latinLnBrk="1">
                  <a:lnSpc>
                    <a:spcPct val="150000"/>
                  </a:lnSpc>
                  <a:spcAft>
                    <a:spcPts val="0"/>
                  </a:spcAft>
                </a:pP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NEU-BZ-S92" panose="02020503000000020003" pitchFamily="18" charset="-122"/>
                    <a:cs typeface="宋体" panose="02010600030101010101" pitchFamily="2" charset="-122"/>
                  </a:rPr>
                  <a:t> </a:t>
                </a:r>
                <a:r>
                  <a:rPr lang="en-US" altLang="zh-CN" sz="4400" dirty="0" err="1">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ClO</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水解方程式为</a:t>
                </a:r>
                <a:r>
                  <a:rPr lang="en-US" altLang="zh-CN" sz="4400" dirty="0" err="1">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ClO</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a:t>
                </a:r>
                <a14:m>
                  <m:oMath xmlns:m="http://schemas.openxmlformats.org/officeDocument/2006/math">
                    <m:r>
                      <a:rPr lang="en-US" altLang="zh-CN" sz="4400" i="1">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m:t>
                    </m:r>
                  </m:oMath>
                </a14:m>
                <a:r>
                  <a:rPr lang="en-US" altLang="zh-CN" sz="4400" dirty="0" err="1">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HClO+OH</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酸性越强</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平衡正向移动程度越大</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err="1">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HClO</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浓度越大</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溶液的氧化性越强</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则</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NO</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转化率越高。</a:t>
                </a:r>
                <a:endParaRPr lang="zh-CN" altLang="zh-CN" sz="4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mc:Choice>
        <mc:Fallback xmlns="">
          <p:sp>
            <p:nvSpPr>
              <p:cNvPr id="16" name="Rectangle 17">
                <a:extLst>
                  <a:ext uri="{FF2B5EF4-FFF2-40B4-BE49-F238E27FC236}">
                    <a16:creationId xmlns:a16="http://schemas.microsoft.com/office/drawing/2014/main" xmlns:a14="http://schemas.microsoft.com/office/drawing/2010/main" xmlns="" id="{C78F5845-31B6-4836-BAFE-20B2FC084BFA}"/>
                  </a:ext>
                </a:extLst>
              </p:cNvPr>
              <p:cNvSpPr>
                <a:spLocks noRot="1" noChangeAspect="1" noMove="1" noResize="1" noEditPoints="1" noAdjustHandles="1" noChangeArrowheads="1" noChangeShapeType="1" noTextEdit="1"/>
              </p:cNvSpPr>
              <p:nvPr/>
            </p:nvSpPr>
            <p:spPr bwMode="auto">
              <a:xfrm>
                <a:off x="637416" y="2909747"/>
                <a:ext cx="7715742" cy="820396"/>
              </a:xfrm>
              <a:prstGeom prst="rect">
                <a:avLst/>
              </a:prstGeom>
              <a:blipFill rotWithShape="1">
                <a:blip r:embed="rId4"/>
                <a:stretch>
                  <a:fillRect l="-1265" r="-553" b="-8148"/>
                </a:stretch>
              </a:blipFill>
              <a:ln w="9525">
                <a:noFill/>
                <a:miter lim="800000"/>
                <a:headEnd/>
                <a:tailEnd/>
              </a:ln>
            </p:spPr>
            <p:txBody>
              <a:bodyPr/>
              <a:lstStyle/>
              <a:p>
                <a:r>
                  <a:rPr lang="zh-CN" altLang="en-US">
                    <a:noFill/>
                  </a:rPr>
                  <a:t> </a:t>
                </a:r>
              </a:p>
            </p:txBody>
          </p:sp>
        </mc:Fallback>
      </mc:AlternateContent>
      <p:pic>
        <p:nvPicPr>
          <p:cNvPr id="17" name="提分强化训练.EPS" descr="id:2147506122;FounderCES">
            <a:extLst>
              <a:ext uri="{FF2B5EF4-FFF2-40B4-BE49-F238E27FC236}">
                <a16:creationId xmlns="" xmlns:a16="http://schemas.microsoft.com/office/drawing/2014/main" id="{F2BAB64B-8CAA-4F5C-8ED2-ABFF20BD583A}"/>
              </a:ext>
            </a:extLst>
          </p:cNvPr>
          <p:cNvPicPr/>
          <p:nvPr/>
        </p:nvPicPr>
        <p:blipFill>
          <a:blip r:embed="rId5"/>
          <a:stretch>
            <a:fillRect/>
          </a:stretch>
        </p:blipFill>
        <p:spPr>
          <a:xfrm>
            <a:off x="1504555" y="1188543"/>
            <a:ext cx="20746242" cy="733233"/>
          </a:xfrm>
          <a:prstGeom prst="rect">
            <a:avLst/>
          </a:prstGeom>
        </p:spPr>
      </p:pic>
    </p:spTree>
    <p:extLst>
      <p:ext uri="{BB962C8B-B14F-4D97-AF65-F5344CB8AC3E}">
        <p14:creationId xmlns:p14="http://schemas.microsoft.com/office/powerpoint/2010/main" val="3184177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矩形 7">
                <a:extLst>
                  <a:ext uri="{FF2B5EF4-FFF2-40B4-BE49-F238E27FC236}">
                    <a16:creationId xmlns:a16="http://schemas.microsoft.com/office/drawing/2014/main" xmlns="" id="{189B1B9C-7526-46F4-BACF-260F657DC9BB}"/>
                  </a:ext>
                </a:extLst>
              </p:cNvPr>
              <p:cNvSpPr/>
              <p:nvPr/>
            </p:nvSpPr>
            <p:spPr>
              <a:xfrm>
                <a:off x="1407158" y="1980633"/>
                <a:ext cx="20843639" cy="9590639"/>
              </a:xfrm>
              <a:prstGeom prst="rect">
                <a:avLst/>
              </a:prstGeom>
            </p:spPr>
            <p:txBody>
              <a:bodyPr wrap="square" lIns="91425" tIns="45711" rIns="91425" bIns="45711">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食盐中含有一定量的镁、铁等杂质</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加碘盐中碘的损失主要是由于杂质、水分、空气中的氧气以及光照、受热而引起的。已知氧化性</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:I</a:t>
                </a:r>
                <a14:m>
                  <m:oMath xmlns:m="http://schemas.openxmlformats.org/officeDocument/2006/math">
                    <m:sSubSup>
                      <m:sSubSupPr>
                        <m:ctrlPr>
                          <a:rPr lang="zh-CN" altLang="zh-CN" sz="4400" i="1">
                            <a:solidFill>
                              <a:srgbClr val="000000"/>
                            </a:solidFill>
                            <a:latin typeface="Cambria Math"/>
                            <a:ea typeface="Cambria Math" panose="02040503050406030204" pitchFamily="18" charset="0"/>
                            <a:cs typeface="Times New Roman" panose="02020603050405020304" pitchFamily="18" charset="0"/>
                          </a:rPr>
                        </m:ctrlPr>
                      </m:sSubSupPr>
                      <m:e>
                        <m:r>
                          <m:rPr>
                            <m:sty m:val="p"/>
                          </m:rPr>
                          <a:rPr lang="en-US" altLang="zh-CN" sz="44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O</m:t>
                        </m:r>
                      </m:e>
                      <m:sub>
                        <m:r>
                          <a:rPr lang="en-US" altLang="zh-CN" sz="44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3</m:t>
                        </m:r>
                      </m:sub>
                      <m:sup>
                        <m:r>
                          <m:rPr>
                            <m:nor/>
                          </m:rPr>
                          <a:rPr lang="en-US" altLang="zh-CN" sz="4400" i="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m:t>−</m:t>
                        </m:r>
                      </m:sup>
                    </m:sSubSup>
                  </m:oMath>
                </a14:m>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&gt;Fe</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&gt;I</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还原性</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14:m>
                  <m:oMath xmlns:m="http://schemas.openxmlformats.org/officeDocument/2006/math">
                    <m:sSubSup>
                      <m:sSubSupPr>
                        <m:ctrlPr>
                          <a:rPr lang="zh-CN" altLang="zh-CN" sz="4400" i="1">
                            <a:solidFill>
                              <a:srgbClr val="000000"/>
                            </a:solidFill>
                            <a:latin typeface="Cambria Math"/>
                            <a:ea typeface="Cambria Math" panose="02040503050406030204" pitchFamily="18" charset="0"/>
                            <a:cs typeface="Times New Roman" panose="02020603050405020304" pitchFamily="18" charset="0"/>
                          </a:rPr>
                        </m:ctrlPr>
                      </m:sSubSupPr>
                      <m:e>
                        <m:r>
                          <m:rPr>
                            <m:sty m:val="p"/>
                          </m:rPr>
                          <a:rPr lang="en-US" altLang="zh-CN" sz="44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O</m:t>
                        </m:r>
                      </m:e>
                      <m:sub>
                        <m:r>
                          <a:rPr lang="en-US" altLang="zh-CN" sz="44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3</m:t>
                        </m:r>
                      </m:sub>
                      <m:sup>
                        <m:r>
                          <a:rPr lang="en-US" altLang="zh-CN" sz="44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2</m:t>
                        </m:r>
                        <m:r>
                          <m:rPr>
                            <m:nor/>
                          </m:rPr>
                          <a:rPr lang="en-US" altLang="zh-CN" sz="4400" i="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m:t>−</m:t>
                        </m:r>
                      </m:sup>
                    </m:sSubSup>
                  </m:oMath>
                </a14:m>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&gt;I</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3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3I</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+6OH</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=5I</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+I</a:t>
                </a:r>
                <a14:m>
                  <m:oMath xmlns:m="http://schemas.openxmlformats.org/officeDocument/2006/math">
                    <m:sSubSup>
                      <m:sSubSupPr>
                        <m:ctrlPr>
                          <a:rPr lang="zh-CN" altLang="zh-CN" sz="4400" i="1">
                            <a:solidFill>
                              <a:srgbClr val="000000"/>
                            </a:solidFill>
                            <a:latin typeface="Cambria Math"/>
                            <a:ea typeface="Cambria Math" panose="02040503050406030204" pitchFamily="18" charset="0"/>
                            <a:cs typeface="Times New Roman" panose="02020603050405020304" pitchFamily="18" charset="0"/>
                          </a:rPr>
                        </m:ctrlPr>
                      </m:sSubSupPr>
                      <m:e>
                        <m:r>
                          <m:rPr>
                            <m:sty m:val="p"/>
                          </m:rPr>
                          <a:rPr lang="en-US" altLang="zh-CN" sz="44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O</m:t>
                        </m:r>
                      </m:e>
                      <m:sub>
                        <m:r>
                          <a:rPr lang="en-US" altLang="zh-CN" sz="44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3</m:t>
                        </m:r>
                      </m:sub>
                      <m:sup>
                        <m:r>
                          <m:rPr>
                            <m:nor/>
                          </m:rPr>
                          <a:rPr lang="en-US" altLang="zh-CN" sz="4400" i="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m:t>−</m:t>
                        </m:r>
                      </m:sup>
                    </m:sSubSup>
                  </m:oMath>
                </a14:m>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KI+I</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14:m>
                  <m:oMath xmlns:m="http://schemas.openxmlformats.org/officeDocument/2006/math">
                    <m:r>
                      <a:rPr lang="en-US" altLang="zh-CN" sz="4400" i="1">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m:t>
                    </m:r>
                  </m:oMath>
                </a14:m>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KI</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endParaRPr lang="zh-CN" altLang="zh-CN" sz="13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某学习小组对加碘盐进行了如下实验</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取一定量某加碘盐</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可能含有</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KIO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KI</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Mg</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用适量蒸馏水溶解</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并加稀盐酸酸化</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将所得溶液分为</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份。第一份溶液中滴加</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KSCN</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溶液后显红色</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第二份溶液中加足量</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KI</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固体</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溶液显淡黄色</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用</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CCl</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萃取</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下层溶液显紫红色</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第三份溶液中加入适量</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KIO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固体后</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滴加淀粉试剂</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溶液不变色。</a:t>
                </a:r>
                <a:endParaRPr lang="zh-CN" altLang="zh-CN" sz="13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a:p>
                <a:pPr>
                  <a:lnSpc>
                    <a:spcPct val="150000"/>
                  </a:lnSpc>
                  <a:spcAft>
                    <a:spcPts val="0"/>
                  </a:spcAft>
                </a:pPr>
                <a:r>
                  <a:rPr lang="zh-CN" altLang="zh-CN" sz="4400" dirty="0">
                    <a:solidFill>
                      <a:srgbClr val="000000"/>
                    </a:solidFill>
                    <a:latin typeface="NEU-BZ-S92" panose="02020503000000020003" pitchFamily="18" charset="-122"/>
                    <a:cs typeface="宋体" panose="02010600030101010101" pitchFamily="2" charset="-122"/>
                  </a:rPr>
                  <a:t>①</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加</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KSCN</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溶液显红色</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该红色物质是</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用化学式表示</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);CCl</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中显紫红色的</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spcAft>
                    <a:spcPts val="0"/>
                  </a:spcAft>
                </a:pP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物质是</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用电子式表示</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13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mc:Choice>
        <mc:Fallback xmlns="">
          <p:sp>
            <p:nvSpPr>
              <p:cNvPr id="8" name="矩形 7">
                <a:extLst>
                  <a:ext uri="{FF2B5EF4-FFF2-40B4-BE49-F238E27FC236}">
                    <a16:creationId xmlns:a16="http://schemas.microsoft.com/office/drawing/2014/main" xmlns:a14="http://schemas.microsoft.com/office/drawing/2010/main" xmlns="" id="{189B1B9C-7526-46F4-BACF-260F657DC9BB}"/>
                  </a:ext>
                </a:extLst>
              </p:cNvPr>
              <p:cNvSpPr>
                <a:spLocks noRot="1" noChangeAspect="1" noMove="1" noResize="1" noEditPoints="1" noAdjustHandles="1" noChangeArrowheads="1" noChangeShapeType="1" noTextEdit="1"/>
              </p:cNvSpPr>
              <p:nvPr/>
            </p:nvSpPr>
            <p:spPr>
              <a:xfrm>
                <a:off x="541467" y="764686"/>
                <a:ext cx="8020533" cy="3702773"/>
              </a:xfrm>
              <a:prstGeom prst="rect">
                <a:avLst/>
              </a:prstGeom>
              <a:blipFill rotWithShape="1">
                <a:blip r:embed="rId2"/>
                <a:stretch>
                  <a:fillRect l="-1216" r="-456" b="-2303"/>
                </a:stretch>
              </a:blipFill>
            </p:spPr>
            <p:txBody>
              <a:bodyPr/>
              <a:lstStyle/>
              <a:p>
                <a:r>
                  <a:rPr lang="zh-CN" altLang="en-US">
                    <a:noFill/>
                  </a:rPr>
                  <a:t> </a:t>
                </a:r>
              </a:p>
            </p:txBody>
          </p:sp>
        </mc:Fallback>
      </mc:AlternateContent>
      <p:sp>
        <p:nvSpPr>
          <p:cNvPr id="9" name="矩形 8">
            <a:extLst>
              <a:ext uri="{FF2B5EF4-FFF2-40B4-BE49-F238E27FC236}">
                <a16:creationId xmlns:a16="http://schemas.microsoft.com/office/drawing/2014/main" xmlns="" id="{EFD6A4E3-CF70-4714-8860-46A1E7268B20}"/>
              </a:ext>
            </a:extLst>
          </p:cNvPr>
          <p:cNvSpPr/>
          <p:nvPr/>
        </p:nvSpPr>
        <p:spPr>
          <a:xfrm>
            <a:off x="10729517" y="8893400"/>
            <a:ext cx="2520281" cy="1108524"/>
          </a:xfrm>
          <a:prstGeom prst="rect">
            <a:avLst/>
          </a:prstGeom>
        </p:spPr>
        <p:txBody>
          <a:bodyPr wrap="square" lIns="91425" tIns="45711" rIns="91425" bIns="45711">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rPr>
              <a:t>Fe(SCN)</a:t>
            </a:r>
            <a:r>
              <a:rPr lang="en-US" altLang="zh-CN" sz="4400" baseline="-25000" dirty="0">
                <a:solidFill>
                  <a:srgbClr val="A50021"/>
                </a:solidFill>
                <a:latin typeface="Times New Roman" panose="02020603050405020304" pitchFamily="18" charset="0"/>
                <a:ea typeface="微软雅黑" panose="020B0503020204020204" pitchFamily="34" charset="-122"/>
              </a:rPr>
              <a:t>3</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pic>
        <p:nvPicPr>
          <p:cNvPr id="11" name="图片 10">
            <a:extLst>
              <a:ext uri="{FF2B5EF4-FFF2-40B4-BE49-F238E27FC236}">
                <a16:creationId xmlns:a16="http://schemas.microsoft.com/office/drawing/2014/main" xmlns="" id="{1A6A96F3-92CB-4F31-8550-29E2B230ED41}"/>
              </a:ext>
            </a:extLst>
          </p:cNvPr>
          <p:cNvPicPr>
            <a:picLocks noChangeAspect="1"/>
          </p:cNvPicPr>
          <p:nvPr/>
        </p:nvPicPr>
        <p:blipFill>
          <a:blip r:embed="rId3">
            <a:clrChange>
              <a:clrFrom>
                <a:srgbClr val="FFFFFF"/>
              </a:clrFrom>
              <a:clrTo>
                <a:srgbClr val="FFFFFF">
                  <a:alpha val="0"/>
                </a:srgbClr>
              </a:clrTo>
            </a:clrChange>
            <a:duotone>
              <a:schemeClr val="accent2">
                <a:shade val="45000"/>
                <a:satMod val="135000"/>
              </a:schemeClr>
              <a:prstClr val="white"/>
            </a:duotone>
          </a:blip>
          <a:stretch>
            <a:fillRect/>
          </a:stretch>
        </p:blipFill>
        <p:spPr>
          <a:xfrm>
            <a:off x="3384699" y="10097901"/>
            <a:ext cx="3085584" cy="1224136"/>
          </a:xfrm>
          <a:prstGeom prst="rect">
            <a:avLst/>
          </a:prstGeom>
        </p:spPr>
      </p:pic>
      <p:pic>
        <p:nvPicPr>
          <p:cNvPr id="17" name="提分强化训练.EPS" descr="id:2147506122;FounderCES">
            <a:extLst>
              <a:ext uri="{FF2B5EF4-FFF2-40B4-BE49-F238E27FC236}">
                <a16:creationId xmlns="" xmlns:a16="http://schemas.microsoft.com/office/drawing/2014/main" id="{F2BAB64B-8CAA-4F5C-8ED2-ABFF20BD583A}"/>
              </a:ext>
            </a:extLst>
          </p:cNvPr>
          <p:cNvPicPr/>
          <p:nvPr/>
        </p:nvPicPr>
        <p:blipFill>
          <a:blip r:embed="rId4"/>
          <a:stretch>
            <a:fillRect/>
          </a:stretch>
        </p:blipFill>
        <p:spPr>
          <a:xfrm>
            <a:off x="1504555" y="1188543"/>
            <a:ext cx="20746242" cy="733233"/>
          </a:xfrm>
          <a:prstGeom prst="rect">
            <a:avLst/>
          </a:prstGeom>
        </p:spPr>
      </p:pic>
    </p:spTree>
    <p:extLst>
      <p:ext uri="{BB962C8B-B14F-4D97-AF65-F5344CB8AC3E}">
        <p14:creationId xmlns:p14="http://schemas.microsoft.com/office/powerpoint/2010/main" val="2852969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矩形 6">
                <a:extLst>
                  <a:ext uri="{FF2B5EF4-FFF2-40B4-BE49-F238E27FC236}">
                    <a16:creationId xmlns:a16="http://schemas.microsoft.com/office/drawing/2014/main" xmlns="" id="{189B1B9C-7526-46F4-BACF-260F657DC9BB}"/>
                  </a:ext>
                </a:extLst>
              </p:cNvPr>
              <p:cNvSpPr/>
              <p:nvPr/>
            </p:nvSpPr>
            <p:spPr>
              <a:xfrm>
                <a:off x="1407158" y="1980631"/>
                <a:ext cx="20843639" cy="10044416"/>
              </a:xfrm>
              <a:prstGeom prst="rect">
                <a:avLst/>
              </a:prstGeom>
            </p:spPr>
            <p:txBody>
              <a:bodyPr wrap="square" lIns="91425" tIns="45711" rIns="91425" bIns="45711">
                <a:spAutoFit/>
              </a:bodyPr>
              <a:lstStyle/>
              <a:p>
                <a:pPr>
                  <a:lnSpc>
                    <a:spcPct val="13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食盐中含有一定量的镁、铁等杂质</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加碘盐中碘的损失主要是由于杂质、水分、空气中的氧气以及光照、受热而引起的。</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3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已知氧化性</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:I</a:t>
                </a:r>
                <a14:m>
                  <m:oMath xmlns:m="http://schemas.openxmlformats.org/officeDocument/2006/math">
                    <m:sSubSup>
                      <m:sSubSupPr>
                        <m:ctrlPr>
                          <a:rPr lang="zh-CN" altLang="zh-CN" sz="4400" i="1">
                            <a:solidFill>
                              <a:srgbClr val="000000"/>
                            </a:solidFill>
                            <a:latin typeface="Cambria Math"/>
                            <a:ea typeface="Cambria Math" panose="02040503050406030204" pitchFamily="18" charset="0"/>
                            <a:cs typeface="Times New Roman" panose="02020603050405020304" pitchFamily="18" charset="0"/>
                          </a:rPr>
                        </m:ctrlPr>
                      </m:sSubSupPr>
                      <m:e>
                        <m:r>
                          <m:rPr>
                            <m:sty m:val="p"/>
                          </m:rPr>
                          <a:rPr lang="en-US" altLang="zh-CN" sz="44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O</m:t>
                        </m:r>
                      </m:e>
                      <m:sub>
                        <m:r>
                          <a:rPr lang="en-US" altLang="zh-CN" sz="44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3</m:t>
                        </m:r>
                      </m:sub>
                      <m:sup>
                        <m:r>
                          <m:rPr>
                            <m:nor/>
                          </m:rPr>
                          <a:rPr lang="en-US" altLang="zh-CN" sz="4400" i="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m:t>−</m:t>
                        </m:r>
                      </m:sup>
                    </m:sSubSup>
                  </m:oMath>
                </a14:m>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&gt;Fe</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&gt;I</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还原性</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14:m>
                  <m:oMath xmlns:m="http://schemas.openxmlformats.org/officeDocument/2006/math">
                    <m:sSubSup>
                      <m:sSubSupPr>
                        <m:ctrlPr>
                          <a:rPr lang="zh-CN" altLang="zh-CN" sz="4400" i="1">
                            <a:solidFill>
                              <a:srgbClr val="000000"/>
                            </a:solidFill>
                            <a:latin typeface="Cambria Math"/>
                            <a:ea typeface="Cambria Math" panose="02040503050406030204" pitchFamily="18" charset="0"/>
                            <a:cs typeface="Times New Roman" panose="02020603050405020304" pitchFamily="18" charset="0"/>
                          </a:rPr>
                        </m:ctrlPr>
                      </m:sSubSupPr>
                      <m:e>
                        <m:r>
                          <m:rPr>
                            <m:sty m:val="p"/>
                          </m:rPr>
                          <a:rPr lang="en-US" altLang="zh-CN" sz="44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O</m:t>
                        </m:r>
                      </m:e>
                      <m:sub>
                        <m:r>
                          <a:rPr lang="en-US" altLang="zh-CN" sz="44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3</m:t>
                        </m:r>
                      </m:sub>
                      <m:sup>
                        <m:r>
                          <a:rPr lang="en-US" altLang="zh-CN" sz="44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2</m:t>
                        </m:r>
                        <m:r>
                          <m:rPr>
                            <m:nor/>
                          </m:rPr>
                          <a:rPr lang="en-US" altLang="zh-CN" sz="4400" i="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m:t>−</m:t>
                        </m:r>
                      </m:sup>
                    </m:sSubSup>
                  </m:oMath>
                </a14:m>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&gt;I</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3I</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+6OH</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=5I</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+I</a:t>
                </a:r>
                <a14:m>
                  <m:oMath xmlns:m="http://schemas.openxmlformats.org/officeDocument/2006/math">
                    <m:sSubSup>
                      <m:sSubSupPr>
                        <m:ctrlPr>
                          <a:rPr lang="zh-CN" altLang="zh-CN" sz="4400" i="1">
                            <a:solidFill>
                              <a:srgbClr val="000000"/>
                            </a:solidFill>
                            <a:latin typeface="Cambria Math"/>
                            <a:ea typeface="Cambria Math" panose="02040503050406030204" pitchFamily="18" charset="0"/>
                            <a:cs typeface="Times New Roman" panose="02020603050405020304" pitchFamily="18" charset="0"/>
                          </a:rPr>
                        </m:ctrlPr>
                      </m:sSubSupPr>
                      <m:e>
                        <m:r>
                          <m:rPr>
                            <m:sty m:val="p"/>
                          </m:rPr>
                          <a:rPr lang="en-US" altLang="zh-CN" sz="44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O</m:t>
                        </m:r>
                      </m:e>
                      <m:sub>
                        <m:r>
                          <a:rPr lang="en-US" altLang="zh-CN" sz="44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3</m:t>
                        </m:r>
                      </m:sub>
                      <m:sup>
                        <m:r>
                          <m:rPr>
                            <m:nor/>
                          </m:rPr>
                          <a:rPr lang="en-US" altLang="zh-CN" sz="4400" i="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m:t>−</m:t>
                        </m:r>
                      </m:sup>
                    </m:sSubSup>
                  </m:oMath>
                </a14:m>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KI+I</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14:m>
                  <m:oMath xmlns:m="http://schemas.openxmlformats.org/officeDocument/2006/math">
                    <m:r>
                      <a:rPr lang="en-US" altLang="zh-CN" sz="4400" i="1">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m:t>
                    </m:r>
                  </m:oMath>
                </a14:m>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KI</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endParaRPr lang="zh-CN" altLang="zh-CN" sz="13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a:p>
                <a:pPr>
                  <a:lnSpc>
                    <a:spcPct val="13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某学习小组对加碘盐进行了如下实验</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取一定量某加碘盐</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可能含有</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KIO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KI</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Mg</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用适量蒸馏水溶解</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并加稀盐酸酸化</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将所得溶液分为</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份。第一份溶液中滴加</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KSCN</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溶液后显红色</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第二份溶液中加足量</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KI</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固体</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溶液显淡黄色</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用</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CCl</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萃取</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下层溶液显紫红色</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第三份溶液中加入适量</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KIO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固体后</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滴加淀粉试剂</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溶液不变色。</a:t>
                </a:r>
                <a:endParaRPr lang="zh-CN" altLang="zh-CN" sz="13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a:p>
                <a:pPr>
                  <a:lnSpc>
                    <a:spcPct val="130000"/>
                  </a:lnSpc>
                  <a:spcAft>
                    <a:spcPts val="0"/>
                  </a:spcAft>
                </a:pPr>
                <a:r>
                  <a:rPr lang="zh-CN" altLang="zh-CN" sz="4400" dirty="0">
                    <a:solidFill>
                      <a:srgbClr val="000000"/>
                    </a:solidFill>
                    <a:latin typeface="NEU-BZ-S92" panose="02020503000000020003" pitchFamily="18" charset="-122"/>
                    <a:cs typeface="宋体" panose="02010600030101010101" pitchFamily="2" charset="-122"/>
                  </a:rPr>
                  <a:t>②</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第二份溶液中加入足量</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KI</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固体后</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反应的离子方程式为</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30000"/>
                  </a:lnSpc>
                  <a:spcAft>
                    <a:spcPts val="0"/>
                  </a:spcAft>
                </a:pP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p>
              <a:p>
                <a:pPr>
                  <a:lnSpc>
                    <a:spcPct val="13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(2)KI</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作为加碘剂的食盐在保存过程中</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由于空气中氧气的作用</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容易引起碘的损失。写出潮湿环境中</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KI</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与氧气反应的化学方程式</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13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a:p>
                <a:pPr>
                  <a:lnSpc>
                    <a:spcPct val="130000"/>
                  </a:lnSpc>
                  <a:spcAft>
                    <a:spcPts val="0"/>
                  </a:spcAft>
                </a:pPr>
                <a:endParaRPr lang="zh-CN" altLang="zh-CN" sz="13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mc:Choice>
        <mc:Fallback xmlns="">
          <p:sp>
            <p:nvSpPr>
              <p:cNvPr id="7" name="矩形 6">
                <a:extLst>
                  <a:ext uri="{FF2B5EF4-FFF2-40B4-BE49-F238E27FC236}">
                    <a16:creationId xmlns:a16="http://schemas.microsoft.com/office/drawing/2014/main" xmlns:a14="http://schemas.microsoft.com/office/drawing/2010/main" xmlns="" id="{189B1B9C-7526-46F4-BACF-260F657DC9BB}"/>
                  </a:ext>
                </a:extLst>
              </p:cNvPr>
              <p:cNvSpPr>
                <a:spLocks noRot="1" noChangeAspect="1" noMove="1" noResize="1" noEditPoints="1" noAdjustHandles="1" noChangeArrowheads="1" noChangeShapeType="1" noTextEdit="1"/>
              </p:cNvSpPr>
              <p:nvPr/>
            </p:nvSpPr>
            <p:spPr>
              <a:xfrm>
                <a:off x="541467" y="764686"/>
                <a:ext cx="8020533" cy="3877968"/>
              </a:xfrm>
              <a:prstGeom prst="rect">
                <a:avLst/>
              </a:prstGeom>
              <a:blipFill rotWithShape="1">
                <a:blip r:embed="rId2"/>
                <a:stretch>
                  <a:fillRect l="-1216" r="-45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矩形 7">
                <a:extLst>
                  <a:ext uri="{FF2B5EF4-FFF2-40B4-BE49-F238E27FC236}">
                    <a16:creationId xmlns:a16="http://schemas.microsoft.com/office/drawing/2014/main" xmlns="" id="{EFD6A4E3-CF70-4714-8860-46A1E7268B20}"/>
                  </a:ext>
                </a:extLst>
              </p:cNvPr>
              <p:cNvSpPr/>
              <p:nvPr/>
            </p:nvSpPr>
            <p:spPr>
              <a:xfrm>
                <a:off x="15194011" y="7957296"/>
                <a:ext cx="6408712" cy="973003"/>
              </a:xfrm>
              <a:prstGeom prst="rect">
                <a:avLst/>
              </a:prstGeom>
            </p:spPr>
            <p:txBody>
              <a:bodyPr wrap="square" lIns="91425" tIns="45711" rIns="91425" bIns="45711">
                <a:spAutoFit/>
              </a:bodyPr>
              <a:lstStyle/>
              <a:p>
                <a:pPr>
                  <a:lnSpc>
                    <a:spcPct val="13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I</a:t>
                </a:r>
                <a14:m>
                  <m:oMath xmlns:m="http://schemas.openxmlformats.org/officeDocument/2006/math">
                    <m:sSubSup>
                      <m:sSubSupPr>
                        <m:ctrlPr>
                          <a:rPr lang="zh-CN" altLang="zh-CN" sz="4400" i="1">
                            <a:solidFill>
                              <a:srgbClr val="A50021"/>
                            </a:solidFill>
                            <a:latin typeface="Cambria Math"/>
                            <a:ea typeface="Cambria Math" panose="02040503050406030204" pitchFamily="18" charset="0"/>
                            <a:cs typeface="Times New Roman" panose="02020603050405020304" pitchFamily="18" charset="0"/>
                          </a:rPr>
                        </m:ctrlPr>
                      </m:sSubSupPr>
                      <m:e>
                        <m:r>
                          <m:rPr>
                            <m:sty m:val="p"/>
                          </m:rP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O</m:t>
                        </m:r>
                      </m:e>
                      <m:sub>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3</m:t>
                        </m:r>
                      </m:sub>
                      <m:sup>
                        <m:r>
                          <m:rPr>
                            <m:nor/>
                          </m:rPr>
                          <a:rPr lang="en-US" altLang="zh-CN" sz="4400" i="1">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m:t>−</m:t>
                        </m:r>
                      </m:sup>
                    </m:sSubSup>
                  </m:oMath>
                </a14:m>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+5I</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+6H</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=3I</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13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mc:Choice>
        <mc:Fallback xmlns="">
          <p:sp>
            <p:nvSpPr>
              <p:cNvPr id="8" name="矩形 7">
                <a:extLst>
                  <a:ext uri="{FF2B5EF4-FFF2-40B4-BE49-F238E27FC236}">
                    <a16:creationId xmlns:a16="http://schemas.microsoft.com/office/drawing/2014/main" xmlns:a14="http://schemas.microsoft.com/office/drawing/2010/main" xmlns="" id="{EFD6A4E3-CF70-4714-8860-46A1E7268B20}"/>
                  </a:ext>
                </a:extLst>
              </p:cNvPr>
              <p:cNvSpPr>
                <a:spLocks noRot="1" noChangeAspect="1" noMove="1" noResize="1" noEditPoints="1" noAdjustHandles="1" noChangeArrowheads="1" noChangeShapeType="1" noTextEdit="1"/>
              </p:cNvSpPr>
              <p:nvPr/>
            </p:nvSpPr>
            <p:spPr>
              <a:xfrm>
                <a:off x="5846583" y="3072168"/>
                <a:ext cx="2466042" cy="375659"/>
              </a:xfrm>
              <a:prstGeom prst="rect">
                <a:avLst/>
              </a:prstGeom>
              <a:blipFill rotWithShape="1">
                <a:blip r:embed="rId3"/>
                <a:stretch>
                  <a:fillRect l="-3951" b="-19355"/>
                </a:stretch>
              </a:blipFill>
            </p:spPr>
            <p:txBody>
              <a:bodyPr/>
              <a:lstStyle/>
              <a:p>
                <a:r>
                  <a:rPr lang="zh-CN" altLang="en-US">
                    <a:noFill/>
                  </a:rPr>
                  <a:t> </a:t>
                </a:r>
              </a:p>
            </p:txBody>
          </p:sp>
        </mc:Fallback>
      </mc:AlternateContent>
      <p:sp>
        <p:nvSpPr>
          <p:cNvPr id="9" name="矩形 8">
            <a:extLst>
              <a:ext uri="{FF2B5EF4-FFF2-40B4-BE49-F238E27FC236}">
                <a16:creationId xmlns:a16="http://schemas.microsoft.com/office/drawing/2014/main" xmlns="" id="{9192C559-CD50-4E84-91EB-AD85C6D16763}"/>
              </a:ext>
            </a:extLst>
          </p:cNvPr>
          <p:cNvSpPr/>
          <p:nvPr/>
        </p:nvSpPr>
        <p:spPr>
          <a:xfrm>
            <a:off x="1584501" y="8946094"/>
            <a:ext cx="5895923" cy="973003"/>
          </a:xfrm>
          <a:prstGeom prst="rect">
            <a:avLst/>
          </a:prstGeom>
        </p:spPr>
        <p:txBody>
          <a:bodyPr wrap="square" lIns="91425" tIns="45711" rIns="91425" bIns="45711">
            <a:spAutoFit/>
          </a:bodyPr>
          <a:lstStyle/>
          <a:p>
            <a:pPr>
              <a:lnSpc>
                <a:spcPct val="13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2Fe</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+2I</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=2Fe</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+I</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sp>
        <p:nvSpPr>
          <p:cNvPr id="11" name="矩形 10">
            <a:extLst>
              <a:ext uri="{FF2B5EF4-FFF2-40B4-BE49-F238E27FC236}">
                <a16:creationId xmlns:a16="http://schemas.microsoft.com/office/drawing/2014/main" xmlns="" id="{FB870582-9257-450A-AC8A-D9FBF1266694}"/>
              </a:ext>
            </a:extLst>
          </p:cNvPr>
          <p:cNvSpPr/>
          <p:nvPr/>
        </p:nvSpPr>
        <p:spPr>
          <a:xfrm>
            <a:off x="11881644" y="10549585"/>
            <a:ext cx="6912768" cy="973003"/>
          </a:xfrm>
          <a:prstGeom prst="rect">
            <a:avLst/>
          </a:prstGeom>
        </p:spPr>
        <p:txBody>
          <a:bodyPr wrap="square" lIns="91425" tIns="45711" rIns="91425" bIns="45711">
            <a:spAutoFit/>
          </a:bodyPr>
          <a:lstStyle/>
          <a:p>
            <a:pPr>
              <a:lnSpc>
                <a:spcPct val="13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+4KI+2H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O=2I</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+4KOH</a:t>
            </a:r>
            <a:endParaRPr lang="zh-CN" altLang="zh-CN" sz="13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pic>
        <p:nvPicPr>
          <p:cNvPr id="16" name="提分强化训练.EPS" descr="id:2147506122;FounderCES">
            <a:extLst>
              <a:ext uri="{FF2B5EF4-FFF2-40B4-BE49-F238E27FC236}">
                <a16:creationId xmlns="" xmlns:a16="http://schemas.microsoft.com/office/drawing/2014/main" id="{F2BAB64B-8CAA-4F5C-8ED2-ABFF20BD583A}"/>
              </a:ext>
            </a:extLst>
          </p:cNvPr>
          <p:cNvPicPr/>
          <p:nvPr/>
        </p:nvPicPr>
        <p:blipFill>
          <a:blip r:embed="rId4"/>
          <a:stretch>
            <a:fillRect/>
          </a:stretch>
        </p:blipFill>
        <p:spPr>
          <a:xfrm>
            <a:off x="1504555" y="1188543"/>
            <a:ext cx="20746242" cy="733233"/>
          </a:xfrm>
          <a:prstGeom prst="rect">
            <a:avLst/>
          </a:prstGeom>
        </p:spPr>
      </p:pic>
    </p:spTree>
    <p:extLst>
      <p:ext uri="{BB962C8B-B14F-4D97-AF65-F5344CB8AC3E}">
        <p14:creationId xmlns:p14="http://schemas.microsoft.com/office/powerpoint/2010/main" val="2852969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189B1B9C-7526-46F4-BACF-260F657DC9BB}"/>
              </a:ext>
            </a:extLst>
          </p:cNvPr>
          <p:cNvSpPr/>
          <p:nvPr/>
        </p:nvSpPr>
        <p:spPr>
          <a:xfrm>
            <a:off x="1407158" y="1980629"/>
            <a:ext cx="20843639" cy="8035982"/>
          </a:xfrm>
          <a:prstGeom prst="rect">
            <a:avLst/>
          </a:prstGeom>
        </p:spPr>
        <p:txBody>
          <a:bodyPr wrap="square" lIns="91425" tIns="45711" rIns="91425" bIns="45711">
            <a:spAutoFit/>
          </a:bodyPr>
          <a:lstStyle/>
          <a:p>
            <a:pPr>
              <a:lnSpc>
                <a:spcPct val="150000"/>
              </a:lnSpc>
              <a:spcAft>
                <a:spcPts val="0"/>
              </a:spcAft>
            </a:pP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铬是不锈钢中一种重要的元素</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铬的毒性与其存在的价态有关</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低价铬对人体基本无害</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六价铬比三价铬毒性高</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100</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倍</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并易被人体吸收且在体内蓄积</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有关含铬化合物的相互转化关系如图所示。回答下列问题</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9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a:p>
            <a:pPr>
              <a:lnSpc>
                <a:spcPct val="150000"/>
              </a:lnSpc>
              <a:spcAft>
                <a:spcPts val="0"/>
              </a:spcAft>
            </a:pP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从图中信息判断</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,Cr(OH)</a:t>
            </a:r>
            <a:r>
              <a:rPr lang="en-US" altLang="zh-CN" sz="49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是</a:t>
            </a:r>
            <a:r>
              <a:rPr lang="zh-CN" altLang="zh-CN" sz="49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9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9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900" u="sng" dirty="0">
                <a:solidFill>
                  <a:schemeClr val="bg1"/>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a:t>
            </a:r>
          </a:p>
          <a:p>
            <a:pPr>
              <a:lnSpc>
                <a:spcPct val="150000"/>
              </a:lnSpc>
              <a:spcAft>
                <a:spcPts val="0"/>
              </a:spcAft>
            </a:pP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填</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酸性</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碱性</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两性</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氢氧化物</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相关</a:t>
            </a:r>
            <a:endPar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反应的离子方程式为</a:t>
            </a:r>
            <a:r>
              <a:rPr lang="zh-CN" altLang="zh-CN" sz="49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9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9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9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9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49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49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9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9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9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49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sp>
        <p:nvSpPr>
          <p:cNvPr id="8" name="矩形 7">
            <a:extLst>
              <a:ext uri="{FF2B5EF4-FFF2-40B4-BE49-F238E27FC236}">
                <a16:creationId xmlns:a16="http://schemas.microsoft.com/office/drawing/2014/main" xmlns="" id="{EFD6A4E3-CF70-4714-8860-46A1E7268B20}"/>
              </a:ext>
            </a:extLst>
          </p:cNvPr>
          <p:cNvSpPr/>
          <p:nvPr/>
        </p:nvSpPr>
        <p:spPr>
          <a:xfrm>
            <a:off x="10369476" y="5220989"/>
            <a:ext cx="1856026" cy="1228102"/>
          </a:xfrm>
          <a:prstGeom prst="rect">
            <a:avLst/>
          </a:prstGeom>
        </p:spPr>
        <p:txBody>
          <a:bodyPr wrap="square" lIns="91425" tIns="45711" rIns="91425" bIns="45711">
            <a:spAutoFit/>
          </a:bodyPr>
          <a:lstStyle/>
          <a:p>
            <a:pPr>
              <a:lnSpc>
                <a:spcPct val="150000"/>
              </a:lnSpc>
              <a:spcAft>
                <a:spcPts val="0"/>
              </a:spcAft>
            </a:pPr>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两性　</a:t>
            </a:r>
            <a:endParaRPr lang="zh-CN" altLang="zh-CN" sz="49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pic>
        <p:nvPicPr>
          <p:cNvPr id="9" name="9WF571.EPS" descr="id:2147507084;FounderCES">
            <a:extLst>
              <a:ext uri="{FF2B5EF4-FFF2-40B4-BE49-F238E27FC236}">
                <a16:creationId xmlns:a16="http://schemas.microsoft.com/office/drawing/2014/main" xmlns="" id="{A6C969A8-1941-4A49-9171-044366798F9F}"/>
              </a:ext>
            </a:extLst>
          </p:cNvPr>
          <p:cNvPicPr/>
          <p:nvPr/>
        </p:nvPicPr>
        <p:blipFill>
          <a:blip r:embed="rId2">
            <a:clrChange>
              <a:clrFrom>
                <a:srgbClr val="FFFFFF"/>
              </a:clrFrom>
              <a:clrTo>
                <a:srgbClr val="FFFFFF">
                  <a:alpha val="0"/>
                </a:srgbClr>
              </a:clrTo>
            </a:clrChange>
          </a:blip>
          <a:stretch>
            <a:fillRect/>
          </a:stretch>
        </p:blipFill>
        <p:spPr>
          <a:xfrm>
            <a:off x="13609836" y="5321407"/>
            <a:ext cx="8280097" cy="4220065"/>
          </a:xfrm>
          <a:prstGeom prst="rect">
            <a:avLst/>
          </a:prstGeom>
        </p:spPr>
      </p:pic>
      <mc:AlternateContent xmlns:mc="http://schemas.openxmlformats.org/markup-compatibility/2006" xmlns:a14="http://schemas.microsoft.com/office/drawing/2010/main">
        <mc:Choice Requires="a14">
          <p:sp>
            <p:nvSpPr>
              <p:cNvPr id="11" name="矩形 10">
                <a:extLst>
                  <a:ext uri="{FF2B5EF4-FFF2-40B4-BE49-F238E27FC236}">
                    <a16:creationId xmlns:a16="http://schemas.microsoft.com/office/drawing/2014/main" xmlns="" id="{E44C77AD-E3B2-4C05-ADA0-0BE7FFECED04}"/>
                  </a:ext>
                </a:extLst>
              </p:cNvPr>
              <p:cNvSpPr/>
              <p:nvPr/>
            </p:nvSpPr>
            <p:spPr>
              <a:xfrm>
                <a:off x="1512494" y="7525247"/>
                <a:ext cx="13177463" cy="2364081"/>
              </a:xfrm>
              <a:prstGeom prst="rect">
                <a:avLst/>
              </a:prstGeom>
            </p:spPr>
            <p:txBody>
              <a:bodyPr wrap="square" lIns="91425" tIns="45711" rIns="91425" bIns="45711">
                <a:spAutoFit/>
              </a:bodyPr>
              <a:lstStyle/>
              <a:p>
                <a:pPr>
                  <a:lnSpc>
                    <a:spcPct val="150000"/>
                  </a:lnSpc>
                  <a:spcAft>
                    <a:spcPts val="0"/>
                  </a:spcAft>
                </a:pPr>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Cr(OH)</a:t>
                </a:r>
                <a:r>
                  <a:rPr lang="en-US" altLang="zh-CN" sz="49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+3H</a:t>
                </a:r>
                <a:r>
                  <a:rPr lang="en-US" altLang="zh-CN" sz="49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=Cr</a:t>
                </a:r>
                <a:r>
                  <a:rPr lang="en-US" altLang="zh-CN" sz="49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+3H</a:t>
                </a:r>
                <a:r>
                  <a:rPr lang="en-US" altLang="zh-CN" sz="49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a:t>
                </a:r>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Cr(OH)</a:t>
                </a:r>
                <a:r>
                  <a:rPr lang="en-US" altLang="zh-CN" sz="49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+OH</a:t>
                </a:r>
                <a:r>
                  <a:rPr lang="en-US" altLang="zh-CN" sz="49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=Cr</a:t>
                </a:r>
                <a14:m>
                  <m:oMath xmlns:m="http://schemas.openxmlformats.org/officeDocument/2006/math">
                    <m:sSubSup>
                      <m:sSubSupPr>
                        <m:ctrlPr>
                          <a:rPr lang="zh-CN" altLang="zh-CN" sz="4900" i="1">
                            <a:solidFill>
                              <a:srgbClr val="A50021"/>
                            </a:solidFill>
                            <a:latin typeface="Cambria Math"/>
                            <a:ea typeface="Cambria Math" panose="02040503050406030204" pitchFamily="18" charset="0"/>
                            <a:cs typeface="Times New Roman" panose="02020603050405020304" pitchFamily="18" charset="0"/>
                          </a:rPr>
                        </m:ctrlPr>
                      </m:sSubSupPr>
                      <m:e>
                        <m:r>
                          <m:rPr>
                            <m:sty m:val="p"/>
                          </m:rPr>
                          <a:rPr lang="en-US" altLang="zh-CN" sz="49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O</m:t>
                        </m:r>
                      </m:e>
                      <m:sub>
                        <m:r>
                          <a:rPr lang="en-US" altLang="zh-CN" sz="49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2</m:t>
                        </m:r>
                      </m:sub>
                      <m:sup>
                        <m:r>
                          <m:rPr>
                            <m:nor/>
                          </m:rPr>
                          <a:rPr lang="en-US" altLang="zh-CN" sz="4900" i="1">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m:t>−</m:t>
                        </m:r>
                      </m:sup>
                    </m:sSubSup>
                  </m:oMath>
                </a14:m>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+2H</a:t>
                </a:r>
                <a:r>
                  <a:rPr lang="en-US" altLang="zh-CN" sz="49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a:t>
                </a:r>
                <a:endParaRPr lang="zh-CN" altLang="zh-CN" sz="4900" dirty="0">
                  <a:solidFill>
                    <a:srgbClr val="000000"/>
                  </a:solidFill>
                  <a:latin typeface="NEU-BZ-S92" panose="02020503000000020003"/>
                  <a:ea typeface="方正书宋_GBK"/>
                  <a:cs typeface="Times New Roman" panose="02020603050405020304" pitchFamily="18" charset="0"/>
                </a:endParaRPr>
              </a:p>
            </p:txBody>
          </p:sp>
        </mc:Choice>
        <mc:Fallback xmlns="">
          <p:sp>
            <p:nvSpPr>
              <p:cNvPr id="11" name="矩形 10">
                <a:extLst>
                  <a:ext uri="{FF2B5EF4-FFF2-40B4-BE49-F238E27FC236}">
                    <a16:creationId xmlns:a16="http://schemas.microsoft.com/office/drawing/2014/main" xmlns:a14="http://schemas.microsoft.com/office/drawing/2010/main" xmlns="" id="{E44C77AD-E3B2-4C05-ADA0-0BE7FFECED04}"/>
                  </a:ext>
                </a:extLst>
              </p:cNvPr>
              <p:cNvSpPr>
                <a:spLocks noRot="1" noChangeAspect="1" noMove="1" noResize="1" noEditPoints="1" noAdjustHandles="1" noChangeArrowheads="1" noChangeShapeType="1" noTextEdit="1"/>
              </p:cNvSpPr>
              <p:nvPr/>
            </p:nvSpPr>
            <p:spPr>
              <a:xfrm>
                <a:off x="582000" y="2905362"/>
                <a:ext cx="5070625" cy="912729"/>
              </a:xfrm>
              <a:prstGeom prst="rect">
                <a:avLst/>
              </a:prstGeom>
              <a:blipFill rotWithShape="1">
                <a:blip r:embed="rId3"/>
                <a:stretch>
                  <a:fillRect l="-2163" r="-3606" b="-8725"/>
                </a:stretch>
              </a:blipFill>
            </p:spPr>
            <p:txBody>
              <a:bodyPr/>
              <a:lstStyle/>
              <a:p>
                <a:r>
                  <a:rPr lang="zh-CN" altLang="en-US">
                    <a:noFill/>
                  </a:rPr>
                  <a:t> </a:t>
                </a:r>
              </a:p>
            </p:txBody>
          </p:sp>
        </mc:Fallback>
      </mc:AlternateContent>
      <p:pic>
        <p:nvPicPr>
          <p:cNvPr id="16" name="提分强化训练.EPS" descr="id:2147506122;FounderCES">
            <a:extLst>
              <a:ext uri="{FF2B5EF4-FFF2-40B4-BE49-F238E27FC236}">
                <a16:creationId xmlns="" xmlns:a16="http://schemas.microsoft.com/office/drawing/2014/main" id="{F2BAB64B-8CAA-4F5C-8ED2-ABFF20BD583A}"/>
              </a:ext>
            </a:extLst>
          </p:cNvPr>
          <p:cNvPicPr/>
          <p:nvPr/>
        </p:nvPicPr>
        <p:blipFill>
          <a:blip r:embed="rId4"/>
          <a:stretch>
            <a:fillRect/>
          </a:stretch>
        </p:blipFill>
        <p:spPr>
          <a:xfrm>
            <a:off x="1504555" y="1188543"/>
            <a:ext cx="20746242" cy="733233"/>
          </a:xfrm>
          <a:prstGeom prst="rect">
            <a:avLst/>
          </a:prstGeom>
        </p:spPr>
      </p:pic>
    </p:spTree>
    <p:extLst>
      <p:ext uri="{BB962C8B-B14F-4D97-AF65-F5344CB8AC3E}">
        <p14:creationId xmlns:p14="http://schemas.microsoft.com/office/powerpoint/2010/main" val="2852969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189B1B9C-7526-46F4-BACF-260F657DC9BB}"/>
              </a:ext>
            </a:extLst>
          </p:cNvPr>
          <p:cNvSpPr/>
          <p:nvPr/>
        </p:nvSpPr>
        <p:spPr>
          <a:xfrm>
            <a:off x="1407158" y="1980632"/>
            <a:ext cx="20843639" cy="2364081"/>
          </a:xfrm>
          <a:prstGeom prst="rect">
            <a:avLst/>
          </a:prstGeom>
        </p:spPr>
        <p:txBody>
          <a:bodyPr wrap="square" lIns="91425" tIns="45711" rIns="91425" bIns="45711">
            <a:spAutoFit/>
          </a:bodyPr>
          <a:lstStyle/>
          <a:p>
            <a:pPr>
              <a:lnSpc>
                <a:spcPct val="150000"/>
              </a:lnSpc>
              <a:spcAft>
                <a:spcPts val="0"/>
              </a:spcAft>
            </a:pPr>
            <a:r>
              <a:rPr lang="en-US" altLang="zh-CN" sz="4900" dirty="0">
                <a:solidFill>
                  <a:srgbClr val="000000"/>
                </a:solidFill>
                <a:latin typeface="Times New Roman" panose="02020603050405020304" pitchFamily="18" charset="0"/>
                <a:ea typeface="微软雅黑" panose="020B0503020204020204" pitchFamily="34" charset="-122"/>
              </a:rPr>
              <a:t>(2)</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图中所示转化过程中需要加入氧化剂的是</a:t>
            </a:r>
            <a:r>
              <a:rPr lang="zh-CN" altLang="zh-CN" sz="49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900" dirty="0">
                <a:solidFill>
                  <a:srgbClr val="000000"/>
                </a:solidFill>
                <a:latin typeface="Times New Roman" panose="02020603050405020304" pitchFamily="18" charset="0"/>
                <a:ea typeface="微软雅黑" panose="020B0503020204020204" pitchFamily="34" charset="-122"/>
              </a:rPr>
              <a:t>(</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填写表示转化过程的小写字母</a:t>
            </a:r>
            <a:r>
              <a:rPr lang="en-US" altLang="zh-CN" sz="4900" dirty="0">
                <a:solidFill>
                  <a:srgbClr val="000000"/>
                </a:solidFill>
                <a:latin typeface="Times New Roman" panose="02020603050405020304" pitchFamily="18" charset="0"/>
                <a:ea typeface="微软雅黑" panose="020B0503020204020204" pitchFamily="34" charset="-122"/>
              </a:rPr>
              <a:t>)</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9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sp>
        <p:nvSpPr>
          <p:cNvPr id="6" name="矩形 5">
            <a:extLst>
              <a:ext uri="{FF2B5EF4-FFF2-40B4-BE49-F238E27FC236}">
                <a16:creationId xmlns:a16="http://schemas.microsoft.com/office/drawing/2014/main" xmlns="" id="{EFD6A4E3-CF70-4714-8860-46A1E7268B20}"/>
              </a:ext>
            </a:extLst>
          </p:cNvPr>
          <p:cNvSpPr/>
          <p:nvPr/>
        </p:nvSpPr>
        <p:spPr>
          <a:xfrm>
            <a:off x="14113891" y="1877731"/>
            <a:ext cx="1856026" cy="1228102"/>
          </a:xfrm>
          <a:prstGeom prst="rect">
            <a:avLst/>
          </a:prstGeom>
        </p:spPr>
        <p:txBody>
          <a:bodyPr wrap="square" lIns="91425" tIns="45711" rIns="91425" bIns="45711">
            <a:spAutoFit/>
          </a:bodyPr>
          <a:lstStyle/>
          <a:p>
            <a:pPr>
              <a:lnSpc>
                <a:spcPct val="150000"/>
              </a:lnSpc>
              <a:spcAft>
                <a:spcPts val="0"/>
              </a:spcAft>
            </a:pPr>
            <a:r>
              <a:rPr lang="en-US" altLang="zh-CN" sz="4900" dirty="0">
                <a:solidFill>
                  <a:srgbClr val="A50021"/>
                </a:solidFill>
                <a:latin typeface="Times New Roman" panose="02020603050405020304" pitchFamily="18" charset="0"/>
                <a:ea typeface="微软雅黑" panose="020B0503020204020204" pitchFamily="34" charset="-122"/>
              </a:rPr>
              <a:t>dg</a:t>
            </a:r>
            <a:endParaRPr lang="zh-CN" altLang="zh-CN" sz="49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pic>
        <p:nvPicPr>
          <p:cNvPr id="10" name="9WF571.EPS" descr="id:2147507084;FounderCES">
            <a:extLst>
              <a:ext uri="{FF2B5EF4-FFF2-40B4-BE49-F238E27FC236}">
                <a16:creationId xmlns:a16="http://schemas.microsoft.com/office/drawing/2014/main" xmlns="" id="{A6C969A8-1941-4A49-9171-044366798F9F}"/>
              </a:ext>
            </a:extLst>
          </p:cNvPr>
          <p:cNvPicPr/>
          <p:nvPr/>
        </p:nvPicPr>
        <p:blipFill>
          <a:blip r:embed="rId2">
            <a:clrChange>
              <a:clrFrom>
                <a:srgbClr val="FFFFFF"/>
              </a:clrFrom>
              <a:clrTo>
                <a:srgbClr val="FFFFFF">
                  <a:alpha val="0"/>
                </a:srgbClr>
              </a:clrTo>
            </a:clrChange>
          </a:blip>
          <a:stretch>
            <a:fillRect/>
          </a:stretch>
        </p:blipFill>
        <p:spPr>
          <a:xfrm>
            <a:off x="2069091" y="4489128"/>
            <a:ext cx="8639351" cy="4344049"/>
          </a:xfrm>
          <a:prstGeom prst="rect">
            <a:avLst/>
          </a:prstGeom>
        </p:spPr>
      </p:pic>
      <p:sp>
        <p:nvSpPr>
          <p:cNvPr id="11" name="矩形 10">
            <a:extLst>
              <a:ext uri="{FF2B5EF4-FFF2-40B4-BE49-F238E27FC236}">
                <a16:creationId xmlns:a16="http://schemas.microsoft.com/office/drawing/2014/main" xmlns="" id="{BE3ABBF5-D38B-4BAE-9620-D3A850979193}"/>
              </a:ext>
            </a:extLst>
          </p:cNvPr>
          <p:cNvSpPr/>
          <p:nvPr/>
        </p:nvSpPr>
        <p:spPr>
          <a:xfrm>
            <a:off x="12313692" y="4212881"/>
            <a:ext cx="9736919" cy="434404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1" rIns="91425" bIns="45711" anchor="ctr"/>
          <a:lstStyle/>
          <a:p>
            <a:pPr algn="ctr">
              <a:defRPr/>
            </a:pPr>
            <a:endParaRPr lang="zh-CN" altLang="en-US" dirty="0">
              <a:solidFill>
                <a:prstClr val="white"/>
              </a:solidFill>
              <a:latin typeface="Calibri"/>
              <a:ea typeface="宋体" panose="02010600030101010101" pitchFamily="2" charset="-122"/>
            </a:endParaRPr>
          </a:p>
        </p:txBody>
      </p:sp>
      <mc:AlternateContent xmlns:mc="http://schemas.openxmlformats.org/markup-compatibility/2006" xmlns:a14="http://schemas.microsoft.com/office/drawing/2010/main">
        <mc:Choice Requires="a14">
          <p:sp>
            <p:nvSpPr>
              <p:cNvPr id="12" name="Rectangle 17">
                <a:extLst>
                  <a:ext uri="{FF2B5EF4-FFF2-40B4-BE49-F238E27FC236}">
                    <a16:creationId xmlns:a16="http://schemas.microsoft.com/office/drawing/2014/main" xmlns="" id="{165A7483-74C4-4BEC-B28C-4AE630E43658}"/>
                  </a:ext>
                </a:extLst>
              </p:cNvPr>
              <p:cNvSpPr>
                <a:spLocks noChangeArrowheads="1"/>
              </p:cNvSpPr>
              <p:nvPr/>
            </p:nvSpPr>
            <p:spPr bwMode="auto">
              <a:xfrm>
                <a:off x="12601726" y="4460696"/>
                <a:ext cx="9057165" cy="3524643"/>
              </a:xfrm>
              <a:prstGeom prst="rect">
                <a:avLst/>
              </a:prstGeom>
              <a:noFill/>
              <a:ln w="9525">
                <a:noFill/>
                <a:miter lim="800000"/>
                <a:headEnd/>
                <a:tailEnd/>
              </a:ln>
            </p:spPr>
            <p:txBody>
              <a:bodyPr wrap="square" lIns="91425" tIns="45711" rIns="91425" bIns="45711" anchor="ctr">
                <a:spAutoFit/>
              </a:bodyPr>
              <a:lstStyle/>
              <a:p>
                <a:pPr>
                  <a:lnSpc>
                    <a:spcPct val="150000"/>
                  </a:lnSpc>
                  <a:spcAft>
                    <a:spcPts val="0"/>
                  </a:spcAft>
                </a:pPr>
                <a:r>
                  <a:rPr lang="en-US" altLang="zh-CN" sz="49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9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9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900" dirty="0">
                    <a:solidFill>
                      <a:srgbClr val="A50021"/>
                    </a:solidFill>
                    <a:latin typeface="Times New Roman" panose="02020603050405020304" pitchFamily="18" charset="0"/>
                    <a:ea typeface="微软雅黑" panose="020B0503020204020204" pitchFamily="34" charset="-122"/>
                  </a:rPr>
                  <a:t>Cr</a:t>
                </a:r>
                <a:r>
                  <a:rPr lang="en-US" altLang="zh-CN" sz="4900" baseline="30000" dirty="0">
                    <a:solidFill>
                      <a:srgbClr val="A50021"/>
                    </a:solidFill>
                    <a:latin typeface="Times New Roman" panose="02020603050405020304" pitchFamily="18" charset="0"/>
                    <a:ea typeface="微软雅黑" panose="020B0503020204020204" pitchFamily="34" charset="-122"/>
                  </a:rPr>
                  <a:t>3+</a:t>
                </a:r>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转化为</a:t>
                </a:r>
                <a:r>
                  <a:rPr lang="en-US" altLang="zh-CN" sz="4900" dirty="0">
                    <a:solidFill>
                      <a:srgbClr val="A50021"/>
                    </a:solidFill>
                    <a:latin typeface="Times New Roman" panose="02020603050405020304" pitchFamily="18" charset="0"/>
                    <a:ea typeface="微软雅黑" panose="020B0503020204020204" pitchFamily="34" charset="-122"/>
                  </a:rPr>
                  <a:t>Cr</a:t>
                </a:r>
                <a14:m>
                  <m:oMath xmlns:m="http://schemas.openxmlformats.org/officeDocument/2006/math">
                    <m:sSubSup>
                      <m:sSubSupPr>
                        <m:ctrlPr>
                          <a:rPr lang="zh-CN" altLang="zh-CN" sz="4900" i="1">
                            <a:solidFill>
                              <a:srgbClr val="A50021"/>
                            </a:solidFill>
                            <a:latin typeface="Cambria Math"/>
                            <a:ea typeface="Cambria Math" panose="02040503050406030204" pitchFamily="18" charset="0"/>
                            <a:cs typeface="Times New Roman" panose="02020603050405020304" pitchFamily="18" charset="0"/>
                          </a:rPr>
                        </m:ctrlPr>
                      </m:sSubSupPr>
                      <m:e>
                        <m:r>
                          <m:rPr>
                            <m:sty m:val="p"/>
                          </m:rPr>
                          <a:rPr lang="en-US" altLang="zh-CN" sz="49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O</m:t>
                        </m:r>
                      </m:e>
                      <m:sub>
                        <m:r>
                          <a:rPr lang="en-US" altLang="zh-CN" sz="49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4</m:t>
                        </m:r>
                      </m:sub>
                      <m:sup>
                        <m:r>
                          <a:rPr lang="en-US" altLang="zh-CN" sz="49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2</m:t>
                        </m:r>
                        <m:r>
                          <m:rPr>
                            <m:nor/>
                          </m:rPr>
                          <a:rPr lang="en-US" altLang="zh-CN" sz="4900" i="1">
                            <a:solidFill>
                              <a:srgbClr val="A50021"/>
                            </a:solidFill>
                            <a:latin typeface="Times New Roman" panose="02020603050405020304" pitchFamily="18" charset="0"/>
                            <a:ea typeface="微软雅黑" panose="020B0503020204020204" pitchFamily="34" charset="-122"/>
                          </a:rPr>
                          <m:t>−</m:t>
                        </m:r>
                      </m:sup>
                    </m:sSubSup>
                  </m:oMath>
                </a14:m>
                <a:r>
                  <a:rPr lang="en-US" altLang="zh-CN" sz="4900" dirty="0">
                    <a:solidFill>
                      <a:srgbClr val="A50021"/>
                    </a:solidFill>
                    <a:latin typeface="Times New Roman" panose="02020603050405020304" pitchFamily="18" charset="0"/>
                    <a:ea typeface="微软雅黑" panose="020B0503020204020204" pitchFamily="34" charset="-122"/>
                  </a:rPr>
                  <a:t>,Cr</a:t>
                </a:r>
                <a14:m>
                  <m:oMath xmlns:m="http://schemas.openxmlformats.org/officeDocument/2006/math">
                    <m:sSubSup>
                      <m:sSubSupPr>
                        <m:ctrlPr>
                          <a:rPr lang="zh-CN" altLang="zh-CN" sz="4900" i="1">
                            <a:solidFill>
                              <a:srgbClr val="A50021"/>
                            </a:solidFill>
                            <a:latin typeface="Cambria Math"/>
                            <a:ea typeface="Cambria Math" panose="02040503050406030204" pitchFamily="18" charset="0"/>
                            <a:cs typeface="Times New Roman" panose="02020603050405020304" pitchFamily="18" charset="0"/>
                          </a:rPr>
                        </m:ctrlPr>
                      </m:sSubSupPr>
                      <m:e>
                        <m:r>
                          <m:rPr>
                            <m:sty m:val="p"/>
                          </m:rPr>
                          <a:rPr lang="en-US" altLang="zh-CN" sz="49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O</m:t>
                        </m:r>
                      </m:e>
                      <m:sub>
                        <m:r>
                          <a:rPr lang="en-US" altLang="zh-CN" sz="49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2</m:t>
                        </m:r>
                      </m:sub>
                      <m:sup>
                        <m:r>
                          <m:rPr>
                            <m:nor/>
                          </m:rPr>
                          <a:rPr lang="en-US" altLang="zh-CN" sz="4900" i="1">
                            <a:solidFill>
                              <a:srgbClr val="A50021"/>
                            </a:solidFill>
                            <a:latin typeface="Times New Roman" panose="02020603050405020304" pitchFamily="18" charset="0"/>
                            <a:ea typeface="微软雅黑" panose="020B0503020204020204" pitchFamily="34" charset="-122"/>
                          </a:rPr>
                          <m:t>−</m:t>
                        </m:r>
                      </m:sup>
                    </m:sSubSup>
                  </m:oMath>
                </a14:m>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转化为</a:t>
                </a:r>
                <a:r>
                  <a:rPr lang="en-US" altLang="zh-CN" sz="4900" dirty="0">
                    <a:solidFill>
                      <a:srgbClr val="A50021"/>
                    </a:solidFill>
                    <a:latin typeface="Times New Roman" panose="02020603050405020304" pitchFamily="18" charset="0"/>
                    <a:ea typeface="微软雅黑" panose="020B0503020204020204" pitchFamily="34" charset="-122"/>
                  </a:rPr>
                  <a:t>Cr</a:t>
                </a:r>
                <a14:m>
                  <m:oMath xmlns:m="http://schemas.openxmlformats.org/officeDocument/2006/math">
                    <m:sSubSup>
                      <m:sSubSupPr>
                        <m:ctrlPr>
                          <a:rPr lang="zh-CN" altLang="zh-CN" sz="4900" i="1">
                            <a:solidFill>
                              <a:srgbClr val="A50021"/>
                            </a:solidFill>
                            <a:latin typeface="Cambria Math"/>
                            <a:ea typeface="Cambria Math" panose="02040503050406030204" pitchFamily="18" charset="0"/>
                            <a:cs typeface="Times New Roman" panose="02020603050405020304" pitchFamily="18" charset="0"/>
                          </a:rPr>
                        </m:ctrlPr>
                      </m:sSubSupPr>
                      <m:e>
                        <m:r>
                          <m:rPr>
                            <m:sty m:val="p"/>
                          </m:rPr>
                          <a:rPr lang="en-US" altLang="zh-CN" sz="49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O</m:t>
                        </m:r>
                      </m:e>
                      <m:sub>
                        <m:r>
                          <a:rPr lang="en-US" altLang="zh-CN" sz="49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4</m:t>
                        </m:r>
                      </m:sub>
                      <m:sup>
                        <m:r>
                          <a:rPr lang="en-US" altLang="zh-CN" sz="49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2</m:t>
                        </m:r>
                        <m:r>
                          <m:rPr>
                            <m:nor/>
                          </m:rPr>
                          <a:rPr lang="en-US" altLang="zh-CN" sz="4900" i="1">
                            <a:solidFill>
                              <a:srgbClr val="A50021"/>
                            </a:solidFill>
                            <a:latin typeface="Times New Roman" panose="02020603050405020304" pitchFamily="18" charset="0"/>
                            <a:ea typeface="微软雅黑" panose="020B0503020204020204" pitchFamily="34" charset="-122"/>
                          </a:rPr>
                          <m:t>−</m:t>
                        </m:r>
                      </m:sup>
                    </m:sSubSup>
                  </m:oMath>
                </a14:m>
                <a:r>
                  <a:rPr lang="en-US" altLang="zh-CN" sz="4900" dirty="0">
                    <a:solidFill>
                      <a:srgbClr val="A50021"/>
                    </a:solidFill>
                    <a:latin typeface="Times New Roman" panose="02020603050405020304" pitchFamily="18" charset="0"/>
                    <a:ea typeface="微软雅黑" panose="020B0503020204020204" pitchFamily="34" charset="-122"/>
                  </a:rPr>
                  <a:t>,Cr</a:t>
                </a:r>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元素化合价均升高</a:t>
                </a:r>
                <a:r>
                  <a:rPr lang="en-US" altLang="zh-CN" sz="4900" dirty="0">
                    <a:solidFill>
                      <a:srgbClr val="A50021"/>
                    </a:solidFill>
                    <a:latin typeface="Times New Roman" panose="02020603050405020304" pitchFamily="18" charset="0"/>
                    <a:ea typeface="微软雅黑" panose="020B0503020204020204" pitchFamily="34" charset="-122"/>
                  </a:rPr>
                  <a:t>,</a:t>
                </a:r>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需加入氧化剂。</a:t>
                </a:r>
                <a:endParaRPr lang="zh-CN" altLang="zh-CN" sz="4900" dirty="0">
                  <a:solidFill>
                    <a:srgbClr val="000000"/>
                  </a:solidFill>
                  <a:latin typeface="NEU-BZ-S92" panose="02020503000000020003"/>
                  <a:ea typeface="方正书宋_GBK"/>
                  <a:cs typeface="Times New Roman" panose="02020603050405020304" pitchFamily="18" charset="0"/>
                </a:endParaRPr>
              </a:p>
            </p:txBody>
          </p:sp>
        </mc:Choice>
        <mc:Fallback xmlns="">
          <p:sp>
            <p:nvSpPr>
              <p:cNvPr id="12" name="Rectangle 17">
                <a:extLst>
                  <a:ext uri="{FF2B5EF4-FFF2-40B4-BE49-F238E27FC236}">
                    <a16:creationId xmlns:a16="http://schemas.microsoft.com/office/drawing/2014/main" xmlns:a14="http://schemas.microsoft.com/office/drawing/2010/main" xmlns="" id="{165A7483-74C4-4BEC-B28C-4AE630E43658}"/>
                  </a:ext>
                </a:extLst>
              </p:cNvPr>
              <p:cNvSpPr>
                <a:spLocks noRot="1" noChangeAspect="1" noMove="1" noResize="1" noEditPoints="1" noAdjustHandles="1" noChangeArrowheads="1" noChangeShapeType="1" noTextEdit="1"/>
              </p:cNvSpPr>
              <p:nvPr/>
            </p:nvSpPr>
            <p:spPr bwMode="auto">
              <a:xfrm>
                <a:off x="4849084" y="1722194"/>
                <a:ext cx="3485154" cy="1360801"/>
              </a:xfrm>
              <a:prstGeom prst="rect">
                <a:avLst/>
              </a:prstGeom>
              <a:blipFill rotWithShape="1">
                <a:blip r:embed="rId3"/>
                <a:stretch>
                  <a:fillRect l="-3147" r="-4895" b="-4933"/>
                </a:stretch>
              </a:blipFill>
              <a:ln w="9525">
                <a:noFill/>
                <a:miter lim="800000"/>
                <a:headEnd/>
                <a:tailEnd/>
              </a:ln>
            </p:spPr>
            <p:txBody>
              <a:bodyPr/>
              <a:lstStyle/>
              <a:p>
                <a:r>
                  <a:rPr lang="zh-CN" altLang="en-US">
                    <a:noFill/>
                  </a:rPr>
                  <a:t> </a:t>
                </a:r>
              </a:p>
            </p:txBody>
          </p:sp>
        </mc:Fallback>
      </mc:AlternateContent>
      <p:pic>
        <p:nvPicPr>
          <p:cNvPr id="13" name="提分强化训练.EPS" descr="id:2147506122;FounderCES">
            <a:extLst>
              <a:ext uri="{FF2B5EF4-FFF2-40B4-BE49-F238E27FC236}">
                <a16:creationId xmlns="" xmlns:a16="http://schemas.microsoft.com/office/drawing/2014/main" id="{F2BAB64B-8CAA-4F5C-8ED2-ABFF20BD583A}"/>
              </a:ext>
            </a:extLst>
          </p:cNvPr>
          <p:cNvPicPr/>
          <p:nvPr/>
        </p:nvPicPr>
        <p:blipFill>
          <a:blip r:embed="rId4"/>
          <a:stretch>
            <a:fillRect/>
          </a:stretch>
        </p:blipFill>
        <p:spPr>
          <a:xfrm>
            <a:off x="1504555" y="1188543"/>
            <a:ext cx="20746242" cy="733233"/>
          </a:xfrm>
          <a:prstGeom prst="rect">
            <a:avLst/>
          </a:prstGeom>
        </p:spPr>
      </p:pic>
    </p:spTree>
    <p:extLst>
      <p:ext uri="{BB962C8B-B14F-4D97-AF65-F5344CB8AC3E}">
        <p14:creationId xmlns:p14="http://schemas.microsoft.com/office/powerpoint/2010/main" val="2078656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矩形 16"/>
          <p:cNvSpPr/>
          <p:nvPr/>
        </p:nvSpPr>
        <p:spPr>
          <a:xfrm>
            <a:off x="6193011" y="4415542"/>
            <a:ext cx="14617624" cy="2682953"/>
          </a:xfrm>
          <a:prstGeom prst="rect">
            <a:avLst/>
          </a:prstGeom>
        </p:spPr>
        <p:txBody>
          <a:bodyPr wrap="square" lIns="91425" tIns="45711" rIns="91425" bIns="45711">
            <a:spAutoFit/>
          </a:bodyPr>
          <a:lstStyle/>
          <a:p>
            <a:pPr>
              <a:defRPr/>
            </a:pPr>
            <a:r>
              <a:rPr lang="zh-CN" altLang="en-US" sz="7300" b="1" spc="301" dirty="0">
                <a:solidFill>
                  <a:srgbClr val="867CB1"/>
                </a:solidFill>
                <a:latin typeface="微软雅黑" pitchFamily="34" charset="-122"/>
                <a:ea typeface="微软雅黑" pitchFamily="34" charset="-122"/>
              </a:rPr>
              <a:t>第二单元</a:t>
            </a:r>
            <a:endParaRPr lang="en-US" altLang="zh-CN" sz="7300" b="1" spc="301" dirty="0">
              <a:solidFill>
                <a:srgbClr val="867CB1"/>
              </a:solidFill>
              <a:latin typeface="微软雅黑" pitchFamily="34" charset="-122"/>
              <a:ea typeface="微软雅黑" pitchFamily="34" charset="-122"/>
            </a:endParaRPr>
          </a:p>
          <a:p>
            <a:pPr>
              <a:defRPr/>
            </a:pPr>
            <a:r>
              <a:rPr lang="zh-CN" altLang="en-US" sz="9600" b="1" spc="301" dirty="0">
                <a:solidFill>
                  <a:prstClr val="black"/>
                </a:solidFill>
                <a:latin typeface="微软雅黑" pitchFamily="34" charset="-122"/>
                <a:ea typeface="微软雅黑" pitchFamily="34" charset="-122"/>
              </a:rPr>
              <a:t>化学物质及其变化</a:t>
            </a:r>
          </a:p>
        </p:txBody>
      </p:sp>
      <p:sp>
        <p:nvSpPr>
          <p:cNvPr id="18" name="矩形 17"/>
          <p:cNvSpPr/>
          <p:nvPr/>
        </p:nvSpPr>
        <p:spPr>
          <a:xfrm>
            <a:off x="8929784" y="7499038"/>
            <a:ext cx="13618456" cy="1022164"/>
          </a:xfrm>
          <a:prstGeom prst="rect">
            <a:avLst/>
          </a:prstGeom>
        </p:spPr>
        <p:txBody>
          <a:bodyPr wrap="square" lIns="91425" tIns="45711" rIns="91425" bIns="45711">
            <a:spAutoFit/>
          </a:bodyPr>
          <a:lstStyle/>
          <a:p>
            <a:pPr>
              <a:lnSpc>
                <a:spcPts val="7299"/>
              </a:lnSpc>
              <a:defRPr/>
            </a:pPr>
            <a:r>
              <a:rPr lang="zh-CN" altLang="en-US" sz="6200" b="1" dirty="0">
                <a:solidFill>
                  <a:prstClr val="black"/>
                </a:solidFill>
                <a:latin typeface="微软雅黑" pitchFamily="34" charset="-122"/>
                <a:ea typeface="微软雅黑" pitchFamily="34" charset="-122"/>
              </a:rPr>
              <a:t>增分微课二   信息型化学方程式的书写</a:t>
            </a:r>
          </a:p>
        </p:txBody>
      </p:sp>
      <p:cxnSp>
        <p:nvCxnSpPr>
          <p:cNvPr id="4" name="直接连接符 3"/>
          <p:cNvCxnSpPr/>
          <p:nvPr/>
        </p:nvCxnSpPr>
        <p:spPr>
          <a:xfrm>
            <a:off x="8929317" y="7237214"/>
            <a:ext cx="1361892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7C79CB31-6713-40B9-A9E8-636F7D7D4FFD}"/>
              </a:ext>
            </a:extLst>
          </p:cNvPr>
          <p:cNvSpPr txBox="1"/>
          <p:nvPr/>
        </p:nvSpPr>
        <p:spPr>
          <a:xfrm>
            <a:off x="8929315" y="8534146"/>
            <a:ext cx="13064741" cy="2483659"/>
          </a:xfrm>
          <a:prstGeom prst="rect">
            <a:avLst/>
          </a:prstGeom>
          <a:noFill/>
        </p:spPr>
        <p:txBody>
          <a:bodyPr wrap="square" lIns="91425" tIns="45711" rIns="91425" bIns="45711" rtlCol="0">
            <a:spAutoFit/>
          </a:bodyPr>
          <a:lstStyle/>
          <a:p>
            <a:pPr>
              <a:lnSpc>
                <a:spcPct val="150000"/>
              </a:lnSpc>
              <a:defRPr/>
            </a:pPr>
            <a:r>
              <a:rPr lang="zh-CN" altLang="en-US" sz="5200" dirty="0">
                <a:latin typeface="微软雅黑" pitchFamily="34" charset="-122"/>
                <a:ea typeface="微软雅黑" pitchFamily="34" charset="-122"/>
                <a:hlinkClick r:id="rId3" action="ppaction://hlinksldjump"/>
              </a:rPr>
              <a:t>增分典例探究</a:t>
            </a:r>
            <a:r>
              <a:rPr lang="en-US" altLang="zh-CN" sz="5200" dirty="0">
                <a:latin typeface="微软雅黑" pitchFamily="34" charset="-122"/>
                <a:ea typeface="微软雅黑" pitchFamily="34" charset="-122"/>
                <a:hlinkClick r:id="rId3" action="ppaction://hlinksldjump"/>
              </a:rPr>
              <a:t> </a:t>
            </a:r>
            <a:r>
              <a:rPr lang="en-US" altLang="zh-CN" sz="5200" dirty="0">
                <a:solidFill>
                  <a:srgbClr val="87B828"/>
                </a:solidFill>
                <a:latin typeface="微软雅黑" panose="020B0503020204020204" pitchFamily="34" charset="-122"/>
                <a:ea typeface="微软雅黑" panose="020B0503020204020204" pitchFamily="34" charset="-122"/>
              </a:rPr>
              <a:t>	</a:t>
            </a:r>
          </a:p>
          <a:p>
            <a:pPr>
              <a:lnSpc>
                <a:spcPct val="150000"/>
              </a:lnSpc>
              <a:defRPr/>
            </a:pPr>
            <a:r>
              <a:rPr lang="zh-CN" altLang="en-US" sz="5200" dirty="0">
                <a:latin typeface="微软雅黑" pitchFamily="34" charset="-122"/>
                <a:ea typeface="微软雅黑" pitchFamily="34" charset="-122"/>
                <a:hlinkClick r:id="rId4" action="ppaction://hlinksldjump"/>
              </a:rPr>
              <a:t>提分强化训练</a:t>
            </a:r>
            <a:endParaRPr lang="zh-CN" altLang="en-US" sz="5200" dirty="0">
              <a:latin typeface="微软雅黑" pitchFamily="34" charset="-122"/>
              <a:ea typeface="微软雅黑" pitchFamily="34" charset="-122"/>
            </a:endParaRPr>
          </a:p>
        </p:txBody>
      </p:sp>
    </p:spTree>
    <p:extLst>
      <p:ext uri="{BB962C8B-B14F-4D97-AF65-F5344CB8AC3E}">
        <p14:creationId xmlns:p14="http://schemas.microsoft.com/office/powerpoint/2010/main" val="1923955179"/>
      </p:ext>
    </p:extLst>
  </p:cSld>
  <p:clrMapOvr>
    <a:masterClrMapping/>
  </p:clrMapOvr>
  <p:transition>
    <p:pull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矩形 5">
                <a:extLst>
                  <a:ext uri="{FF2B5EF4-FFF2-40B4-BE49-F238E27FC236}">
                    <a16:creationId xmlns:a16="http://schemas.microsoft.com/office/drawing/2014/main" xmlns="" id="{189B1B9C-7526-46F4-BACF-260F657DC9BB}"/>
                  </a:ext>
                </a:extLst>
              </p:cNvPr>
              <p:cNvSpPr/>
              <p:nvPr/>
            </p:nvSpPr>
            <p:spPr>
              <a:xfrm>
                <a:off x="1479165" y="1980632"/>
                <a:ext cx="20843639" cy="3524643"/>
              </a:xfrm>
              <a:prstGeom prst="rect">
                <a:avLst/>
              </a:prstGeom>
            </p:spPr>
            <p:txBody>
              <a:bodyPr wrap="square" lIns="91425" tIns="45711" rIns="91425" bIns="45711">
                <a:spAutoFit/>
              </a:bodyPr>
              <a:lstStyle/>
              <a:p>
                <a:pPr latinLnBrk="1">
                  <a:lnSpc>
                    <a:spcPct val="150000"/>
                  </a:lnSpc>
                  <a:spcAft>
                    <a:spcPts val="0"/>
                  </a:spcAft>
                </a:pP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在水溶液中橙色的</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Cr</a:t>
                </a:r>
                <a:r>
                  <a:rPr lang="en-US" altLang="zh-CN" sz="49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14:m>
                  <m:oMath xmlns:m="http://schemas.openxmlformats.org/officeDocument/2006/math">
                    <m:sSubSup>
                      <m:sSubSupPr>
                        <m:ctrlPr>
                          <a:rPr lang="zh-CN" altLang="zh-CN" sz="4900" i="1">
                            <a:solidFill>
                              <a:srgbClr val="000000"/>
                            </a:solidFill>
                            <a:latin typeface="Cambria Math"/>
                            <a:ea typeface="Cambria Math" panose="02040503050406030204" pitchFamily="18" charset="0"/>
                            <a:cs typeface="Times New Roman" panose="02020603050405020304" pitchFamily="18" charset="0"/>
                          </a:rPr>
                        </m:ctrlPr>
                      </m:sSubSupPr>
                      <m:e>
                        <m:r>
                          <m:rPr>
                            <m:sty m:val="p"/>
                          </m:rPr>
                          <a:rPr lang="en-US" altLang="zh-CN" sz="49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O</m:t>
                        </m:r>
                      </m:e>
                      <m:sub>
                        <m:r>
                          <a:rPr lang="en-US" altLang="zh-CN" sz="49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7</m:t>
                        </m:r>
                      </m:sub>
                      <m:sup>
                        <m:r>
                          <a:rPr lang="en-US" altLang="zh-CN" sz="49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2</m:t>
                        </m:r>
                        <m:r>
                          <m:rPr>
                            <m:nor/>
                          </m:rPr>
                          <a:rPr lang="en-US" altLang="zh-CN" sz="4900" i="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m:t>−</m:t>
                        </m:r>
                      </m:sup>
                    </m:sSubSup>
                  </m:oMath>
                </a14:m>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与黄色的</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Cr</a:t>
                </a:r>
                <a14:m>
                  <m:oMath xmlns:m="http://schemas.openxmlformats.org/officeDocument/2006/math">
                    <m:sSubSup>
                      <m:sSubSupPr>
                        <m:ctrlPr>
                          <a:rPr lang="zh-CN" altLang="zh-CN" sz="4900" i="1">
                            <a:solidFill>
                              <a:srgbClr val="000000"/>
                            </a:solidFill>
                            <a:latin typeface="Cambria Math"/>
                            <a:ea typeface="Cambria Math" panose="02040503050406030204" pitchFamily="18" charset="0"/>
                            <a:cs typeface="Times New Roman" panose="02020603050405020304" pitchFamily="18" charset="0"/>
                          </a:rPr>
                        </m:ctrlPr>
                      </m:sSubSupPr>
                      <m:e>
                        <m:r>
                          <m:rPr>
                            <m:sty m:val="p"/>
                          </m:rPr>
                          <a:rPr lang="en-US" altLang="zh-CN" sz="49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O</m:t>
                        </m:r>
                      </m:e>
                      <m:sub>
                        <m:r>
                          <a:rPr lang="en-US" altLang="zh-CN" sz="49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4</m:t>
                        </m:r>
                      </m:sub>
                      <m:sup>
                        <m:r>
                          <a:rPr lang="en-US" altLang="zh-CN" sz="49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2</m:t>
                        </m:r>
                        <m:r>
                          <m:rPr>
                            <m:nor/>
                          </m:rPr>
                          <a:rPr lang="en-US" altLang="zh-CN" sz="4900" i="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m:t>−</m:t>
                        </m:r>
                      </m:sup>
                    </m:sSubSup>
                  </m:oMath>
                </a14:m>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有下列平衡关系</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:Cr</a:t>
                </a:r>
                <a:r>
                  <a:rPr lang="en-US" altLang="zh-CN" sz="49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14:m>
                  <m:oMath xmlns:m="http://schemas.openxmlformats.org/officeDocument/2006/math">
                    <m:sSubSup>
                      <m:sSubSupPr>
                        <m:ctrlPr>
                          <a:rPr lang="zh-CN" altLang="zh-CN" sz="4900" i="1">
                            <a:solidFill>
                              <a:srgbClr val="000000"/>
                            </a:solidFill>
                            <a:latin typeface="Cambria Math"/>
                            <a:ea typeface="Cambria Math" panose="02040503050406030204" pitchFamily="18" charset="0"/>
                            <a:cs typeface="Times New Roman" panose="02020603050405020304" pitchFamily="18" charset="0"/>
                          </a:rPr>
                        </m:ctrlPr>
                      </m:sSubSupPr>
                      <m:e>
                        <m:r>
                          <m:rPr>
                            <m:sty m:val="p"/>
                          </m:rPr>
                          <a:rPr lang="en-US" altLang="zh-CN" sz="49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O</m:t>
                        </m:r>
                      </m:e>
                      <m:sub>
                        <m:r>
                          <a:rPr lang="en-US" altLang="zh-CN" sz="49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7</m:t>
                        </m:r>
                      </m:sub>
                      <m:sup>
                        <m:r>
                          <a:rPr lang="en-US" altLang="zh-CN" sz="49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2</m:t>
                        </m:r>
                        <m:r>
                          <m:rPr>
                            <m:nor/>
                          </m:rPr>
                          <a:rPr lang="en-US" altLang="zh-CN" sz="4900" i="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m:t>−</m:t>
                        </m:r>
                      </m:sup>
                    </m:sSubSup>
                  </m:oMath>
                </a14:m>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9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14:m>
                  <m:oMath xmlns:m="http://schemas.openxmlformats.org/officeDocument/2006/math">
                    <m:r>
                      <a:rPr lang="en-US" altLang="zh-CN" sz="4900" i="1">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m:t>
                    </m:r>
                  </m:oMath>
                </a14:m>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2Cr</a:t>
                </a:r>
                <a14:m>
                  <m:oMath xmlns:m="http://schemas.openxmlformats.org/officeDocument/2006/math">
                    <m:sSubSup>
                      <m:sSubSupPr>
                        <m:ctrlPr>
                          <a:rPr lang="zh-CN" altLang="zh-CN" sz="4900" i="1">
                            <a:solidFill>
                              <a:srgbClr val="000000"/>
                            </a:solidFill>
                            <a:latin typeface="Cambria Math"/>
                            <a:ea typeface="Cambria Math" panose="02040503050406030204" pitchFamily="18" charset="0"/>
                            <a:cs typeface="Times New Roman" panose="02020603050405020304" pitchFamily="18" charset="0"/>
                          </a:rPr>
                        </m:ctrlPr>
                      </m:sSubSupPr>
                      <m:e>
                        <m:r>
                          <m:rPr>
                            <m:sty m:val="p"/>
                          </m:rPr>
                          <a:rPr lang="en-US" altLang="zh-CN" sz="49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O</m:t>
                        </m:r>
                      </m:e>
                      <m:sub>
                        <m:r>
                          <a:rPr lang="en-US" altLang="zh-CN" sz="49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4</m:t>
                        </m:r>
                      </m:sub>
                      <m:sup>
                        <m:r>
                          <a:rPr lang="en-US" altLang="zh-CN" sz="49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2</m:t>
                        </m:r>
                        <m:r>
                          <m:rPr>
                            <m:nor/>
                          </m:rPr>
                          <a:rPr lang="en-US" altLang="zh-CN" sz="4900" i="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m:t>−</m:t>
                        </m:r>
                      </m:sup>
                    </m:sSubSup>
                  </m:oMath>
                </a14:m>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+2H</a:t>
                </a:r>
                <a:r>
                  <a:rPr lang="en-US" altLang="zh-CN" sz="49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。向</a:t>
                </a:r>
                <a:r>
                  <a:rPr lang="en-US" altLang="zh-CN" sz="4900" dirty="0">
                    <a:solidFill>
                      <a:srgbClr val="000000"/>
                    </a:solidFill>
                    <a:latin typeface="Times New Roman" panose="02020603050405020304" pitchFamily="18" charset="0"/>
                    <a:ea typeface="微软雅黑" panose="020B0503020204020204" pitchFamily="34" charset="-122"/>
                  </a:rPr>
                  <a:t>K</a:t>
                </a:r>
                <a:r>
                  <a:rPr lang="en-US" altLang="zh-CN" sz="4900" baseline="-25000" dirty="0">
                    <a:solidFill>
                      <a:srgbClr val="000000"/>
                    </a:solidFill>
                    <a:latin typeface="Times New Roman" panose="02020603050405020304" pitchFamily="18" charset="0"/>
                    <a:ea typeface="微软雅黑" panose="020B0503020204020204" pitchFamily="34" charset="-122"/>
                  </a:rPr>
                  <a:t>2</a:t>
                </a:r>
                <a:r>
                  <a:rPr lang="en-US" altLang="zh-CN" sz="4900" dirty="0">
                    <a:solidFill>
                      <a:srgbClr val="000000"/>
                    </a:solidFill>
                    <a:latin typeface="Times New Roman" panose="02020603050405020304" pitchFamily="18" charset="0"/>
                    <a:ea typeface="微软雅黑" panose="020B0503020204020204" pitchFamily="34" charset="-122"/>
                  </a:rPr>
                  <a:t>Cr</a:t>
                </a:r>
                <a:r>
                  <a:rPr lang="en-US" altLang="zh-CN" sz="4900" baseline="-25000" dirty="0">
                    <a:solidFill>
                      <a:srgbClr val="000000"/>
                    </a:solidFill>
                    <a:latin typeface="Times New Roman" panose="02020603050405020304" pitchFamily="18" charset="0"/>
                    <a:ea typeface="微软雅黑" panose="020B0503020204020204" pitchFamily="34" charset="-122"/>
                  </a:rPr>
                  <a:t>2</a:t>
                </a:r>
                <a:r>
                  <a:rPr lang="en-US" altLang="zh-CN" sz="4900" dirty="0">
                    <a:solidFill>
                      <a:srgbClr val="000000"/>
                    </a:solidFill>
                    <a:latin typeface="Times New Roman" panose="02020603050405020304" pitchFamily="18" charset="0"/>
                    <a:ea typeface="微软雅黑" panose="020B0503020204020204" pitchFamily="34" charset="-122"/>
                  </a:rPr>
                  <a:t>O</a:t>
                </a:r>
                <a:r>
                  <a:rPr lang="en-US" altLang="zh-CN" sz="4900" baseline="-25000" dirty="0">
                    <a:solidFill>
                      <a:srgbClr val="000000"/>
                    </a:solidFill>
                    <a:latin typeface="Times New Roman" panose="02020603050405020304" pitchFamily="18" charset="0"/>
                    <a:ea typeface="微软雅黑" panose="020B0503020204020204" pitchFamily="34" charset="-122"/>
                  </a:rPr>
                  <a:t>7</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稀溶液中加入</a:t>
                </a:r>
                <a:r>
                  <a:rPr lang="en-US" altLang="zh-CN" sz="4900" dirty="0">
                    <a:solidFill>
                      <a:srgbClr val="000000"/>
                    </a:solidFill>
                    <a:latin typeface="Times New Roman" panose="02020603050405020304" pitchFamily="18" charset="0"/>
                    <a:ea typeface="微软雅黑" panose="020B0503020204020204" pitchFamily="34" charset="-122"/>
                  </a:rPr>
                  <a:t>NaOH</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溶液后</a:t>
                </a:r>
                <a:r>
                  <a:rPr lang="en-US" altLang="zh-CN" sz="4900" dirty="0">
                    <a:solidFill>
                      <a:srgbClr val="000000"/>
                    </a:solidFill>
                    <a:latin typeface="Times New Roman" panose="02020603050405020304" pitchFamily="18" charset="0"/>
                    <a:ea typeface="微软雅黑" panose="020B0503020204020204" pitchFamily="34" charset="-122"/>
                  </a:rPr>
                  <a:t>,</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溶液颜色的变化是</a:t>
                </a:r>
                <a:endPar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latinLnBrk="1">
                  <a:lnSpc>
                    <a:spcPct val="150000"/>
                  </a:lnSpc>
                  <a:spcAft>
                    <a:spcPts val="0"/>
                  </a:spcAft>
                </a:pPr>
                <a:r>
                  <a:rPr lang="zh-CN" altLang="zh-CN" sz="49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9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mc:Choice>
        <mc:Fallback xmlns="">
          <p:sp>
            <p:nvSpPr>
              <p:cNvPr id="6" name="矩形 5">
                <a:extLst>
                  <a:ext uri="{FF2B5EF4-FFF2-40B4-BE49-F238E27FC236}">
                    <a16:creationId xmlns:a16="http://schemas.microsoft.com/office/drawing/2014/main" xmlns:a14="http://schemas.microsoft.com/office/drawing/2010/main" xmlns="" id="{189B1B9C-7526-46F4-BACF-260F657DC9BB}"/>
                  </a:ext>
                </a:extLst>
              </p:cNvPr>
              <p:cNvSpPr>
                <a:spLocks noRot="1" noChangeAspect="1" noMove="1" noResize="1" noEditPoints="1" noAdjustHandles="1" noChangeArrowheads="1" noChangeShapeType="1" noTextEdit="1"/>
              </p:cNvSpPr>
              <p:nvPr/>
            </p:nvSpPr>
            <p:spPr>
              <a:xfrm>
                <a:off x="569175" y="764686"/>
                <a:ext cx="8020533" cy="1360801"/>
              </a:xfrm>
              <a:prstGeom prst="rect">
                <a:avLst/>
              </a:prstGeom>
              <a:blipFill rotWithShape="1">
                <a:blip r:embed="rId2"/>
                <a:stretch>
                  <a:fillRect l="-1368" b="-4464"/>
                </a:stretch>
              </a:blipFill>
            </p:spPr>
            <p:txBody>
              <a:bodyPr/>
              <a:lstStyle/>
              <a:p>
                <a:r>
                  <a:rPr lang="zh-CN" altLang="en-US">
                    <a:noFill/>
                  </a:rPr>
                  <a:t> </a:t>
                </a:r>
              </a:p>
            </p:txBody>
          </p:sp>
        </mc:Fallback>
      </mc:AlternateContent>
      <p:sp>
        <p:nvSpPr>
          <p:cNvPr id="7" name="矩形 6">
            <a:extLst>
              <a:ext uri="{FF2B5EF4-FFF2-40B4-BE49-F238E27FC236}">
                <a16:creationId xmlns:a16="http://schemas.microsoft.com/office/drawing/2014/main" xmlns="" id="{E44C77AD-E3B2-4C05-ADA0-0BE7FFECED04}"/>
              </a:ext>
            </a:extLst>
          </p:cNvPr>
          <p:cNvSpPr/>
          <p:nvPr/>
        </p:nvSpPr>
        <p:spPr>
          <a:xfrm>
            <a:off x="1800524" y="4140869"/>
            <a:ext cx="5256583" cy="1228102"/>
          </a:xfrm>
          <a:prstGeom prst="rect">
            <a:avLst/>
          </a:prstGeom>
        </p:spPr>
        <p:txBody>
          <a:bodyPr wrap="square" lIns="91425" tIns="45711" rIns="91425" bIns="45711">
            <a:spAutoFit/>
          </a:bodyPr>
          <a:lstStyle/>
          <a:p>
            <a:pPr>
              <a:lnSpc>
                <a:spcPct val="150000"/>
              </a:lnSpc>
              <a:spcAft>
                <a:spcPts val="0"/>
              </a:spcAft>
            </a:pPr>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由橙色变为黄色</a:t>
            </a:r>
            <a:endParaRPr lang="zh-CN" altLang="zh-CN" sz="4900" dirty="0">
              <a:solidFill>
                <a:srgbClr val="000000"/>
              </a:solidFill>
              <a:latin typeface="NEU-BZ-S92" panose="02020503000000020003"/>
              <a:ea typeface="方正书宋_GBK"/>
              <a:cs typeface="Times New Roman" panose="02020603050405020304" pitchFamily="18" charset="0"/>
            </a:endParaRPr>
          </a:p>
        </p:txBody>
      </p:sp>
      <p:sp>
        <p:nvSpPr>
          <p:cNvPr id="8" name="矩形 7">
            <a:extLst>
              <a:ext uri="{FF2B5EF4-FFF2-40B4-BE49-F238E27FC236}">
                <a16:creationId xmlns:a16="http://schemas.microsoft.com/office/drawing/2014/main" xmlns="" id="{13516F87-6F48-4FCD-A826-9288AE942211}"/>
              </a:ext>
            </a:extLst>
          </p:cNvPr>
          <p:cNvSpPr/>
          <p:nvPr/>
        </p:nvSpPr>
        <p:spPr>
          <a:xfrm>
            <a:off x="1479164" y="5724988"/>
            <a:ext cx="20602228" cy="28803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1" rIns="91425" bIns="45711" anchor="ctr"/>
          <a:lstStyle/>
          <a:p>
            <a:pPr algn="ctr">
              <a:defRPr/>
            </a:pPr>
            <a:endParaRPr lang="zh-CN" altLang="en-US" sz="4900" dirty="0">
              <a:solidFill>
                <a:prstClr val="white"/>
              </a:solidFill>
              <a:latin typeface="Calibri"/>
              <a:ea typeface="宋体" panose="02010600030101010101" pitchFamily="2" charset="-122"/>
            </a:endParaRPr>
          </a:p>
        </p:txBody>
      </p:sp>
      <p:sp>
        <p:nvSpPr>
          <p:cNvPr id="9" name="Rectangle 17">
            <a:extLst>
              <a:ext uri="{FF2B5EF4-FFF2-40B4-BE49-F238E27FC236}">
                <a16:creationId xmlns:a16="http://schemas.microsoft.com/office/drawing/2014/main" xmlns="" id="{A7397BF9-A7AA-41BF-B4EC-411D4359DBA0}"/>
              </a:ext>
            </a:extLst>
          </p:cNvPr>
          <p:cNvSpPr>
            <a:spLocks noChangeArrowheads="1"/>
          </p:cNvSpPr>
          <p:nvPr/>
        </p:nvSpPr>
        <p:spPr bwMode="auto">
          <a:xfrm>
            <a:off x="1681898" y="5766126"/>
            <a:ext cx="20272946" cy="2364081"/>
          </a:xfrm>
          <a:prstGeom prst="rect">
            <a:avLst/>
          </a:prstGeom>
          <a:noFill/>
          <a:ln w="9525">
            <a:noFill/>
            <a:miter lim="800000"/>
            <a:headEnd/>
            <a:tailEnd/>
          </a:ln>
        </p:spPr>
        <p:txBody>
          <a:bodyPr wrap="square" lIns="91425" tIns="45711" rIns="91425" bIns="45711" anchor="ctr">
            <a:spAutoFit/>
          </a:bodyPr>
          <a:lstStyle/>
          <a:p>
            <a:pPr>
              <a:lnSpc>
                <a:spcPct val="150000"/>
              </a:lnSpc>
              <a:spcAft>
                <a:spcPts val="0"/>
              </a:spcAft>
            </a:pPr>
            <a:r>
              <a:rPr lang="en-US" altLang="zh-CN" sz="49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9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9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向</a:t>
            </a:r>
            <a:r>
              <a:rPr lang="en-US" altLang="zh-CN" sz="4900" dirty="0">
                <a:solidFill>
                  <a:srgbClr val="A50021"/>
                </a:solidFill>
                <a:latin typeface="Times New Roman" panose="02020603050405020304" pitchFamily="18" charset="0"/>
                <a:ea typeface="微软雅黑" panose="020B0503020204020204" pitchFamily="34" charset="-122"/>
              </a:rPr>
              <a:t>K</a:t>
            </a:r>
            <a:r>
              <a:rPr lang="en-US" altLang="zh-CN" sz="4900" baseline="-25000" dirty="0">
                <a:solidFill>
                  <a:srgbClr val="A50021"/>
                </a:solidFill>
                <a:latin typeface="Times New Roman" panose="02020603050405020304" pitchFamily="18" charset="0"/>
                <a:ea typeface="微软雅黑" panose="020B0503020204020204" pitchFamily="34" charset="-122"/>
              </a:rPr>
              <a:t>2</a:t>
            </a:r>
            <a:r>
              <a:rPr lang="en-US" altLang="zh-CN" sz="4900" dirty="0">
                <a:solidFill>
                  <a:srgbClr val="A50021"/>
                </a:solidFill>
                <a:latin typeface="Times New Roman" panose="02020603050405020304" pitchFamily="18" charset="0"/>
                <a:ea typeface="微软雅黑" panose="020B0503020204020204" pitchFamily="34" charset="-122"/>
              </a:rPr>
              <a:t>Cr</a:t>
            </a:r>
            <a:r>
              <a:rPr lang="en-US" altLang="zh-CN" sz="4900" baseline="-25000" dirty="0">
                <a:solidFill>
                  <a:srgbClr val="A50021"/>
                </a:solidFill>
                <a:latin typeface="Times New Roman" panose="02020603050405020304" pitchFamily="18" charset="0"/>
                <a:ea typeface="微软雅黑" panose="020B0503020204020204" pitchFamily="34" charset="-122"/>
              </a:rPr>
              <a:t>2</a:t>
            </a:r>
            <a:r>
              <a:rPr lang="en-US" altLang="zh-CN" sz="4900" dirty="0">
                <a:solidFill>
                  <a:srgbClr val="A50021"/>
                </a:solidFill>
                <a:latin typeface="Times New Roman" panose="02020603050405020304" pitchFamily="18" charset="0"/>
                <a:ea typeface="微软雅黑" panose="020B0503020204020204" pitchFamily="34" charset="-122"/>
              </a:rPr>
              <a:t>O</a:t>
            </a:r>
            <a:r>
              <a:rPr lang="en-US" altLang="zh-CN" sz="4900" baseline="-25000" dirty="0">
                <a:solidFill>
                  <a:srgbClr val="A50021"/>
                </a:solidFill>
                <a:latin typeface="Times New Roman" panose="02020603050405020304" pitchFamily="18" charset="0"/>
                <a:ea typeface="微软雅黑" panose="020B0503020204020204" pitchFamily="34" charset="-122"/>
              </a:rPr>
              <a:t>7</a:t>
            </a:r>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稀溶液中加入</a:t>
            </a:r>
            <a:r>
              <a:rPr lang="en-US" altLang="zh-CN" sz="4900" dirty="0">
                <a:solidFill>
                  <a:srgbClr val="A50021"/>
                </a:solidFill>
                <a:latin typeface="Times New Roman" panose="02020603050405020304" pitchFamily="18" charset="0"/>
                <a:ea typeface="微软雅黑" panose="020B0503020204020204" pitchFamily="34" charset="-122"/>
              </a:rPr>
              <a:t>NaOH</a:t>
            </a:r>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溶液</a:t>
            </a:r>
            <a:r>
              <a:rPr lang="en-US" altLang="zh-CN" sz="4900" dirty="0">
                <a:solidFill>
                  <a:srgbClr val="A50021"/>
                </a:solidFill>
                <a:latin typeface="Times New Roman" panose="02020603050405020304" pitchFamily="18" charset="0"/>
                <a:ea typeface="微软雅黑" panose="020B0503020204020204" pitchFamily="34" charset="-122"/>
              </a:rPr>
              <a:t>,</a:t>
            </a:r>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平衡正向移动</a:t>
            </a:r>
            <a:r>
              <a:rPr lang="en-US" altLang="zh-CN" sz="4900" dirty="0">
                <a:solidFill>
                  <a:srgbClr val="A50021"/>
                </a:solidFill>
                <a:latin typeface="Times New Roman" panose="02020603050405020304" pitchFamily="18" charset="0"/>
                <a:ea typeface="微软雅黑" panose="020B0503020204020204" pitchFamily="34" charset="-122"/>
              </a:rPr>
              <a:t>,</a:t>
            </a:r>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颜色由橙色</a:t>
            </a:r>
            <a:endPar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变为黄色。</a:t>
            </a:r>
            <a:endParaRPr lang="zh-CN" altLang="zh-CN" sz="4900" dirty="0">
              <a:solidFill>
                <a:srgbClr val="000000"/>
              </a:solidFill>
              <a:latin typeface="NEU-BZ-S92" panose="02020503000000020003"/>
              <a:ea typeface="方正书宋_GBK"/>
              <a:cs typeface="Times New Roman" panose="02020603050405020304" pitchFamily="18" charset="0"/>
            </a:endParaRPr>
          </a:p>
        </p:txBody>
      </p:sp>
      <p:pic>
        <p:nvPicPr>
          <p:cNvPr id="10" name="提分强化训练.EPS" descr="id:2147506122;FounderCES">
            <a:extLst>
              <a:ext uri="{FF2B5EF4-FFF2-40B4-BE49-F238E27FC236}">
                <a16:creationId xmlns="" xmlns:a16="http://schemas.microsoft.com/office/drawing/2014/main" id="{F2BAB64B-8CAA-4F5C-8ED2-ABFF20BD583A}"/>
              </a:ext>
            </a:extLst>
          </p:cNvPr>
          <p:cNvPicPr/>
          <p:nvPr/>
        </p:nvPicPr>
        <p:blipFill>
          <a:blip r:embed="rId3"/>
          <a:stretch>
            <a:fillRect/>
          </a:stretch>
        </p:blipFill>
        <p:spPr>
          <a:xfrm>
            <a:off x="1504555" y="1188543"/>
            <a:ext cx="20746242" cy="733233"/>
          </a:xfrm>
          <a:prstGeom prst="rect">
            <a:avLst/>
          </a:prstGeom>
        </p:spPr>
      </p:pic>
    </p:spTree>
    <p:extLst>
      <p:ext uri="{BB962C8B-B14F-4D97-AF65-F5344CB8AC3E}">
        <p14:creationId xmlns:p14="http://schemas.microsoft.com/office/powerpoint/2010/main" val="317133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矩形 9">
                <a:extLst>
                  <a:ext uri="{FF2B5EF4-FFF2-40B4-BE49-F238E27FC236}">
                    <a16:creationId xmlns:a16="http://schemas.microsoft.com/office/drawing/2014/main" xmlns="" id="{189B1B9C-7526-46F4-BACF-260F657DC9BB}"/>
                  </a:ext>
                </a:extLst>
              </p:cNvPr>
              <p:cNvSpPr/>
              <p:nvPr/>
            </p:nvSpPr>
            <p:spPr>
              <a:xfrm>
                <a:off x="1479165" y="1980632"/>
                <a:ext cx="20843639" cy="8324494"/>
              </a:xfrm>
              <a:prstGeom prst="rect">
                <a:avLst/>
              </a:prstGeom>
            </p:spPr>
            <p:txBody>
              <a:bodyPr wrap="square" lIns="91425" tIns="45711" rIns="91425" bIns="45711">
                <a:spAutoFit/>
              </a:bodyPr>
              <a:lstStyle/>
              <a:p>
                <a:pPr>
                  <a:lnSpc>
                    <a:spcPct val="150000"/>
                  </a:lnSpc>
                  <a:spcAft>
                    <a:spcPts val="0"/>
                  </a:spcAft>
                </a:pP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(4)CrO</a:t>
                </a:r>
                <a:r>
                  <a:rPr lang="en-US" altLang="zh-CN" sz="49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具有强氧化性</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热稳定性较差</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加热时逐</a:t>
                </a:r>
                <a:endPar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步分解</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其固体残留率</a:t>
                </a:r>
                <a14:m>
                  <m:oMath xmlns:m="http://schemas.openxmlformats.org/officeDocument/2006/math">
                    <m:d>
                      <m:dPr>
                        <m:ctrlPr>
                          <a:rPr lang="zh-CN" altLang="zh-CN" sz="4900" i="1">
                            <a:solidFill>
                              <a:srgbClr val="000000"/>
                            </a:solidFill>
                            <a:latin typeface="Cambria Math"/>
                            <a:ea typeface="Cambria Math" panose="02040503050406030204" pitchFamily="18" charset="0"/>
                            <a:cs typeface="Times New Roman" panose="02020603050405020304" pitchFamily="18" charset="0"/>
                          </a:rPr>
                        </m:ctrlPr>
                      </m:dPr>
                      <m:e>
                        <m:f>
                          <m:fPr>
                            <m:ctrlPr>
                              <a:rPr lang="zh-CN" altLang="zh-CN" sz="4900" i="1">
                                <a:solidFill>
                                  <a:srgbClr val="000000"/>
                                </a:solidFill>
                                <a:latin typeface="Cambria Math"/>
                                <a:ea typeface="Cambria Math" panose="02040503050406030204" pitchFamily="18" charset="0"/>
                                <a:cs typeface="Times New Roman" panose="02020603050405020304" pitchFamily="18" charset="0"/>
                              </a:rPr>
                            </m:ctrlPr>
                          </m:fPr>
                          <m:num>
                            <m:r>
                              <m:rPr>
                                <m:nor/>
                              </m:rPr>
                              <a:rPr lang="zh-CN" altLang="zh-CN" sz="490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m:t>剩余固体的质量</m:t>
                            </m:r>
                          </m:num>
                          <m:den>
                            <m:r>
                              <m:rPr>
                                <m:nor/>
                              </m:rPr>
                              <a:rPr lang="zh-CN" altLang="zh-CN" sz="490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m:t>原始固体的质量</m:t>
                            </m:r>
                          </m:den>
                        </m:f>
                        <m:r>
                          <a:rPr lang="en-US" altLang="zh-CN" sz="49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×100</m:t>
                        </m:r>
                        <m:r>
                          <m:rPr>
                            <m:nor/>
                          </m:rPr>
                          <a:rPr lang="en-US" altLang="zh-CN" sz="490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m:t>%</m:t>
                        </m:r>
                      </m:e>
                    </m:d>
                  </m:oMath>
                </a14:m>
                <a:endPar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随温度的变化如图所示。</a:t>
                </a:r>
                <a:endParaRPr lang="zh-CN" altLang="zh-CN" sz="49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a:p>
                <a:pPr>
                  <a:lnSpc>
                    <a:spcPct val="150000"/>
                  </a:lnSpc>
                  <a:spcAft>
                    <a:spcPts val="0"/>
                  </a:spcAft>
                </a:pPr>
                <a:r>
                  <a:rPr lang="zh-CN" altLang="zh-CN" sz="4900" dirty="0">
                    <a:solidFill>
                      <a:srgbClr val="000000"/>
                    </a:solidFill>
                    <a:latin typeface="NEU-BZ-S92" panose="02020503000000020003" pitchFamily="18" charset="-122"/>
                    <a:cs typeface="宋体" panose="02010600030101010101" pitchFamily="2" charset="-122"/>
                  </a:rPr>
                  <a:t>①</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三氧化铬在稀硫酸环境中氧化乙醇</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,CrO</a:t>
                </a:r>
                <a:r>
                  <a:rPr lang="en-US" altLang="zh-CN" sz="49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变为</a:t>
                </a:r>
                <a:endPar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绿色的</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Cr</a:t>
                </a:r>
                <a:r>
                  <a:rPr lang="en-US" altLang="zh-CN" sz="49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(SO</a:t>
                </a:r>
                <a:r>
                  <a:rPr lang="en-US" altLang="zh-CN" sz="49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9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乙醇被完全氧化为</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CO</a:t>
                </a:r>
                <a:r>
                  <a:rPr lang="en-US" altLang="zh-CN" sz="49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则其化</a:t>
                </a:r>
                <a:endPar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学方程式是</a:t>
                </a:r>
                <a:r>
                  <a:rPr lang="zh-CN" altLang="zh-CN" sz="49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9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9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49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mc:Choice>
        <mc:Fallback xmlns="">
          <p:sp>
            <p:nvSpPr>
              <p:cNvPr id="10" name="矩形 9">
                <a:extLst>
                  <a:ext uri="{FF2B5EF4-FFF2-40B4-BE49-F238E27FC236}">
                    <a16:creationId xmlns:a16="http://schemas.microsoft.com/office/drawing/2014/main" xmlns:a14="http://schemas.microsoft.com/office/drawing/2010/main" xmlns="" id="{189B1B9C-7526-46F4-BACF-260F657DC9BB}"/>
                  </a:ext>
                </a:extLst>
              </p:cNvPr>
              <p:cNvSpPr>
                <a:spLocks noRot="1" noChangeAspect="1" noMove="1" noResize="1" noEditPoints="1" noAdjustHandles="1" noChangeArrowheads="1" noChangeShapeType="1" noTextEdit="1"/>
              </p:cNvSpPr>
              <p:nvPr/>
            </p:nvSpPr>
            <p:spPr>
              <a:xfrm>
                <a:off x="569175" y="764686"/>
                <a:ext cx="8020533" cy="3213937"/>
              </a:xfrm>
              <a:prstGeom prst="rect">
                <a:avLst/>
              </a:prstGeom>
              <a:blipFill rotWithShape="1">
                <a:blip r:embed="rId2"/>
                <a:stretch>
                  <a:fillRect l="-1368" b="-1515"/>
                </a:stretch>
              </a:blipFill>
            </p:spPr>
            <p:txBody>
              <a:bodyPr/>
              <a:lstStyle/>
              <a:p>
                <a:r>
                  <a:rPr lang="zh-CN" altLang="en-US">
                    <a:noFill/>
                  </a:rPr>
                  <a:t> </a:t>
                </a:r>
              </a:p>
            </p:txBody>
          </p:sp>
        </mc:Fallback>
      </mc:AlternateContent>
      <p:sp>
        <p:nvSpPr>
          <p:cNvPr id="12" name="矩形 11">
            <a:extLst>
              <a:ext uri="{FF2B5EF4-FFF2-40B4-BE49-F238E27FC236}">
                <a16:creationId xmlns:a16="http://schemas.microsoft.com/office/drawing/2014/main" xmlns="" id="{E44C77AD-E3B2-4C05-ADA0-0BE7FFECED04}"/>
              </a:ext>
            </a:extLst>
          </p:cNvPr>
          <p:cNvSpPr/>
          <p:nvPr/>
        </p:nvSpPr>
        <p:spPr>
          <a:xfrm>
            <a:off x="4968876" y="8646485"/>
            <a:ext cx="14545617" cy="1228102"/>
          </a:xfrm>
          <a:prstGeom prst="rect">
            <a:avLst/>
          </a:prstGeom>
        </p:spPr>
        <p:txBody>
          <a:bodyPr wrap="square" lIns="91425" tIns="45711" rIns="91425" bIns="45711">
            <a:spAutoFit/>
          </a:bodyPr>
          <a:lstStyle/>
          <a:p>
            <a:pPr>
              <a:lnSpc>
                <a:spcPct val="150000"/>
              </a:lnSpc>
              <a:spcAft>
                <a:spcPts val="0"/>
              </a:spcAft>
            </a:pPr>
            <a:r>
              <a:rPr lang="en-US" altLang="zh-CN" sz="4900" dirty="0">
                <a:solidFill>
                  <a:srgbClr val="A50021"/>
                </a:solidFill>
                <a:latin typeface="Times New Roman" panose="02020603050405020304" pitchFamily="18" charset="0"/>
                <a:ea typeface="微软雅黑" panose="020B0503020204020204" pitchFamily="34" charset="-122"/>
              </a:rPr>
              <a:t>4CrO</a:t>
            </a:r>
            <a:r>
              <a:rPr lang="en-US" altLang="zh-CN" sz="4900" baseline="-25000" dirty="0">
                <a:solidFill>
                  <a:srgbClr val="A50021"/>
                </a:solidFill>
                <a:latin typeface="Times New Roman" panose="02020603050405020304" pitchFamily="18" charset="0"/>
                <a:ea typeface="微软雅黑" panose="020B0503020204020204" pitchFamily="34" charset="-122"/>
              </a:rPr>
              <a:t>3</a:t>
            </a:r>
            <a:r>
              <a:rPr lang="en-US" altLang="zh-CN" sz="4900" dirty="0">
                <a:solidFill>
                  <a:srgbClr val="A50021"/>
                </a:solidFill>
                <a:latin typeface="Times New Roman" panose="02020603050405020304" pitchFamily="18" charset="0"/>
                <a:ea typeface="微软雅黑" panose="020B0503020204020204" pitchFamily="34" charset="-122"/>
              </a:rPr>
              <a:t>+C</a:t>
            </a:r>
            <a:r>
              <a:rPr lang="en-US" altLang="zh-CN" sz="4900" baseline="-25000" dirty="0">
                <a:solidFill>
                  <a:srgbClr val="A50021"/>
                </a:solidFill>
                <a:latin typeface="Times New Roman" panose="02020603050405020304" pitchFamily="18" charset="0"/>
                <a:ea typeface="微软雅黑" panose="020B0503020204020204" pitchFamily="34" charset="-122"/>
              </a:rPr>
              <a:t>2</a:t>
            </a:r>
            <a:r>
              <a:rPr lang="en-US" altLang="zh-CN" sz="4900" dirty="0">
                <a:solidFill>
                  <a:srgbClr val="A50021"/>
                </a:solidFill>
                <a:latin typeface="Times New Roman" panose="02020603050405020304" pitchFamily="18" charset="0"/>
                <a:ea typeface="微软雅黑" panose="020B0503020204020204" pitchFamily="34" charset="-122"/>
              </a:rPr>
              <a:t>H</a:t>
            </a:r>
            <a:r>
              <a:rPr lang="en-US" altLang="zh-CN" sz="4900" baseline="-25000" dirty="0">
                <a:solidFill>
                  <a:srgbClr val="A50021"/>
                </a:solidFill>
                <a:latin typeface="Times New Roman" panose="02020603050405020304" pitchFamily="18" charset="0"/>
                <a:ea typeface="微软雅黑" panose="020B0503020204020204" pitchFamily="34" charset="-122"/>
              </a:rPr>
              <a:t>5</a:t>
            </a:r>
            <a:r>
              <a:rPr lang="en-US" altLang="zh-CN" sz="4900" dirty="0">
                <a:solidFill>
                  <a:srgbClr val="A50021"/>
                </a:solidFill>
                <a:latin typeface="Times New Roman" panose="02020603050405020304" pitchFamily="18" charset="0"/>
                <a:ea typeface="微软雅黑" panose="020B0503020204020204" pitchFamily="34" charset="-122"/>
              </a:rPr>
              <a:t>OH+6H</a:t>
            </a:r>
            <a:r>
              <a:rPr lang="en-US" altLang="zh-CN" sz="4900" baseline="-25000" dirty="0">
                <a:solidFill>
                  <a:srgbClr val="A50021"/>
                </a:solidFill>
                <a:latin typeface="Times New Roman" panose="02020603050405020304" pitchFamily="18" charset="0"/>
                <a:ea typeface="微软雅黑" panose="020B0503020204020204" pitchFamily="34" charset="-122"/>
              </a:rPr>
              <a:t>2</a:t>
            </a:r>
            <a:r>
              <a:rPr lang="en-US" altLang="zh-CN" sz="4900" dirty="0">
                <a:solidFill>
                  <a:srgbClr val="A50021"/>
                </a:solidFill>
                <a:latin typeface="Times New Roman" panose="02020603050405020304" pitchFamily="18" charset="0"/>
                <a:ea typeface="微软雅黑" panose="020B0503020204020204" pitchFamily="34" charset="-122"/>
              </a:rPr>
              <a:t>SO</a:t>
            </a:r>
            <a:r>
              <a:rPr lang="en-US" altLang="zh-CN" sz="4900" baseline="-25000" dirty="0">
                <a:solidFill>
                  <a:srgbClr val="A50021"/>
                </a:solidFill>
                <a:latin typeface="Times New Roman" panose="02020603050405020304" pitchFamily="18" charset="0"/>
                <a:ea typeface="微软雅黑" panose="020B0503020204020204" pitchFamily="34" charset="-122"/>
              </a:rPr>
              <a:t>4</a:t>
            </a:r>
            <a:r>
              <a:rPr lang="en-US" altLang="zh-CN" sz="4900" dirty="0">
                <a:solidFill>
                  <a:srgbClr val="A50021"/>
                </a:solidFill>
                <a:latin typeface="Times New Roman" panose="02020603050405020304" pitchFamily="18" charset="0"/>
                <a:ea typeface="微软雅黑" panose="020B0503020204020204" pitchFamily="34" charset="-122"/>
              </a:rPr>
              <a:t>=2Cr</a:t>
            </a:r>
            <a:r>
              <a:rPr lang="en-US" altLang="zh-CN" sz="4900" baseline="-25000" dirty="0">
                <a:solidFill>
                  <a:srgbClr val="A50021"/>
                </a:solidFill>
                <a:latin typeface="Times New Roman" panose="02020603050405020304" pitchFamily="18" charset="0"/>
                <a:ea typeface="微软雅黑" panose="020B0503020204020204" pitchFamily="34" charset="-122"/>
              </a:rPr>
              <a:t>2</a:t>
            </a:r>
            <a:r>
              <a:rPr lang="en-US" altLang="zh-CN" sz="4900" dirty="0">
                <a:solidFill>
                  <a:srgbClr val="A50021"/>
                </a:solidFill>
                <a:latin typeface="Times New Roman" panose="02020603050405020304" pitchFamily="18" charset="0"/>
                <a:ea typeface="微软雅黑" panose="020B0503020204020204" pitchFamily="34" charset="-122"/>
              </a:rPr>
              <a:t>(SO</a:t>
            </a:r>
            <a:r>
              <a:rPr lang="en-US" altLang="zh-CN" sz="4900" baseline="-25000" dirty="0">
                <a:solidFill>
                  <a:srgbClr val="A50021"/>
                </a:solidFill>
                <a:latin typeface="Times New Roman" panose="02020603050405020304" pitchFamily="18" charset="0"/>
                <a:ea typeface="微软雅黑" panose="020B0503020204020204" pitchFamily="34" charset="-122"/>
              </a:rPr>
              <a:t>4</a:t>
            </a:r>
            <a:r>
              <a:rPr lang="en-US" altLang="zh-CN" sz="4900" dirty="0">
                <a:solidFill>
                  <a:srgbClr val="A50021"/>
                </a:solidFill>
                <a:latin typeface="Times New Roman" panose="02020603050405020304" pitchFamily="18" charset="0"/>
                <a:ea typeface="微软雅黑" panose="020B0503020204020204" pitchFamily="34" charset="-122"/>
              </a:rPr>
              <a:t>)</a:t>
            </a:r>
            <a:r>
              <a:rPr lang="en-US" altLang="zh-CN" sz="4900" baseline="-25000" dirty="0">
                <a:solidFill>
                  <a:srgbClr val="A50021"/>
                </a:solidFill>
                <a:latin typeface="Times New Roman" panose="02020603050405020304" pitchFamily="18" charset="0"/>
                <a:ea typeface="微软雅黑" panose="020B0503020204020204" pitchFamily="34" charset="-122"/>
              </a:rPr>
              <a:t>3</a:t>
            </a:r>
            <a:r>
              <a:rPr lang="en-US" altLang="zh-CN" sz="4900" dirty="0">
                <a:solidFill>
                  <a:srgbClr val="A50021"/>
                </a:solidFill>
                <a:latin typeface="Times New Roman" panose="02020603050405020304" pitchFamily="18" charset="0"/>
                <a:ea typeface="微软雅黑" panose="020B0503020204020204" pitchFamily="34" charset="-122"/>
              </a:rPr>
              <a:t>+2CO</a:t>
            </a:r>
            <a:r>
              <a:rPr lang="en-US" altLang="zh-CN" sz="4900" baseline="-25000" dirty="0">
                <a:solidFill>
                  <a:srgbClr val="A50021"/>
                </a:solidFill>
                <a:latin typeface="Times New Roman" panose="02020603050405020304" pitchFamily="18" charset="0"/>
                <a:ea typeface="微软雅黑" panose="020B0503020204020204" pitchFamily="34" charset="-122"/>
              </a:rPr>
              <a:t>2</a:t>
            </a:r>
            <a:r>
              <a:rPr lang="en-US" altLang="zh-CN" sz="4900" dirty="0">
                <a:solidFill>
                  <a:srgbClr val="A50021"/>
                </a:solidFill>
                <a:latin typeface="Times New Roman" panose="02020603050405020304" pitchFamily="18" charset="0"/>
                <a:ea typeface="微软雅黑" panose="020B0503020204020204" pitchFamily="34" charset="-122"/>
              </a:rPr>
              <a:t>↑+9H</a:t>
            </a:r>
            <a:r>
              <a:rPr lang="en-US" altLang="zh-CN" sz="4900" baseline="-25000" dirty="0">
                <a:solidFill>
                  <a:srgbClr val="A50021"/>
                </a:solidFill>
                <a:latin typeface="Times New Roman" panose="02020603050405020304" pitchFamily="18" charset="0"/>
                <a:ea typeface="微软雅黑" panose="020B0503020204020204" pitchFamily="34" charset="-122"/>
              </a:rPr>
              <a:t>2</a:t>
            </a:r>
            <a:r>
              <a:rPr lang="en-US" altLang="zh-CN" sz="4900" dirty="0">
                <a:solidFill>
                  <a:srgbClr val="A50021"/>
                </a:solidFill>
                <a:latin typeface="Times New Roman" panose="02020603050405020304" pitchFamily="18" charset="0"/>
                <a:ea typeface="微软雅黑" panose="020B0503020204020204" pitchFamily="34" charset="-122"/>
              </a:rPr>
              <a:t>O</a:t>
            </a:r>
            <a:endParaRPr lang="zh-CN" altLang="zh-CN" sz="4900" dirty="0">
              <a:solidFill>
                <a:srgbClr val="000000"/>
              </a:solidFill>
              <a:latin typeface="NEU-BZ-S92" panose="02020503000000020003"/>
              <a:ea typeface="方正书宋_GBK"/>
              <a:cs typeface="Times New Roman" panose="02020603050405020304" pitchFamily="18" charset="0"/>
            </a:endParaRPr>
          </a:p>
        </p:txBody>
      </p:sp>
      <p:pic>
        <p:nvPicPr>
          <p:cNvPr id="13" name="9WF572.EPS" descr="id:2147507091;FounderCES">
            <a:extLst>
              <a:ext uri="{FF2B5EF4-FFF2-40B4-BE49-F238E27FC236}">
                <a16:creationId xmlns:a16="http://schemas.microsoft.com/office/drawing/2014/main" xmlns="" id="{BDADCAF4-F96D-43EC-9299-F0280D227BE9}"/>
              </a:ext>
            </a:extLst>
          </p:cNvPr>
          <p:cNvPicPr/>
          <p:nvPr/>
        </p:nvPicPr>
        <p:blipFill>
          <a:blip r:embed="rId3"/>
          <a:stretch>
            <a:fillRect/>
          </a:stretch>
        </p:blipFill>
        <p:spPr>
          <a:xfrm>
            <a:off x="15033330" y="1980630"/>
            <a:ext cx="7217465" cy="6151919"/>
          </a:xfrm>
          <a:prstGeom prst="rect">
            <a:avLst/>
          </a:prstGeom>
        </p:spPr>
      </p:pic>
      <p:pic>
        <p:nvPicPr>
          <p:cNvPr id="14" name="提分强化训练.EPS" descr="id:2147506122;FounderCES">
            <a:extLst>
              <a:ext uri="{FF2B5EF4-FFF2-40B4-BE49-F238E27FC236}">
                <a16:creationId xmlns="" xmlns:a16="http://schemas.microsoft.com/office/drawing/2014/main" id="{F2BAB64B-8CAA-4F5C-8ED2-ABFF20BD583A}"/>
              </a:ext>
            </a:extLst>
          </p:cNvPr>
          <p:cNvPicPr/>
          <p:nvPr/>
        </p:nvPicPr>
        <p:blipFill>
          <a:blip r:embed="rId4"/>
          <a:stretch>
            <a:fillRect/>
          </a:stretch>
        </p:blipFill>
        <p:spPr>
          <a:xfrm>
            <a:off x="1504555" y="1188543"/>
            <a:ext cx="20746242" cy="733233"/>
          </a:xfrm>
          <a:prstGeom prst="rect">
            <a:avLst/>
          </a:prstGeom>
        </p:spPr>
      </p:pic>
    </p:spTree>
    <p:extLst>
      <p:ext uri="{BB962C8B-B14F-4D97-AF65-F5344CB8AC3E}">
        <p14:creationId xmlns:p14="http://schemas.microsoft.com/office/powerpoint/2010/main" val="317133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提分强化训练.EPS" descr="id:2147506122;FounderCES">
            <a:extLst>
              <a:ext uri="{FF2B5EF4-FFF2-40B4-BE49-F238E27FC236}">
                <a16:creationId xmlns="" xmlns:a16="http://schemas.microsoft.com/office/drawing/2014/main" id="{F2BAB64B-8CAA-4F5C-8ED2-ABFF20BD583A}"/>
              </a:ext>
            </a:extLst>
          </p:cNvPr>
          <p:cNvPicPr/>
          <p:nvPr/>
        </p:nvPicPr>
        <p:blipFill>
          <a:blip r:embed="rId2"/>
          <a:stretch>
            <a:fillRect/>
          </a:stretch>
        </p:blipFill>
        <p:spPr>
          <a:xfrm>
            <a:off x="1504555" y="1188543"/>
            <a:ext cx="20746242" cy="733233"/>
          </a:xfrm>
          <a:prstGeom prst="rect">
            <a:avLst/>
          </a:prstGeom>
        </p:spPr>
      </p:pic>
      <mc:AlternateContent xmlns:mc="http://schemas.openxmlformats.org/markup-compatibility/2006" xmlns:a14="http://schemas.microsoft.com/office/drawing/2010/main">
        <mc:Choice Requires="a14">
          <p:sp>
            <p:nvSpPr>
              <p:cNvPr id="10" name="矩形 9">
                <a:extLst>
                  <a:ext uri="{FF2B5EF4-FFF2-40B4-BE49-F238E27FC236}">
                    <a16:creationId xmlns:a16="http://schemas.microsoft.com/office/drawing/2014/main" xmlns="" id="{189B1B9C-7526-46F4-BACF-260F657DC9BB}"/>
                  </a:ext>
                </a:extLst>
              </p:cNvPr>
              <p:cNvSpPr/>
              <p:nvPr/>
            </p:nvSpPr>
            <p:spPr>
              <a:xfrm>
                <a:off x="1479165" y="1980631"/>
                <a:ext cx="20843639" cy="4408680"/>
              </a:xfrm>
              <a:prstGeom prst="rect">
                <a:avLst/>
              </a:prstGeom>
            </p:spPr>
            <p:txBody>
              <a:bodyPr wrap="square" lIns="91425" tIns="45711" rIns="91425" bIns="45711">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(4)CrO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具有强氧化性</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热稳定性较差</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加热时逐步分解</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其固体</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残留率</a:t>
                </a:r>
                <a14:m>
                  <m:oMath xmlns:m="http://schemas.openxmlformats.org/officeDocument/2006/math">
                    <m:d>
                      <m:dPr>
                        <m:ctrlPr>
                          <a:rPr lang="zh-CN" altLang="zh-CN" sz="4400" i="1">
                            <a:solidFill>
                              <a:srgbClr val="000000"/>
                            </a:solidFill>
                            <a:latin typeface="Cambria Math"/>
                            <a:ea typeface="Cambria Math" panose="02040503050406030204" pitchFamily="18" charset="0"/>
                            <a:cs typeface="Times New Roman" panose="02020603050405020304" pitchFamily="18" charset="0"/>
                          </a:rPr>
                        </m:ctrlPr>
                      </m:dPr>
                      <m:e>
                        <m:f>
                          <m:fPr>
                            <m:ctrlPr>
                              <a:rPr lang="zh-CN" altLang="zh-CN" sz="4400" i="1">
                                <a:solidFill>
                                  <a:srgbClr val="000000"/>
                                </a:solidFill>
                                <a:latin typeface="Cambria Math"/>
                                <a:ea typeface="Cambria Math" panose="02040503050406030204" pitchFamily="18" charset="0"/>
                                <a:cs typeface="Times New Roman" panose="02020603050405020304" pitchFamily="18" charset="0"/>
                              </a:rPr>
                            </m:ctrlPr>
                          </m:fPr>
                          <m:num>
                            <m:r>
                              <m:rPr>
                                <m:nor/>
                              </m:rPr>
                              <a:rPr lang="zh-CN" altLang="zh-CN" sz="440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m:t>剩余固体的质量</m:t>
                            </m:r>
                          </m:num>
                          <m:den>
                            <m:r>
                              <m:rPr>
                                <m:nor/>
                              </m:rPr>
                              <a:rPr lang="zh-CN" altLang="zh-CN" sz="440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m:t>原始固体的质量</m:t>
                            </m:r>
                          </m:den>
                        </m:f>
                        <m:r>
                          <a:rPr lang="en-US" altLang="zh-CN" sz="44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×100</m:t>
                        </m:r>
                        <m:r>
                          <m:rPr>
                            <m:nor/>
                          </m:rPr>
                          <a:rPr lang="en-US" altLang="zh-CN" sz="440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m:t>%</m:t>
                        </m:r>
                      </m:e>
                    </m:d>
                  </m:oMath>
                </a14:m>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随温度的变化如图所示。</a:t>
                </a:r>
                <a:endParaRPr lang="zh-CN" altLang="zh-CN" sz="4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a:p>
                <a:pPr>
                  <a:lnSpc>
                    <a:spcPct val="150000"/>
                  </a:lnSpc>
                  <a:spcAft>
                    <a:spcPts val="0"/>
                  </a:spcAft>
                </a:pPr>
                <a:r>
                  <a:rPr lang="zh-CN" altLang="zh-CN" sz="4400" dirty="0">
                    <a:solidFill>
                      <a:srgbClr val="000000"/>
                    </a:solidFill>
                    <a:latin typeface="NEU-BZ-S92" panose="02020503000000020003" pitchFamily="18" charset="-122"/>
                    <a:cs typeface="宋体" panose="02010600030101010101" pitchFamily="2" charset="-122"/>
                  </a:rPr>
                  <a:t>②</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图中</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B</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点所示固体的化学式是</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4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mc:Choice>
        <mc:Fallback xmlns="">
          <p:sp>
            <p:nvSpPr>
              <p:cNvPr id="10" name="矩形 9">
                <a:extLst>
                  <a:ext uri="{FF2B5EF4-FFF2-40B4-BE49-F238E27FC236}">
                    <a16:creationId xmlns:a16="http://schemas.microsoft.com/office/drawing/2014/main" xmlns:a14="http://schemas.microsoft.com/office/drawing/2010/main" xmlns="" id="{189B1B9C-7526-46F4-BACF-260F657DC9BB}"/>
                  </a:ext>
                </a:extLst>
              </p:cNvPr>
              <p:cNvSpPr>
                <a:spLocks noRot="1" noChangeAspect="1" noMove="1" noResize="1" noEditPoints="1" noAdjustHandles="1" noChangeArrowheads="1" noChangeShapeType="1" noTextEdit="1"/>
              </p:cNvSpPr>
              <p:nvPr/>
            </p:nvSpPr>
            <p:spPr>
              <a:xfrm>
                <a:off x="569175" y="764686"/>
                <a:ext cx="8020533" cy="1702112"/>
              </a:xfrm>
              <a:prstGeom prst="rect">
                <a:avLst/>
              </a:prstGeom>
              <a:blipFill rotWithShape="1">
                <a:blip r:embed="rId3"/>
                <a:stretch>
                  <a:fillRect l="-1140" b="-3214"/>
                </a:stretch>
              </a:blipFill>
            </p:spPr>
            <p:txBody>
              <a:bodyPr/>
              <a:lstStyle/>
              <a:p>
                <a:r>
                  <a:rPr lang="zh-CN" altLang="en-US">
                    <a:noFill/>
                  </a:rPr>
                  <a:t> </a:t>
                </a:r>
              </a:p>
            </p:txBody>
          </p:sp>
        </mc:Fallback>
      </mc:AlternateContent>
      <p:sp>
        <p:nvSpPr>
          <p:cNvPr id="12" name="矩形 11">
            <a:extLst>
              <a:ext uri="{FF2B5EF4-FFF2-40B4-BE49-F238E27FC236}">
                <a16:creationId xmlns:a16="http://schemas.microsoft.com/office/drawing/2014/main" xmlns="" id="{E44C77AD-E3B2-4C05-ADA0-0BE7FFECED04}"/>
              </a:ext>
            </a:extLst>
          </p:cNvPr>
          <p:cNvSpPr/>
          <p:nvPr/>
        </p:nvSpPr>
        <p:spPr>
          <a:xfrm>
            <a:off x="9577389" y="4808257"/>
            <a:ext cx="1944216" cy="1108524"/>
          </a:xfrm>
          <a:prstGeom prst="rect">
            <a:avLst/>
          </a:prstGeom>
        </p:spPr>
        <p:txBody>
          <a:bodyPr wrap="square" lIns="91425" tIns="45711" rIns="91425" bIns="45711">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rPr>
              <a:t>Cr</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O</a:t>
            </a:r>
            <a:r>
              <a:rPr lang="en-US" altLang="zh-CN" sz="4400" baseline="-25000" dirty="0">
                <a:solidFill>
                  <a:srgbClr val="A50021"/>
                </a:solidFill>
                <a:latin typeface="Times New Roman" panose="02020603050405020304" pitchFamily="18" charset="0"/>
                <a:ea typeface="微软雅黑" panose="020B0503020204020204" pitchFamily="34" charset="-122"/>
              </a:rPr>
              <a:t>3</a:t>
            </a:r>
            <a:r>
              <a:rPr lang="en-US" altLang="zh-CN" sz="4400" dirty="0">
                <a:solidFill>
                  <a:srgbClr val="A50021"/>
                </a:solidFill>
                <a:latin typeface="Times New Roman" panose="02020603050405020304" pitchFamily="18" charset="0"/>
                <a:ea typeface="微软雅黑" panose="020B0503020204020204" pitchFamily="34" charset="-122"/>
              </a:rPr>
              <a:t> </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sp>
        <p:nvSpPr>
          <p:cNvPr id="13" name="矩形 12">
            <a:extLst>
              <a:ext uri="{FF2B5EF4-FFF2-40B4-BE49-F238E27FC236}">
                <a16:creationId xmlns:a16="http://schemas.microsoft.com/office/drawing/2014/main" xmlns="" id="{13516F87-6F48-4FCD-A826-9288AE942211}"/>
              </a:ext>
            </a:extLst>
          </p:cNvPr>
          <p:cNvSpPr/>
          <p:nvPr/>
        </p:nvSpPr>
        <p:spPr>
          <a:xfrm>
            <a:off x="1504555" y="6877174"/>
            <a:ext cx="20602228" cy="49186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1" rIns="91425" bIns="45711" anchor="ctr"/>
          <a:lstStyle/>
          <a:p>
            <a:pPr algn="ctr">
              <a:defRPr/>
            </a:pPr>
            <a:endParaRPr lang="zh-CN" altLang="en-US" sz="4900" dirty="0">
              <a:solidFill>
                <a:prstClr val="white"/>
              </a:solidFill>
              <a:latin typeface="Calibri"/>
              <a:ea typeface="宋体" panose="02010600030101010101" pitchFamily="2" charset="-122"/>
            </a:endParaRPr>
          </a:p>
        </p:txBody>
      </p:sp>
      <mc:AlternateContent xmlns:mc="http://schemas.openxmlformats.org/markup-compatibility/2006" xmlns:a14="http://schemas.microsoft.com/office/drawing/2010/main">
        <mc:Choice Requires="a14">
          <p:sp>
            <p:nvSpPr>
              <p:cNvPr id="14" name="Rectangle 17">
                <a:extLst>
                  <a:ext uri="{FF2B5EF4-FFF2-40B4-BE49-F238E27FC236}">
                    <a16:creationId xmlns:a16="http://schemas.microsoft.com/office/drawing/2014/main" xmlns="" id="{A7397BF9-A7AA-41BF-B4EC-411D4359DBA0}"/>
                  </a:ext>
                </a:extLst>
              </p:cNvPr>
              <p:cNvSpPr>
                <a:spLocks noChangeArrowheads="1"/>
              </p:cNvSpPr>
              <p:nvPr/>
            </p:nvSpPr>
            <p:spPr bwMode="auto">
              <a:xfrm>
                <a:off x="1689037" y="6505639"/>
                <a:ext cx="20272946" cy="5041442"/>
              </a:xfrm>
              <a:prstGeom prst="rect">
                <a:avLst/>
              </a:prstGeom>
              <a:noFill/>
              <a:ln w="9525">
                <a:noFill/>
                <a:miter lim="800000"/>
                <a:headEnd/>
                <a:tailEnd/>
              </a:ln>
            </p:spPr>
            <p:txBody>
              <a:bodyPr wrap="square" lIns="91425" tIns="45711" rIns="91425" bIns="45711" anchor="ctr">
                <a:spAutoFit/>
              </a:bodyPr>
              <a:lstStyle/>
              <a:p>
                <a:pPr>
                  <a:lnSpc>
                    <a:spcPct val="150000"/>
                  </a:lnSpc>
                  <a:spcAft>
                    <a:spcPts val="0"/>
                  </a:spcAft>
                </a:pP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设</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CrO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的质量为</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100 g,</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则</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CrO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中铬元素的质量为</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100 g×</a:t>
                </a:r>
                <a14:m>
                  <m:oMath xmlns:m="http://schemas.openxmlformats.org/officeDocument/2006/math">
                    <m:f>
                      <m:fPr>
                        <m:ctrlPr>
                          <a:rPr lang="zh-CN" altLang="zh-CN" sz="4400" i="1">
                            <a:solidFill>
                              <a:srgbClr val="A50021"/>
                            </a:solidFill>
                            <a:latin typeface="Cambria Math"/>
                            <a:ea typeface="Cambria Math" panose="02040503050406030204" pitchFamily="18" charset="0"/>
                            <a:cs typeface="Times New Roman" panose="02020603050405020304" pitchFamily="18" charset="0"/>
                          </a:rPr>
                        </m:ctrlPr>
                      </m:fPr>
                      <m:num>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52</m:t>
                        </m:r>
                      </m:num>
                      <m:den>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52+16×3</m:t>
                        </m:r>
                      </m:den>
                    </m:f>
                  </m:oMath>
                </a14:m>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=52 </a:t>
                </a:r>
                <a:r>
                  <a:rPr lang="en-US" altLang="zh-CN" sz="4400" dirty="0" err="1">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g,B</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点时固体的质量为</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100 g×76%=76 </a:t>
                </a:r>
                <a:r>
                  <a:rPr lang="en-US" altLang="zh-CN" sz="4400" dirty="0" err="1">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g,Cr</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的质量没有变</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所以生成物中</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Cr</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元素的质量为</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52 g,</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氧元素的质量为</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76 g-52 g=24 </a:t>
                </a:r>
                <a:r>
                  <a:rPr lang="en-US" altLang="zh-CN" sz="4400" dirty="0" err="1">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g,Cr</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原子个数比为</a:t>
                </a:r>
                <a14:m>
                  <m:oMath xmlns:m="http://schemas.openxmlformats.org/officeDocument/2006/math">
                    <m:f>
                      <m:fPr>
                        <m:ctrlPr>
                          <a:rPr lang="zh-CN" altLang="zh-CN" sz="4400" i="1">
                            <a:solidFill>
                              <a:srgbClr val="A50021"/>
                            </a:solidFill>
                            <a:latin typeface="Cambria Math"/>
                            <a:ea typeface="Cambria Math" panose="02040503050406030204" pitchFamily="18" charset="0"/>
                            <a:cs typeface="Times New Roman" panose="02020603050405020304" pitchFamily="18" charset="0"/>
                          </a:rPr>
                        </m:ctrlPr>
                      </m:fPr>
                      <m:num>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52</m:t>
                        </m:r>
                      </m:num>
                      <m:den>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52</m:t>
                        </m:r>
                      </m:den>
                    </m:f>
                  </m:oMath>
                </a14:m>
                <a:r>
                  <a:rPr lang="zh-CN" altLang="zh-CN" sz="4400" dirty="0">
                    <a:solidFill>
                      <a:srgbClr val="A50021"/>
                    </a:solidFill>
                    <a:latin typeface="NEU-BZ-S92" panose="02020503000000020003" pitchFamily="18" charset="-122"/>
                    <a:cs typeface="宋体" panose="02010600030101010101" pitchFamily="2" charset="-122"/>
                  </a:rPr>
                  <a:t>∶</a:t>
                </a:r>
                <a14:m>
                  <m:oMath xmlns:m="http://schemas.openxmlformats.org/officeDocument/2006/math">
                    <m:f>
                      <m:fPr>
                        <m:ctrlPr>
                          <a:rPr lang="zh-CN" altLang="zh-CN" sz="4400" i="1">
                            <a:solidFill>
                              <a:srgbClr val="A50021"/>
                            </a:solidFill>
                            <a:latin typeface="Cambria Math"/>
                            <a:ea typeface="Cambria Math" panose="02040503050406030204" pitchFamily="18" charset="0"/>
                            <a:cs typeface="Times New Roman" panose="02020603050405020304" pitchFamily="18" charset="0"/>
                          </a:rPr>
                        </m:ctrlPr>
                      </m:fPr>
                      <m:num>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24</m:t>
                        </m:r>
                      </m:num>
                      <m:den>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16</m:t>
                        </m:r>
                      </m:den>
                    </m:f>
                  </m:oMath>
                </a14:m>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A50021"/>
                    </a:solidFill>
                    <a:latin typeface="NEU-BZ-S92" panose="02020503000000020003" pitchFamily="18" charset="-122"/>
                    <a:cs typeface="宋体" panose="02010600030101010101" pitchFamily="2" charset="-122"/>
                  </a:rPr>
                  <a:t>∶</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所以</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B</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点时剩余固体的成分是</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Cr</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mc:Choice>
        <mc:Fallback xmlns="">
          <p:sp>
            <p:nvSpPr>
              <p:cNvPr id="14" name="Rectangle 17">
                <a:extLst>
                  <a:ext uri="{FF2B5EF4-FFF2-40B4-BE49-F238E27FC236}">
                    <a16:creationId xmlns:a16="http://schemas.microsoft.com/office/drawing/2014/main" xmlns:a14="http://schemas.microsoft.com/office/drawing/2010/main" xmlns="" id="{A7397BF9-A7AA-41BF-B4EC-411D4359DBA0}"/>
                  </a:ext>
                </a:extLst>
              </p:cNvPr>
              <p:cNvSpPr>
                <a:spLocks noRot="1" noChangeAspect="1" noMove="1" noResize="1" noEditPoints="1" noAdjustHandles="1" noChangeArrowheads="1" noChangeShapeType="1" noTextEdit="1"/>
              </p:cNvSpPr>
              <p:nvPr/>
            </p:nvSpPr>
            <p:spPr bwMode="auto">
              <a:xfrm>
                <a:off x="649933" y="2511710"/>
                <a:ext cx="7800933" cy="1946410"/>
              </a:xfrm>
              <a:prstGeom prst="rect">
                <a:avLst/>
              </a:prstGeom>
              <a:blipFill rotWithShape="1">
                <a:blip r:embed="rId4"/>
                <a:stretch>
                  <a:fillRect l="-1251" r="-704" b="-3135"/>
                </a:stretch>
              </a:blipFill>
              <a:ln w="9525">
                <a:noFill/>
                <a:miter lim="800000"/>
                <a:headEnd/>
                <a:tailEnd/>
              </a:ln>
            </p:spPr>
            <p:txBody>
              <a:bodyPr/>
              <a:lstStyle/>
              <a:p>
                <a:r>
                  <a:rPr lang="zh-CN" altLang="en-US">
                    <a:noFill/>
                  </a:rPr>
                  <a:t> </a:t>
                </a:r>
              </a:p>
            </p:txBody>
          </p:sp>
        </mc:Fallback>
      </mc:AlternateContent>
      <p:pic>
        <p:nvPicPr>
          <p:cNvPr id="15" name="9WF572.EPS" descr="id:2147507091;FounderCES">
            <a:extLst>
              <a:ext uri="{FF2B5EF4-FFF2-40B4-BE49-F238E27FC236}">
                <a16:creationId xmlns:a16="http://schemas.microsoft.com/office/drawing/2014/main" xmlns="" id="{BDADCAF4-F96D-43EC-9299-F0280D227BE9}"/>
              </a:ext>
            </a:extLst>
          </p:cNvPr>
          <p:cNvPicPr/>
          <p:nvPr/>
        </p:nvPicPr>
        <p:blipFill>
          <a:blip r:embed="rId5"/>
          <a:stretch>
            <a:fillRect/>
          </a:stretch>
        </p:blipFill>
        <p:spPr>
          <a:xfrm>
            <a:off x="16489201" y="2196655"/>
            <a:ext cx="5472781" cy="4434224"/>
          </a:xfrm>
          <a:prstGeom prst="rect">
            <a:avLst/>
          </a:prstGeom>
        </p:spPr>
      </p:pic>
    </p:spTree>
    <p:extLst>
      <p:ext uri="{BB962C8B-B14F-4D97-AF65-F5344CB8AC3E}">
        <p14:creationId xmlns:p14="http://schemas.microsoft.com/office/powerpoint/2010/main" val="317133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a:extLst>
              <a:ext uri="{FF2B5EF4-FFF2-40B4-BE49-F238E27FC236}">
                <a16:creationId xmlns:a16="http://schemas.microsoft.com/office/drawing/2014/main" xmlns="" id="{222D7AD8-38C5-4452-9CCF-1DD2F95DB484}"/>
              </a:ext>
            </a:extLst>
          </p:cNvPr>
          <p:cNvGraphicFramePr>
            <a:graphicFrameLocks noGrp="1"/>
          </p:cNvGraphicFramePr>
          <p:nvPr>
            <p:extLst>
              <p:ext uri="{D42A27DB-BD31-4B8C-83A1-F6EECF244321}">
                <p14:modId xmlns:p14="http://schemas.microsoft.com/office/powerpoint/2010/main" val="3650946698"/>
              </p:ext>
            </p:extLst>
          </p:nvPr>
        </p:nvGraphicFramePr>
        <p:xfrm>
          <a:off x="1633540" y="1692599"/>
          <a:ext cx="20496213" cy="8001001"/>
        </p:xfrm>
        <a:graphic>
          <a:graphicData uri="http://schemas.openxmlformats.org/drawingml/2006/table">
            <a:tbl>
              <a:tblPr firstRow="1" firstCol="1" bandRow="1"/>
              <a:tblGrid>
                <a:gridCol w="1365487">
                  <a:extLst>
                    <a:ext uri="{9D8B030D-6E8A-4147-A177-3AD203B41FA5}">
                      <a16:colId xmlns:a16="http://schemas.microsoft.com/office/drawing/2014/main" xmlns="" val="2998426851"/>
                    </a:ext>
                  </a:extLst>
                </a:gridCol>
                <a:gridCol w="5377198">
                  <a:extLst>
                    <a:ext uri="{9D8B030D-6E8A-4147-A177-3AD203B41FA5}">
                      <a16:colId xmlns:a16="http://schemas.microsoft.com/office/drawing/2014/main" xmlns="" val="1166356050"/>
                    </a:ext>
                  </a:extLst>
                </a:gridCol>
                <a:gridCol w="5904655">
                  <a:extLst>
                    <a:ext uri="{9D8B030D-6E8A-4147-A177-3AD203B41FA5}">
                      <a16:colId xmlns:a16="http://schemas.microsoft.com/office/drawing/2014/main" xmlns="" val="1670044689"/>
                    </a:ext>
                  </a:extLst>
                </a:gridCol>
                <a:gridCol w="7848873">
                  <a:extLst>
                    <a:ext uri="{9D8B030D-6E8A-4147-A177-3AD203B41FA5}">
                      <a16:colId xmlns:a16="http://schemas.microsoft.com/office/drawing/2014/main" xmlns="" val="3871353572"/>
                    </a:ext>
                  </a:extLst>
                </a:gridCol>
              </a:tblGrid>
              <a:tr h="1143001">
                <a:tc>
                  <a:txBody>
                    <a:bodyPr/>
                    <a:lstStyle/>
                    <a:p>
                      <a:pPr algn="ctr">
                        <a:lnSpc>
                          <a:spcPct val="150000"/>
                        </a:lnSpc>
                        <a:spcAft>
                          <a:spcPts val="0"/>
                        </a:spcAft>
                      </a:pPr>
                      <a:r>
                        <a:rPr lang="zh-CN" sz="49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年份</a:t>
                      </a:r>
                      <a:endParaRPr lang="zh-CN" sz="49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49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2019</a:t>
                      </a:r>
                      <a:endParaRPr lang="zh-CN" sz="4900">
                        <a:solidFill>
                          <a:srgbClr val="000000"/>
                        </a:solidFill>
                        <a:effectLst/>
                        <a:latin typeface="NEU-BZ-S92" panose="02020503000000020003"/>
                        <a:ea typeface="方正书宋_GBK"/>
                        <a:cs typeface="Times New Roman" panose="02020603050405020304" pitchFamily="18" charset="0"/>
                      </a:endParaRPr>
                    </a:p>
                  </a:txBody>
                  <a:tcPr marL="66674" marR="66674"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49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2018</a:t>
                      </a:r>
                      <a:endParaRPr lang="zh-CN" sz="4900">
                        <a:solidFill>
                          <a:srgbClr val="000000"/>
                        </a:solidFill>
                        <a:effectLst/>
                        <a:latin typeface="NEU-BZ-S92" panose="02020503000000020003"/>
                        <a:ea typeface="方正书宋_GBK"/>
                        <a:cs typeface="Times New Roman" panose="02020603050405020304" pitchFamily="18" charset="0"/>
                      </a:endParaRPr>
                    </a:p>
                  </a:txBody>
                  <a:tcPr marL="66674" marR="66674"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49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2017</a:t>
                      </a:r>
                      <a:endParaRPr lang="zh-CN" sz="4900">
                        <a:solidFill>
                          <a:srgbClr val="000000"/>
                        </a:solidFill>
                        <a:effectLst/>
                        <a:latin typeface="NEU-BZ-S92" panose="02020503000000020003"/>
                        <a:ea typeface="方正书宋_GBK"/>
                        <a:cs typeface="Times New Roman" panose="02020603050405020304" pitchFamily="18" charset="0"/>
                      </a:endParaRPr>
                    </a:p>
                  </a:txBody>
                  <a:tcPr marL="66674" marR="66674"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xmlns="" val="3913324148"/>
                  </a:ext>
                </a:extLst>
              </a:tr>
              <a:tr h="3429000">
                <a:tc>
                  <a:txBody>
                    <a:bodyPr/>
                    <a:lstStyle/>
                    <a:p>
                      <a:pPr algn="ctr">
                        <a:lnSpc>
                          <a:spcPct val="150000"/>
                        </a:lnSpc>
                        <a:spcAft>
                          <a:spcPts val="0"/>
                        </a:spcAft>
                      </a:pPr>
                      <a:r>
                        <a:rPr lang="zh-CN" sz="49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题号</a:t>
                      </a:r>
                      <a:endParaRPr lang="zh-CN" sz="49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50000"/>
                        </a:lnSpc>
                        <a:spcAft>
                          <a:spcPts val="0"/>
                        </a:spcAft>
                      </a:pPr>
                      <a:r>
                        <a:rPr lang="zh-CN" sz="49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全国</a:t>
                      </a:r>
                      <a:r>
                        <a:rPr lang="en-US" sz="49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Ⅰ26</a:t>
                      </a:r>
                      <a:r>
                        <a:rPr lang="zh-CN" sz="49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49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28;</a:t>
                      </a:r>
                      <a:r>
                        <a:rPr lang="zh-CN" sz="49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全国</a:t>
                      </a:r>
                      <a:r>
                        <a:rPr lang="en-US" sz="49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Ⅱ26</a:t>
                      </a:r>
                      <a:r>
                        <a:rPr lang="zh-CN" sz="49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49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27;</a:t>
                      </a:r>
                      <a:r>
                        <a:rPr lang="zh-CN" sz="49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全国</a:t>
                      </a:r>
                      <a:r>
                        <a:rPr lang="en-US" sz="49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Ⅱ26</a:t>
                      </a:r>
                      <a:endParaRPr lang="zh-CN" sz="4900">
                        <a:solidFill>
                          <a:srgbClr val="000000"/>
                        </a:solidFill>
                        <a:effectLst/>
                        <a:latin typeface="NEU-BZ-S92" panose="02020503000000020003"/>
                        <a:ea typeface="方正书宋_GBK"/>
                        <a:cs typeface="Times New Roman" panose="02020603050405020304" pitchFamily="18" charset="0"/>
                      </a:endParaRPr>
                    </a:p>
                  </a:txBody>
                  <a:tcPr marL="66674" marR="66674"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50000"/>
                        </a:lnSpc>
                        <a:spcAft>
                          <a:spcPts val="0"/>
                        </a:spcAft>
                      </a:pPr>
                      <a:r>
                        <a:rPr lang="zh-CN" sz="49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全国</a:t>
                      </a:r>
                      <a:r>
                        <a:rPr lang="en-US" sz="49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Ⅰ26</a:t>
                      </a:r>
                      <a:r>
                        <a:rPr lang="zh-CN" sz="49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49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27;</a:t>
                      </a:r>
                      <a:r>
                        <a:rPr lang="zh-CN" sz="49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全国</a:t>
                      </a:r>
                      <a:r>
                        <a:rPr lang="en-US" sz="49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Ⅱ26</a:t>
                      </a:r>
                      <a:endParaRPr lang="zh-CN" sz="4900">
                        <a:solidFill>
                          <a:srgbClr val="000000"/>
                        </a:solidFill>
                        <a:effectLst/>
                        <a:latin typeface="NEU-BZ-S92" panose="02020503000000020003"/>
                        <a:ea typeface="方正书宋_GBK"/>
                        <a:cs typeface="Times New Roman" panose="02020603050405020304" pitchFamily="18" charset="0"/>
                      </a:endParaRPr>
                    </a:p>
                  </a:txBody>
                  <a:tcPr marL="66674" marR="66674"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50000"/>
                        </a:lnSpc>
                        <a:spcAft>
                          <a:spcPts val="0"/>
                        </a:spcAft>
                      </a:pPr>
                      <a:r>
                        <a:rPr lang="zh-CN" sz="49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全国</a:t>
                      </a:r>
                      <a:r>
                        <a:rPr lang="en-US" sz="49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Ⅰ27,</a:t>
                      </a:r>
                      <a:r>
                        <a:rPr lang="zh-CN" sz="49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全国</a:t>
                      </a:r>
                      <a:r>
                        <a:rPr lang="en-US" sz="49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Ⅱ28,</a:t>
                      </a:r>
                      <a:r>
                        <a:rPr lang="zh-CN" sz="49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全国</a:t>
                      </a:r>
                      <a:r>
                        <a:rPr lang="en-US" sz="49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Ⅱ13</a:t>
                      </a:r>
                      <a:r>
                        <a:rPr lang="zh-CN" sz="49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49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26</a:t>
                      </a:r>
                      <a:endParaRPr lang="zh-CN" sz="4900">
                        <a:solidFill>
                          <a:srgbClr val="000000"/>
                        </a:solidFill>
                        <a:effectLst/>
                        <a:latin typeface="NEU-BZ-S92" panose="02020503000000020003"/>
                        <a:ea typeface="方正书宋_GBK"/>
                        <a:cs typeface="Times New Roman" panose="02020603050405020304" pitchFamily="18" charset="0"/>
                      </a:endParaRPr>
                    </a:p>
                  </a:txBody>
                  <a:tcPr marL="66674" marR="66674"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xmlns="" val="3238943808"/>
                  </a:ext>
                </a:extLst>
              </a:tr>
              <a:tr h="3429000">
                <a:tc>
                  <a:txBody>
                    <a:bodyPr/>
                    <a:lstStyle/>
                    <a:p>
                      <a:pPr algn="ctr">
                        <a:lnSpc>
                          <a:spcPct val="150000"/>
                        </a:lnSpc>
                        <a:spcAft>
                          <a:spcPts val="0"/>
                        </a:spcAft>
                      </a:pPr>
                      <a:r>
                        <a:rPr lang="zh-CN" sz="49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素养</a:t>
                      </a:r>
                      <a:endParaRPr lang="zh-CN" sz="4900">
                        <a:solidFill>
                          <a:srgbClr val="000000"/>
                        </a:solidFill>
                        <a:effectLst/>
                        <a:latin typeface="NEU-BZ-S92" panose="02020503000000020003"/>
                        <a:ea typeface="方正书宋_GBK"/>
                        <a:cs typeface="Times New Roman" panose="02020603050405020304" pitchFamily="18" charset="0"/>
                      </a:endParaRPr>
                    </a:p>
                    <a:p>
                      <a:pPr algn="ctr">
                        <a:lnSpc>
                          <a:spcPct val="150000"/>
                        </a:lnSpc>
                        <a:spcAft>
                          <a:spcPts val="0"/>
                        </a:spcAft>
                      </a:pPr>
                      <a:r>
                        <a:rPr lang="zh-CN" sz="49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剖析</a:t>
                      </a:r>
                      <a:endParaRPr lang="zh-CN" sz="49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gridSpan="3">
                  <a:txBody>
                    <a:bodyPr/>
                    <a:lstStyle/>
                    <a:p>
                      <a:pPr>
                        <a:lnSpc>
                          <a:spcPct val="150000"/>
                        </a:lnSpc>
                        <a:spcAft>
                          <a:spcPts val="0"/>
                        </a:spcAft>
                      </a:pPr>
                      <a:r>
                        <a:rPr lang="zh-CN" sz="49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近几年</a:t>
                      </a:r>
                      <a:r>
                        <a:rPr lang="en-US" sz="49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9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全国卷中对陌生化学方程式的书写的考查频率很高</a:t>
                      </a:r>
                      <a:r>
                        <a:rPr lang="en-US" sz="49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9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这类题目往往推陈出新</a:t>
                      </a:r>
                      <a:r>
                        <a:rPr lang="en-US" sz="49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9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颇有新意</a:t>
                      </a:r>
                      <a:r>
                        <a:rPr lang="en-US" sz="49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9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有效考查了考生的</a:t>
                      </a:r>
                      <a:r>
                        <a:rPr lang="en-US" sz="49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9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变化观念与平衡思想、证据推理与模型认知</a:t>
                      </a:r>
                      <a:r>
                        <a:rPr lang="en-US" sz="49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9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等学科核心素养</a:t>
                      </a:r>
                      <a:endParaRPr lang="zh-CN" sz="4900" dirty="0">
                        <a:solidFill>
                          <a:srgbClr val="000000"/>
                        </a:solidFill>
                        <a:effectLst/>
                        <a:latin typeface="NEU-BZ-S92" panose="02020503000000020003"/>
                        <a:ea typeface="方正书宋_GBK"/>
                        <a:cs typeface="Times New Roman" panose="02020603050405020304" pitchFamily="18" charset="0"/>
                      </a:endParaRPr>
                    </a:p>
                  </a:txBody>
                  <a:tcPr marL="66674" marR="66674"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xmlns="" val="3746565708"/>
                  </a:ext>
                </a:extLst>
              </a:tr>
            </a:tbl>
          </a:graphicData>
        </a:graphic>
      </p:graphicFrame>
    </p:spTree>
    <p:extLst>
      <p:ext uri="{BB962C8B-B14F-4D97-AF65-F5344CB8AC3E}">
        <p14:creationId xmlns:p14="http://schemas.microsoft.com/office/powerpoint/2010/main" val="18049400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189B1B9C-7526-46F4-BACF-260F657DC9BB}"/>
              </a:ext>
            </a:extLst>
          </p:cNvPr>
          <p:cNvSpPr/>
          <p:nvPr/>
        </p:nvSpPr>
        <p:spPr>
          <a:xfrm>
            <a:off x="1407156" y="2803476"/>
            <a:ext cx="20864853" cy="1108524"/>
          </a:xfrm>
          <a:prstGeom prst="rect">
            <a:avLst/>
          </a:prstGeom>
        </p:spPr>
        <p:txBody>
          <a:bodyPr wrap="square" lIns="91425" tIns="45711" rIns="91425" bIns="45711">
            <a:spAutoFit/>
          </a:bodyPr>
          <a:lstStyle/>
          <a:p>
            <a:pPr>
              <a:lnSpc>
                <a:spcPct val="150000"/>
              </a:lnSpc>
              <a:spcAft>
                <a:spcPts val="0"/>
              </a:spcAft>
            </a:pPr>
            <a:r>
              <a:rPr lang="zh-CN" altLang="zh-CN" sz="4400" b="1" dirty="0">
                <a:solidFill>
                  <a:srgbClr val="000000"/>
                </a:solidFill>
                <a:latin typeface="NEU-BZ-S92" panose="02020503000000020003"/>
                <a:ea typeface="Times New Roman" panose="02020603050405020304" pitchFamily="18" charset="0"/>
                <a:cs typeface="Times New Roman" panose="02020603050405020304" pitchFamily="18" charset="0"/>
              </a:rPr>
              <a:t> </a:t>
            </a:r>
            <a:r>
              <a:rPr lang="en-US" altLang="zh-CN" sz="4400" b="1" dirty="0">
                <a:solidFill>
                  <a:srgbClr val="000000"/>
                </a:solidFill>
                <a:latin typeface="NEU-BZ-S92" panose="02020503000000020003"/>
                <a:ea typeface="Times New Roman" panose="02020603050405020304" pitchFamily="18" charset="0"/>
                <a:cs typeface="Times New Roman" panose="02020603050405020304" pitchFamily="18" charset="0"/>
              </a:rPr>
              <a:t>“</a:t>
            </a:r>
            <a:r>
              <a:rPr lang="zh-CN"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四步法</a:t>
            </a:r>
            <a:r>
              <a:rPr lang="en-US"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突破新情境下氧化还原反应方程式的书写</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sp>
        <p:nvSpPr>
          <p:cNvPr id="7" name="矩形 6">
            <a:extLst>
              <a:ext uri="{FF2B5EF4-FFF2-40B4-BE49-F238E27FC236}">
                <a16:creationId xmlns:a16="http://schemas.microsoft.com/office/drawing/2014/main" xmlns="" id="{67827ED0-74F8-4E13-9932-55A4BAF79D92}"/>
              </a:ext>
            </a:extLst>
          </p:cNvPr>
          <p:cNvSpPr/>
          <p:nvPr/>
        </p:nvSpPr>
        <p:spPr>
          <a:xfrm>
            <a:off x="9122137" y="2371429"/>
            <a:ext cx="5283875" cy="324631"/>
          </a:xfrm>
          <a:prstGeom prst="rect">
            <a:avLst/>
          </a:prstGeom>
        </p:spPr>
        <p:txBody>
          <a:bodyPr wrap="none" lIns="91425" tIns="45711" rIns="91425" bIns="45711">
            <a:spAutoFit/>
          </a:bodyPr>
          <a:lstStyle/>
          <a:p>
            <a:pPr algn="ctr">
              <a:lnSpc>
                <a:spcPts val="1765"/>
              </a:lnSpc>
              <a:spcAft>
                <a:spcPts val="0"/>
              </a:spcAft>
            </a:pPr>
            <a:r>
              <a:rPr lang="en-US" altLang="zh-CN" sz="4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rPr>
              <a:t>􀳊 </a:t>
            </a:r>
            <a:r>
              <a:rPr lang="zh-CN" altLang="en-US" sz="4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rPr>
              <a:t>解题策略</a:t>
            </a:r>
            <a:r>
              <a:rPr lang="zh-CN" altLang="en-US" sz="4400" dirty="0">
                <a:solidFill>
                  <a:srgbClr val="000000"/>
                </a:solidFill>
                <a:latin typeface="NEU-BZ-S92" panose="02020503000000020003" pitchFamily="18" charset="-122"/>
                <a:ea typeface="方正兰亭粗黑_GBK"/>
                <a:cs typeface="Times New Roman" panose="02020603050405020304" pitchFamily="18" charset="0"/>
              </a:rPr>
              <a:t> </a:t>
            </a:r>
            <a:r>
              <a:rPr lang="en-US" altLang="zh-CN" sz="4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rPr>
              <a:t>􀳊</a:t>
            </a:r>
            <a:endParaRPr lang="zh-CN" altLang="zh-CN" sz="4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pic>
        <p:nvPicPr>
          <p:cNvPr id="8" name="9wf567.jpg" descr="id:2147506987;FounderCES">
            <a:extLst>
              <a:ext uri="{FF2B5EF4-FFF2-40B4-BE49-F238E27FC236}">
                <a16:creationId xmlns:a16="http://schemas.microsoft.com/office/drawing/2014/main" xmlns="" id="{3602A0F4-114A-4AE9-923F-02DA25CE1A43}"/>
              </a:ext>
            </a:extLst>
          </p:cNvPr>
          <p:cNvPicPr/>
          <p:nvPr/>
        </p:nvPicPr>
        <p:blipFill>
          <a:blip r:embed="rId2"/>
          <a:stretch>
            <a:fillRect/>
          </a:stretch>
        </p:blipFill>
        <p:spPr>
          <a:xfrm>
            <a:off x="5904981" y="4027281"/>
            <a:ext cx="10873209" cy="6605061"/>
          </a:xfrm>
          <a:prstGeom prst="rect">
            <a:avLst/>
          </a:prstGeom>
        </p:spPr>
      </p:pic>
      <p:pic>
        <p:nvPicPr>
          <p:cNvPr id="9" name="增分典例探究.EPS" descr="id:2147506048;FounderCES">
            <a:extLst>
              <a:ext uri="{FF2B5EF4-FFF2-40B4-BE49-F238E27FC236}">
                <a16:creationId xmlns="" xmlns:a16="http://schemas.microsoft.com/office/drawing/2014/main" id="{61BD7C13-2FC4-403F-8527-73C1205CCB4E}"/>
              </a:ext>
            </a:extLst>
          </p:cNvPr>
          <p:cNvPicPr/>
          <p:nvPr/>
        </p:nvPicPr>
        <p:blipFill>
          <a:blip r:embed="rId3"/>
          <a:stretch>
            <a:fillRect/>
          </a:stretch>
        </p:blipFill>
        <p:spPr>
          <a:xfrm>
            <a:off x="1465421" y="1260551"/>
            <a:ext cx="20806588" cy="733233"/>
          </a:xfrm>
          <a:prstGeom prst="rect">
            <a:avLst/>
          </a:prstGeom>
        </p:spPr>
      </p:pic>
    </p:spTree>
    <p:extLst>
      <p:ext uri="{BB962C8B-B14F-4D97-AF65-F5344CB8AC3E}">
        <p14:creationId xmlns:p14="http://schemas.microsoft.com/office/powerpoint/2010/main" val="25611845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CD88FABA-CFED-4638-AE88-7652F3766B57}"/>
              </a:ext>
            </a:extLst>
          </p:cNvPr>
          <p:cNvSpPr/>
          <p:nvPr/>
        </p:nvSpPr>
        <p:spPr>
          <a:xfrm>
            <a:off x="2496012" y="2000397"/>
            <a:ext cx="20186833" cy="1092607"/>
          </a:xfrm>
          <a:prstGeom prst="rect">
            <a:avLst/>
          </a:prstGeom>
        </p:spPr>
        <p:txBody>
          <a:bodyPr wrap="square" lIns="91425" tIns="45711" rIns="91425" bIns="45711">
            <a:spAutoFit/>
          </a:bodyPr>
          <a:lstStyle/>
          <a:p>
            <a:pPr algn="ctr">
              <a:lnSpc>
                <a:spcPct val="150000"/>
              </a:lnSpc>
              <a:spcAft>
                <a:spcPts val="0"/>
              </a:spcAft>
            </a:pPr>
            <a:endParaRPr lang="zh-CN" altLang="zh-CN" sz="1300" dirty="0">
              <a:solidFill>
                <a:srgbClr val="000000"/>
              </a:solidFill>
              <a:latin typeface="NEU-BZ-S92" panose="02020503000000020003"/>
              <a:ea typeface="方正书宋_GBK"/>
              <a:cs typeface="Times New Roman" panose="02020603050405020304" pitchFamily="18" charset="0"/>
            </a:endParaRPr>
          </a:p>
          <a:p>
            <a:r>
              <a:rPr lang="zh-CN"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增分点一　实验、平衡等题目中信息型方程式的书写</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pic>
        <p:nvPicPr>
          <p:cNvPr id="6" name="圈三角.EPS" descr="id:2147506055;FounderCES">
            <a:extLst>
              <a:ext uri="{FF2B5EF4-FFF2-40B4-BE49-F238E27FC236}">
                <a16:creationId xmlns:a16="http://schemas.microsoft.com/office/drawing/2014/main" xmlns="" id="{D6BBC96D-0D5B-4BEB-9412-92A42BD067C0}"/>
              </a:ext>
            </a:extLst>
          </p:cNvPr>
          <p:cNvPicPr/>
          <p:nvPr/>
        </p:nvPicPr>
        <p:blipFill>
          <a:blip r:embed="rId2"/>
          <a:stretch>
            <a:fillRect/>
          </a:stretch>
        </p:blipFill>
        <p:spPr>
          <a:xfrm>
            <a:off x="1491280" y="2412679"/>
            <a:ext cx="428667" cy="484291"/>
          </a:xfrm>
          <a:prstGeom prst="rect">
            <a:avLst/>
          </a:prstGeom>
        </p:spPr>
      </p:pic>
      <p:sp>
        <p:nvSpPr>
          <p:cNvPr id="7" name="矩形 6">
            <a:extLst>
              <a:ext uri="{FF2B5EF4-FFF2-40B4-BE49-F238E27FC236}">
                <a16:creationId xmlns:a16="http://schemas.microsoft.com/office/drawing/2014/main" xmlns="" id="{14FC821C-4468-4182-87EE-70C8D675AF69}"/>
              </a:ext>
            </a:extLst>
          </p:cNvPr>
          <p:cNvSpPr/>
          <p:nvPr/>
        </p:nvSpPr>
        <p:spPr>
          <a:xfrm>
            <a:off x="1491283" y="3060751"/>
            <a:ext cx="20780728" cy="7206946"/>
          </a:xfrm>
          <a:prstGeom prst="rect">
            <a:avLst/>
          </a:prstGeom>
        </p:spPr>
        <p:txBody>
          <a:bodyPr wrap="square" lIns="91425" tIns="45711" rIns="91425" bIns="45711">
            <a:spAutoFit/>
          </a:bodyPr>
          <a:lstStyle/>
          <a:p>
            <a:pPr>
              <a:lnSpc>
                <a:spcPct val="150000"/>
              </a:lnSpc>
              <a:spcAft>
                <a:spcPts val="0"/>
              </a:spcAft>
            </a:pPr>
            <a:r>
              <a:rPr lang="zh-CN"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(1)</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取一定量的酸性</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KMnO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溶液依次进行下列实验</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有关现象记录如下</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滴加适量</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紫红色褪去</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并有气泡产生</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;b.</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再加入适量的</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PbO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固体</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固体溶解</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溶液又变为紫红色</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最后通入足量的</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气体。请回答下列问题</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zh-CN" altLang="zh-CN" sz="4400" dirty="0">
                <a:solidFill>
                  <a:srgbClr val="000000"/>
                </a:solidFill>
                <a:latin typeface="NEU-BZ-S92" panose="02020503000000020003"/>
                <a:cs typeface="宋体" panose="02010600030101010101" pitchFamily="2" charset="-122"/>
              </a:rPr>
              <a:t>①</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KMnO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PbO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氧化性由强到弱的顺序为</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4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zh-CN" altLang="zh-CN" sz="4400" dirty="0">
                <a:solidFill>
                  <a:srgbClr val="000000"/>
                </a:solidFill>
                <a:latin typeface="NEU-BZ-S92" panose="02020503000000020003"/>
                <a:cs typeface="宋体" panose="02010600030101010101" pitchFamily="2" charset="-122"/>
              </a:rPr>
              <a:t>②</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实验</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中的现象为</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4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zh-CN" altLang="zh-CN" sz="4400" dirty="0">
                <a:solidFill>
                  <a:srgbClr val="000000"/>
                </a:solidFill>
                <a:latin typeface="NEU-BZ-S92" panose="02020503000000020003"/>
                <a:cs typeface="宋体" panose="02010600030101010101" pitchFamily="2" charset="-122"/>
              </a:rPr>
              <a:t>③</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写出实验</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b</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中反应的离子方程式</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sp>
        <p:nvSpPr>
          <p:cNvPr id="8" name="矩形 7">
            <a:extLst>
              <a:ext uri="{FF2B5EF4-FFF2-40B4-BE49-F238E27FC236}">
                <a16:creationId xmlns:a16="http://schemas.microsoft.com/office/drawing/2014/main" xmlns="" id="{97D73B93-39E6-4B36-9325-20FE972355D7}"/>
              </a:ext>
            </a:extLst>
          </p:cNvPr>
          <p:cNvSpPr/>
          <p:nvPr/>
        </p:nvSpPr>
        <p:spPr>
          <a:xfrm>
            <a:off x="13825860" y="5941071"/>
            <a:ext cx="5440057" cy="1108524"/>
          </a:xfrm>
          <a:prstGeom prst="rect">
            <a:avLst/>
          </a:prstGeom>
        </p:spPr>
        <p:txBody>
          <a:bodyPr wrap="square" lIns="91425" tIns="45711" rIns="91425" bIns="45711">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PbO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&gt;KMnO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&gt;H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endParaRPr lang="zh-CN" altLang="zh-CN" sz="1300" dirty="0">
              <a:solidFill>
                <a:srgbClr val="000000"/>
              </a:solidFill>
              <a:latin typeface="NEU-BZ-S92" panose="02020503000000020003"/>
              <a:ea typeface="方正书宋_GBK"/>
              <a:cs typeface="Times New Roman" panose="02020603050405020304" pitchFamily="18" charset="0"/>
            </a:endParaRPr>
          </a:p>
        </p:txBody>
      </p:sp>
      <p:sp>
        <p:nvSpPr>
          <p:cNvPr id="9" name="矩形 8">
            <a:extLst>
              <a:ext uri="{FF2B5EF4-FFF2-40B4-BE49-F238E27FC236}">
                <a16:creationId xmlns:a16="http://schemas.microsoft.com/office/drawing/2014/main" xmlns="" id="{8FAB7860-CD62-44D4-A661-40FBEFB07572}"/>
              </a:ext>
            </a:extLst>
          </p:cNvPr>
          <p:cNvSpPr/>
          <p:nvPr/>
        </p:nvSpPr>
        <p:spPr>
          <a:xfrm>
            <a:off x="6330970" y="6949183"/>
            <a:ext cx="8430993" cy="1108524"/>
          </a:xfrm>
          <a:prstGeom prst="rect">
            <a:avLst/>
          </a:prstGeom>
        </p:spPr>
        <p:txBody>
          <a:bodyPr wrap="square" lIns="91425" tIns="45711" rIns="91425" bIns="45711">
            <a:spAutoFit/>
          </a:bodyPr>
          <a:lstStyle/>
          <a:p>
            <a:pPr>
              <a:lnSpc>
                <a:spcPct val="150000"/>
              </a:lnSpc>
              <a:spcAft>
                <a:spcPts val="0"/>
              </a:spcAft>
            </a:pP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溶液紫红色褪去</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有白色沉淀生成</a:t>
            </a:r>
            <a:endParaRPr lang="zh-CN" altLang="zh-CN" sz="1300" dirty="0">
              <a:solidFill>
                <a:srgbClr val="000000"/>
              </a:solidFill>
              <a:latin typeface="NEU-BZ-S92" panose="02020503000000020003"/>
              <a:ea typeface="方正书宋_GBK"/>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矩形 12">
                <a:extLst>
                  <a:ext uri="{FF2B5EF4-FFF2-40B4-BE49-F238E27FC236}">
                    <a16:creationId xmlns:a16="http://schemas.microsoft.com/office/drawing/2014/main" xmlns="" id="{96D15A25-3D69-477A-B9F3-DC036D709853}"/>
                  </a:ext>
                </a:extLst>
              </p:cNvPr>
              <p:cNvSpPr/>
              <p:nvPr/>
            </p:nvSpPr>
            <p:spPr>
              <a:xfrm>
                <a:off x="10715229" y="7955319"/>
                <a:ext cx="11661319" cy="1108524"/>
              </a:xfrm>
              <a:prstGeom prst="rect">
                <a:avLst/>
              </a:prstGeom>
            </p:spPr>
            <p:txBody>
              <a:bodyPr wrap="square" lIns="91425" tIns="45711" rIns="91425" bIns="45711">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2Mn</a:t>
                </a:r>
                <a14:m>
                  <m:oMath xmlns:m="http://schemas.openxmlformats.org/officeDocument/2006/math">
                    <m:sSubSup>
                      <m:sSubSupPr>
                        <m:ctrlPr>
                          <a:rPr lang="zh-CN" altLang="zh-CN" sz="4400" i="1">
                            <a:solidFill>
                              <a:srgbClr val="A50021"/>
                            </a:solidFill>
                            <a:latin typeface="Cambria Math"/>
                            <a:ea typeface="Cambria Math" panose="02040503050406030204" pitchFamily="18" charset="0"/>
                            <a:cs typeface="Times New Roman" panose="02020603050405020304" pitchFamily="18" charset="0"/>
                          </a:rPr>
                        </m:ctrlPr>
                      </m:sSubSupPr>
                      <m:e>
                        <m:r>
                          <m:rPr>
                            <m:sty m:val="p"/>
                          </m:rP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O</m:t>
                        </m:r>
                      </m:e>
                      <m:sub>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4</m:t>
                        </m:r>
                      </m:sub>
                      <m:sup>
                        <m:r>
                          <m:rPr>
                            <m:nor/>
                          </m:rPr>
                          <a:rPr lang="en-US" altLang="zh-CN" sz="4400" i="1">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m:t>−</m:t>
                        </m:r>
                      </m:sup>
                    </m:sSubSup>
                  </m:oMath>
                </a14:m>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+5H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+6H</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=2Mn</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+5O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↑+8H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a:t>
                </a:r>
                <a:endParaRPr lang="zh-CN" altLang="zh-CN" sz="1300" dirty="0">
                  <a:solidFill>
                    <a:srgbClr val="000000"/>
                  </a:solidFill>
                  <a:latin typeface="NEU-BZ-S92" panose="02020503000000020003"/>
                  <a:ea typeface="方正书宋_GBK"/>
                  <a:cs typeface="Times New Roman" panose="02020603050405020304" pitchFamily="18" charset="0"/>
                </a:endParaRPr>
              </a:p>
            </p:txBody>
          </p:sp>
        </mc:Choice>
        <mc:Fallback xmlns="">
          <p:sp>
            <p:nvSpPr>
              <p:cNvPr id="13" name="矩形 12">
                <a:extLst>
                  <a:ext uri="{FF2B5EF4-FFF2-40B4-BE49-F238E27FC236}">
                    <a16:creationId xmlns:a16="http://schemas.microsoft.com/office/drawing/2014/main" xmlns:a14="http://schemas.microsoft.com/office/drawing/2010/main" xmlns="" id="{96D15A25-3D69-477A-B9F3-DC036D709853}"/>
                  </a:ext>
                </a:extLst>
              </p:cNvPr>
              <p:cNvSpPr>
                <a:spLocks noRot="1" noChangeAspect="1" noMove="1" noResize="1" noEditPoints="1" noAdjustHandles="1" noChangeArrowheads="1" noChangeShapeType="1" noTextEdit="1"/>
              </p:cNvSpPr>
              <p:nvPr/>
            </p:nvSpPr>
            <p:spPr>
              <a:xfrm>
                <a:off x="4123169" y="3071405"/>
                <a:ext cx="4487220" cy="427981"/>
              </a:xfrm>
              <a:prstGeom prst="rect">
                <a:avLst/>
              </a:prstGeom>
              <a:blipFill rotWithShape="1">
                <a:blip r:embed="rId3"/>
                <a:stretch>
                  <a:fillRect l="-2038" b="-1571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矩形 13">
                <a:extLst>
                  <a:ext uri="{FF2B5EF4-FFF2-40B4-BE49-F238E27FC236}">
                    <a16:creationId xmlns:a16="http://schemas.microsoft.com/office/drawing/2014/main" xmlns="" id="{C47ED5C4-7D21-4A27-A36F-1C643A9A98A1}"/>
                  </a:ext>
                </a:extLst>
              </p:cNvPr>
              <p:cNvSpPr/>
              <p:nvPr/>
            </p:nvSpPr>
            <p:spPr>
              <a:xfrm>
                <a:off x="1548027" y="8876962"/>
                <a:ext cx="10447788" cy="1092607"/>
              </a:xfrm>
              <a:prstGeom prst="rect">
                <a:avLst/>
              </a:prstGeom>
            </p:spPr>
            <p:txBody>
              <a:bodyPr wrap="square" lIns="91425" tIns="45711" rIns="91425" bIns="45711">
                <a:spAutoFit/>
              </a:bodyPr>
              <a:lstStyle/>
              <a:p>
                <a:pPr>
                  <a:lnSpc>
                    <a:spcPct val="150000"/>
                  </a:lnSpc>
                  <a:spcAft>
                    <a:spcPts val="0"/>
                  </a:spcAft>
                </a:pPr>
                <a:endParaRPr lang="zh-CN" altLang="zh-CN" sz="1300" dirty="0">
                  <a:solidFill>
                    <a:srgbClr val="000000"/>
                  </a:solidFill>
                  <a:latin typeface="NEU-BZ-S92" panose="02020503000000020003"/>
                  <a:ea typeface="方正书宋_GBK"/>
                  <a:cs typeface="Times New Roman" panose="02020603050405020304" pitchFamily="18" charset="0"/>
                </a:endParaRPr>
              </a:p>
              <a:p>
                <a:r>
                  <a:rPr lang="en-US" altLang="zh-CN" sz="4400" dirty="0">
                    <a:solidFill>
                      <a:srgbClr val="A50021"/>
                    </a:solidFill>
                    <a:latin typeface="Times New Roman" panose="02020603050405020304" pitchFamily="18" charset="0"/>
                    <a:ea typeface="微软雅黑" panose="020B0503020204020204" pitchFamily="34" charset="-122"/>
                  </a:rPr>
                  <a:t>5PbO</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+2Mn</a:t>
                </a:r>
                <a:r>
                  <a:rPr lang="en-US" altLang="zh-CN" sz="4400" baseline="30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+4H</a:t>
                </a:r>
                <a:r>
                  <a:rPr lang="en-US" altLang="zh-CN" sz="4400" baseline="30000" dirty="0">
                    <a:solidFill>
                      <a:srgbClr val="A50021"/>
                    </a:solidFill>
                    <a:latin typeface="Times New Roman" panose="02020603050405020304" pitchFamily="18" charset="0"/>
                    <a:ea typeface="微软雅黑" panose="020B0503020204020204" pitchFamily="34" charset="-122"/>
                  </a:rPr>
                  <a:t>+</a:t>
                </a:r>
                <a:r>
                  <a:rPr lang="en-US" altLang="zh-CN" sz="4400" dirty="0">
                    <a:solidFill>
                      <a:srgbClr val="A50021"/>
                    </a:solidFill>
                    <a:latin typeface="Times New Roman" panose="02020603050405020304" pitchFamily="18" charset="0"/>
                    <a:ea typeface="微软雅黑" panose="020B0503020204020204" pitchFamily="34" charset="-122"/>
                  </a:rPr>
                  <a:t>=5Pb</a:t>
                </a:r>
                <a:r>
                  <a:rPr lang="en-US" altLang="zh-CN" sz="4400" baseline="30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+2Mn</a:t>
                </a:r>
                <a14:m>
                  <m:oMath xmlns:m="http://schemas.openxmlformats.org/officeDocument/2006/math">
                    <m:sSubSup>
                      <m:sSubSupPr>
                        <m:ctrlPr>
                          <a:rPr lang="zh-CN" altLang="zh-CN" sz="4400" i="1">
                            <a:solidFill>
                              <a:srgbClr val="A50021"/>
                            </a:solidFill>
                            <a:latin typeface="Cambria Math"/>
                            <a:ea typeface="Cambria Math" panose="02040503050406030204" pitchFamily="18" charset="0"/>
                            <a:cs typeface="Times New Roman" panose="02020603050405020304" pitchFamily="18" charset="0"/>
                          </a:rPr>
                        </m:ctrlPr>
                      </m:sSubSupPr>
                      <m:e>
                        <m:r>
                          <m:rPr>
                            <m:sty m:val="p"/>
                          </m:rP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O</m:t>
                        </m:r>
                      </m:e>
                      <m:sub>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4</m:t>
                        </m:r>
                      </m:sub>
                      <m:sup>
                        <m:r>
                          <m:rPr>
                            <m:nor/>
                          </m:rPr>
                          <a:rPr lang="en-US" altLang="zh-CN" sz="4400" i="1">
                            <a:solidFill>
                              <a:srgbClr val="A50021"/>
                            </a:solidFill>
                            <a:latin typeface="Times New Roman" panose="02020603050405020304" pitchFamily="18" charset="0"/>
                            <a:ea typeface="微软雅黑" panose="020B0503020204020204" pitchFamily="34" charset="-122"/>
                          </a:rPr>
                          <m:t>−</m:t>
                        </m:r>
                      </m:sup>
                    </m:sSubSup>
                  </m:oMath>
                </a14:m>
                <a:r>
                  <a:rPr lang="en-US" altLang="zh-CN" sz="4400" dirty="0">
                    <a:solidFill>
                      <a:srgbClr val="A50021"/>
                    </a:solidFill>
                    <a:latin typeface="Times New Roman" panose="02020603050405020304" pitchFamily="18" charset="0"/>
                    <a:ea typeface="微软雅黑" panose="020B0503020204020204" pitchFamily="34" charset="-122"/>
                  </a:rPr>
                  <a:t>+2H</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O</a:t>
                </a:r>
                <a:endParaRPr lang="zh-CN" altLang="zh-CN" sz="1300" dirty="0">
                  <a:solidFill>
                    <a:srgbClr val="000000"/>
                  </a:solidFill>
                  <a:latin typeface="NEU-BZ-S92" panose="02020503000000020003"/>
                  <a:ea typeface="方正书宋_GBK"/>
                  <a:cs typeface="Times New Roman" panose="02020603050405020304" pitchFamily="18" charset="0"/>
                </a:endParaRPr>
              </a:p>
            </p:txBody>
          </p:sp>
        </mc:Choice>
        <mc:Fallback xmlns="">
          <p:sp>
            <p:nvSpPr>
              <p:cNvPr id="14" name="矩形 13">
                <a:extLst>
                  <a:ext uri="{FF2B5EF4-FFF2-40B4-BE49-F238E27FC236}">
                    <a16:creationId xmlns:a16="http://schemas.microsoft.com/office/drawing/2014/main" xmlns:a14="http://schemas.microsoft.com/office/drawing/2010/main" xmlns="" id="{C47ED5C4-7D21-4A27-A36F-1C643A9A98A1}"/>
                  </a:ext>
                </a:extLst>
              </p:cNvPr>
              <p:cNvSpPr>
                <a:spLocks noRot="1" noChangeAspect="1" noMove="1" noResize="1" noEditPoints="1" noAdjustHandles="1" noChangeArrowheads="1" noChangeShapeType="1" noTextEdit="1"/>
              </p:cNvSpPr>
              <p:nvPr/>
            </p:nvSpPr>
            <p:spPr>
              <a:xfrm>
                <a:off x="595673" y="3427235"/>
                <a:ext cx="4020259" cy="421836"/>
              </a:xfrm>
              <a:prstGeom prst="rect">
                <a:avLst/>
              </a:prstGeom>
              <a:blipFill rotWithShape="1">
                <a:blip r:embed="rId4"/>
                <a:stretch>
                  <a:fillRect l="-2428" b="-26087"/>
                </a:stretch>
              </a:blipFill>
            </p:spPr>
            <p:txBody>
              <a:bodyPr/>
              <a:lstStyle/>
              <a:p>
                <a:r>
                  <a:rPr lang="zh-CN" altLang="en-US">
                    <a:noFill/>
                  </a:rPr>
                  <a:t> </a:t>
                </a:r>
              </a:p>
            </p:txBody>
          </p:sp>
        </mc:Fallback>
      </mc:AlternateContent>
      <p:pic>
        <p:nvPicPr>
          <p:cNvPr id="15" name="增分典例探究.EPS" descr="id:2147506048;FounderCES">
            <a:extLst>
              <a:ext uri="{FF2B5EF4-FFF2-40B4-BE49-F238E27FC236}">
                <a16:creationId xmlns="" xmlns:a16="http://schemas.microsoft.com/office/drawing/2014/main" id="{61BD7C13-2FC4-403F-8527-73C1205CCB4E}"/>
              </a:ext>
            </a:extLst>
          </p:cNvPr>
          <p:cNvPicPr/>
          <p:nvPr/>
        </p:nvPicPr>
        <p:blipFill>
          <a:blip r:embed="rId5"/>
          <a:stretch>
            <a:fillRect/>
          </a:stretch>
        </p:blipFill>
        <p:spPr>
          <a:xfrm>
            <a:off x="1465421" y="1260551"/>
            <a:ext cx="20806588" cy="733233"/>
          </a:xfrm>
          <a:prstGeom prst="rect">
            <a:avLst/>
          </a:prstGeom>
        </p:spPr>
      </p:pic>
    </p:spTree>
    <p:extLst>
      <p:ext uri="{BB962C8B-B14F-4D97-AF65-F5344CB8AC3E}">
        <p14:creationId xmlns:p14="http://schemas.microsoft.com/office/powerpoint/2010/main" val="3211973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5" name="表格 4">
                <a:extLst>
                  <a:ext uri="{FF2B5EF4-FFF2-40B4-BE49-F238E27FC236}">
                    <a16:creationId xmlns:a16="http://schemas.microsoft.com/office/drawing/2014/main" xmlns="" id="{F01A1357-E124-467F-8B48-1227BEC9F17C}"/>
                  </a:ext>
                </a:extLst>
              </p:cNvPr>
              <p:cNvGraphicFramePr>
                <a:graphicFrameLocks noGrp="1"/>
              </p:cNvGraphicFramePr>
              <p:nvPr>
                <p:extLst>
                  <p:ext uri="{D42A27DB-BD31-4B8C-83A1-F6EECF244321}">
                    <p14:modId xmlns:p14="http://schemas.microsoft.com/office/powerpoint/2010/main" val="4088436345"/>
                  </p:ext>
                </p:extLst>
              </p:nvPr>
            </p:nvGraphicFramePr>
            <p:xfrm>
              <a:off x="1817859" y="3276773"/>
              <a:ext cx="20496213" cy="8052591"/>
            </p:xfrm>
            <a:graphic>
              <a:graphicData uri="http://schemas.openxmlformats.org/drawingml/2006/table">
                <a:tbl>
                  <a:tblPr firstRow="1" firstCol="1" bandRow="1"/>
                  <a:tblGrid>
                    <a:gridCol w="1422827">
                      <a:extLst>
                        <a:ext uri="{9D8B030D-6E8A-4147-A177-3AD203B41FA5}">
                          <a16:colId xmlns:a16="http://schemas.microsoft.com/office/drawing/2014/main" xmlns="" val="4188929673"/>
                        </a:ext>
                      </a:extLst>
                    </a:gridCol>
                    <a:gridCol w="19073386">
                      <a:extLst>
                        <a:ext uri="{9D8B030D-6E8A-4147-A177-3AD203B41FA5}">
                          <a16:colId xmlns:a16="http://schemas.microsoft.com/office/drawing/2014/main" xmlns="" val="3575838668"/>
                        </a:ext>
                      </a:extLst>
                    </a:gridCol>
                  </a:tblGrid>
                  <a:tr h="4026295">
                    <a:tc>
                      <a:txBody>
                        <a:bodyPr/>
                        <a:lstStyle/>
                        <a:p>
                          <a:pPr algn="ctr">
                            <a:lnSpc>
                              <a:spcPct val="15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实验</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5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高锰酸钾是常见的</a:t>
                          </a:r>
                          <a:r>
                            <a:rPr 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baseline="0"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剂、过氧化氢通常可作</a:t>
                          </a:r>
                          <a:r>
                            <a:rPr 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产生的气泡可能是</a:t>
                          </a:r>
                          <a:r>
                            <a:rPr 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紫红色褪去一般理解为高锰酸钾被</a:t>
                          </a:r>
                          <a:r>
                            <a:rPr 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baseline="0"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说明</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H</a:t>
                          </a:r>
                          <a:r>
                            <a:rPr lang="en-US" sz="44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O</a:t>
                          </a:r>
                          <a:r>
                            <a:rPr lang="en-US" sz="44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能被</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Mn</a:t>
                          </a:r>
                          <a14:m>
                            <m:oMath xmlns:m="http://schemas.openxmlformats.org/officeDocument/2006/math">
                              <m:sSubSup>
                                <m:sSubSupPr>
                                  <m:ctrlPr>
                                    <a:rPr lang="zh-CN" sz="4400" i="1">
                                      <a:solidFill>
                                        <a:srgbClr val="000000"/>
                                      </a:solidFill>
                                      <a:effectLst/>
                                      <a:latin typeface="Cambria Math"/>
                                      <a:ea typeface="Cambria Math" panose="02040503050406030204" pitchFamily="18" charset="0"/>
                                      <a:cs typeface="Times New Roman" panose="02020603050405020304" pitchFamily="18" charset="0"/>
                                    </a:rPr>
                                  </m:ctrlPr>
                                </m:sSubSupPr>
                                <m:e>
                                  <m:r>
                                    <m:rPr>
                                      <m:sty m:val="p"/>
                                    </m:rPr>
                                    <a:rPr lang="en-US" sz="4400">
                                      <a:solidFill>
                                        <a:srgbClr val="000000"/>
                                      </a:solidFill>
                                      <a:effectLst/>
                                      <a:latin typeface="Cambria Math" panose="02040503050406030204" pitchFamily="18" charset="0"/>
                                      <a:ea typeface="微软雅黑" panose="020B0503020204020204" pitchFamily="34" charset="-122"/>
                                      <a:cs typeface="Times New Roman" panose="02020603050405020304" pitchFamily="18" charset="0"/>
                                    </a:rPr>
                                    <m:t>O</m:t>
                                  </m:r>
                                </m:e>
                                <m:sub>
                                  <m:r>
                                    <a:rPr lang="en-US" sz="4400">
                                      <a:solidFill>
                                        <a:srgbClr val="000000"/>
                                      </a:solidFill>
                                      <a:effectLst/>
                                      <a:latin typeface="Cambria Math" panose="02040503050406030204" pitchFamily="18" charset="0"/>
                                      <a:ea typeface="微软雅黑" panose="020B0503020204020204" pitchFamily="34" charset="-122"/>
                                      <a:cs typeface="Times New Roman" panose="02020603050405020304" pitchFamily="18" charset="0"/>
                                    </a:rPr>
                                    <m:t>4</m:t>
                                  </m:r>
                                </m:sub>
                                <m:sup>
                                  <m:r>
                                    <m:rPr>
                                      <m:nor/>
                                    </m:rPr>
                                    <a:rPr lang="en-US" sz="4400" i="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m:t>
                                  </m:r>
                                </m:sup>
                              </m:sSubSup>
                            </m:oMath>
                          </a14:m>
                          <a:r>
                            <a:rPr 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endParaRPr lang="en-US" alt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en-US"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则氧化性</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:KMnO</a:t>
                          </a:r>
                          <a:r>
                            <a:rPr lang="en-US" sz="44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a:t>
                          </a:r>
                          <a:r>
                            <a:rPr 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H</a:t>
                          </a:r>
                          <a:r>
                            <a:rPr lang="en-US" sz="44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O</a:t>
                          </a:r>
                          <a:r>
                            <a:rPr lang="en-US" sz="44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此反应的氧化剂、还原剂、还原产物、氧化产物分别为</a:t>
                          </a:r>
                          <a:r>
                            <a:rPr 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66674" marR="66674"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xmlns="" val="1492436924"/>
                      </a:ext>
                    </a:extLst>
                  </a:tr>
                  <a:tr h="2013148">
                    <a:tc>
                      <a:txBody>
                        <a:bodyPr/>
                        <a:lstStyle/>
                        <a:p>
                          <a:pPr algn="ctr">
                            <a:lnSpc>
                              <a:spcPct val="150000"/>
                            </a:lnSpc>
                            <a:spcAft>
                              <a:spcPts val="0"/>
                            </a:spcAft>
                          </a:pP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实验</a:t>
                          </a: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b</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5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PbO</a:t>
                          </a:r>
                          <a:r>
                            <a:rPr lang="en-US" sz="44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固体溶解</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溶液又变为</a:t>
                          </a:r>
                          <a:r>
                            <a:rPr 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色</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说明生成</a:t>
                          </a:r>
                          <a:r>
                            <a:rPr 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氧化性</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:PbO</a:t>
                          </a:r>
                          <a:r>
                            <a:rPr lang="en-US" sz="44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KMnO</a:t>
                          </a:r>
                          <a:r>
                            <a:rPr lang="en-US" sz="44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氧化剂是</a:t>
                          </a:r>
                          <a:r>
                            <a:rPr 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还原剂是</a:t>
                          </a:r>
                          <a:r>
                            <a:rPr 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还原产物是</a:t>
                          </a:r>
                          <a:r>
                            <a:rPr 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氧化产物是</a:t>
                          </a:r>
                          <a:r>
                            <a:rPr 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66674" marR="66674"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xmlns="" val="3757553081"/>
                      </a:ext>
                    </a:extLst>
                  </a:tr>
                  <a:tr h="2013148">
                    <a:tc>
                      <a:txBody>
                        <a:bodyPr/>
                        <a:lstStyle/>
                        <a:p>
                          <a:pPr algn="ctr">
                            <a:lnSpc>
                              <a:spcPct val="150000"/>
                            </a:lnSpc>
                            <a:spcAft>
                              <a:spcPts val="0"/>
                            </a:spcAft>
                          </a:pP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实验</a:t>
                          </a: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5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SO</a:t>
                          </a:r>
                          <a:r>
                            <a:rPr lang="en-US" sz="44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常可作</a:t>
                          </a:r>
                          <a:r>
                            <a:rPr 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具有较强的</a:t>
                          </a:r>
                          <a:r>
                            <a:rPr 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能使酸性</a:t>
                          </a:r>
                          <a:r>
                            <a:rPr 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溶液褪色</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,SO</a:t>
                          </a:r>
                          <a:r>
                            <a:rPr lang="en-US" sz="44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被氧化为</a:t>
                          </a:r>
                          <a:r>
                            <a:rPr 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进而结合</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Pb</a:t>
                          </a:r>
                          <a:r>
                            <a:rPr lang="en-US" sz="4400" baseline="30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反应生成</a:t>
                          </a:r>
                          <a:r>
                            <a:rPr 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66674" marR="66674"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xmlns="" val="3255363387"/>
                      </a:ext>
                    </a:extLst>
                  </a:tr>
                </a:tbl>
              </a:graphicData>
            </a:graphic>
          </p:graphicFrame>
        </mc:Choice>
        <mc:Fallback xmlns="">
          <p:graphicFrame>
            <p:nvGraphicFramePr>
              <p:cNvPr id="5" name="表格 4">
                <a:extLst>
                  <a:ext uri="{FF2B5EF4-FFF2-40B4-BE49-F238E27FC236}">
                    <a16:creationId xmlns:a16="http://schemas.microsoft.com/office/drawing/2014/main" xmlns:a14="http://schemas.microsoft.com/office/drawing/2010/main" xmlns="" id="{F01A1357-E124-467F-8B48-1227BEC9F17C}"/>
                  </a:ext>
                </a:extLst>
              </p:cNvPr>
              <p:cNvGraphicFramePr>
                <a:graphicFrameLocks noGrp="1"/>
              </p:cNvGraphicFramePr>
              <p:nvPr>
                <p:extLst>
                  <p:ext uri="{D42A27DB-BD31-4B8C-83A1-F6EECF244321}">
                    <p14:modId xmlns:p14="http://schemas.microsoft.com/office/powerpoint/2010/main" val="4088436345"/>
                  </p:ext>
                </p:extLst>
              </p:nvPr>
            </p:nvGraphicFramePr>
            <p:xfrm>
              <a:off x="699503" y="1265103"/>
              <a:ext cx="7886845" cy="3108960"/>
            </p:xfrm>
            <a:graphic>
              <a:graphicData uri="http://schemas.openxmlformats.org/drawingml/2006/table">
                <a:tbl>
                  <a:tblPr firstRow="1" firstCol="1" bandRow="1"/>
                  <a:tblGrid>
                    <a:gridCol w="547497">
                      <a:extLst>
                        <a:ext uri="{9D8B030D-6E8A-4147-A177-3AD203B41FA5}">
                          <a16:colId xmlns:a16="http://schemas.microsoft.com/office/drawing/2014/main" xmlns:a14="http://schemas.microsoft.com/office/drawing/2010/main" xmlns="" val="4188929673"/>
                        </a:ext>
                      </a:extLst>
                    </a:gridCol>
                    <a:gridCol w="7339348">
                      <a:extLst>
                        <a:ext uri="{9D8B030D-6E8A-4147-A177-3AD203B41FA5}">
                          <a16:colId xmlns:a16="http://schemas.microsoft.com/office/drawing/2014/main" xmlns:a14="http://schemas.microsoft.com/office/drawing/2010/main" xmlns="" val="3575838668"/>
                        </a:ext>
                      </a:extLst>
                    </a:gridCol>
                  </a:tblGrid>
                  <a:tr h="1554480">
                    <a:tc>
                      <a:txBody>
                        <a:bodyPr/>
                        <a:lstStyle/>
                        <a:p>
                          <a:pPr algn="ctr">
                            <a:lnSpc>
                              <a:spcPct val="150000"/>
                            </a:lnSpc>
                            <a:spcAft>
                              <a:spcPts val="0"/>
                            </a:spcAft>
                          </a:pPr>
                          <a:r>
                            <a:rPr lang="zh-CN" sz="17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实验</a:t>
                          </a:r>
                          <a:r>
                            <a:rPr lang="en-US" sz="17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a:t>
                          </a:r>
                          <a:endParaRPr lang="zh-CN" sz="17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endParaRPr lang="zh-CN"/>
                        </a:p>
                      </a:txBody>
                      <a:tcPr marL="25656" marR="25656"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blipFill rotWithShape="1">
                          <a:blip r:embed="rId2"/>
                          <a:stretch>
                            <a:fillRect l="-7558" t="-392" b="-105882"/>
                          </a:stretch>
                        </a:blipFill>
                      </a:tcPr>
                    </a:tc>
                    <a:extLst>
                      <a:ext uri="{0D108BD9-81ED-4DB2-BD59-A6C34878D82A}">
                        <a16:rowId xmlns:a16="http://schemas.microsoft.com/office/drawing/2014/main" xmlns:a14="http://schemas.microsoft.com/office/drawing/2010/main" xmlns="" val="1492436924"/>
                      </a:ext>
                    </a:extLst>
                  </a:tr>
                  <a:tr h="777240">
                    <a:tc>
                      <a:txBody>
                        <a:bodyPr/>
                        <a:lstStyle/>
                        <a:p>
                          <a:pPr algn="ctr">
                            <a:lnSpc>
                              <a:spcPct val="150000"/>
                            </a:lnSpc>
                            <a:spcAft>
                              <a:spcPts val="0"/>
                            </a:spcAft>
                          </a:pPr>
                          <a:r>
                            <a:rPr lang="zh-CN" sz="17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实验</a:t>
                          </a:r>
                          <a:r>
                            <a:rPr lang="en-US" sz="17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b</a:t>
                          </a:r>
                          <a:endParaRPr lang="zh-CN" sz="17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50000"/>
                            </a:lnSpc>
                            <a:spcAft>
                              <a:spcPts val="0"/>
                            </a:spcAft>
                          </a:pPr>
                          <a:r>
                            <a:rPr lang="en-US" sz="17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PbO</a:t>
                          </a:r>
                          <a:r>
                            <a:rPr lang="en-US" sz="17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zh-CN" sz="17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固体溶解</a:t>
                          </a:r>
                          <a:r>
                            <a:rPr lang="en-US" sz="17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17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溶液又变为</a:t>
                          </a:r>
                          <a:r>
                            <a:rPr lang="zh-CN" sz="17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sz="17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色</a:t>
                          </a:r>
                          <a:r>
                            <a:rPr lang="en-US" sz="17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17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说明生成</a:t>
                          </a:r>
                          <a:r>
                            <a:rPr lang="zh-CN" sz="17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sz="17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17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氧化性</a:t>
                          </a:r>
                          <a:r>
                            <a:rPr lang="en-US" sz="17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:PbO</a:t>
                          </a:r>
                          <a:r>
                            <a:rPr lang="en-US" sz="17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zh-CN" sz="17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sz="17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KMnO</a:t>
                          </a:r>
                          <a:r>
                            <a:rPr lang="en-US" sz="17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a:t>
                          </a:r>
                          <a:r>
                            <a:rPr lang="en-US" sz="17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17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氧化剂是</a:t>
                          </a:r>
                          <a:r>
                            <a:rPr lang="zh-CN" sz="17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sz="17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17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还原剂是</a:t>
                          </a:r>
                          <a:r>
                            <a:rPr lang="zh-CN" sz="17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sz="17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17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还原产物是</a:t>
                          </a:r>
                          <a:r>
                            <a:rPr lang="zh-CN" sz="17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sz="17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17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氧化产物是</a:t>
                          </a:r>
                          <a:r>
                            <a:rPr lang="zh-CN" sz="17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sz="17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endParaRPr lang="zh-CN" sz="1700" dirty="0">
                            <a:solidFill>
                              <a:srgbClr val="000000"/>
                            </a:solidFill>
                            <a:effectLst/>
                            <a:latin typeface="NEU-BZ-S92" panose="02020503000000020003"/>
                            <a:ea typeface="方正书宋_GBK"/>
                            <a:cs typeface="Times New Roman" panose="02020603050405020304" pitchFamily="18" charset="0"/>
                          </a:endParaRPr>
                        </a:p>
                      </a:txBody>
                      <a:tcPr marL="25656" marR="25656"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xmlns:a14="http://schemas.microsoft.com/office/drawing/2010/main" xmlns="" val="3757553081"/>
                      </a:ext>
                    </a:extLst>
                  </a:tr>
                  <a:tr h="777240">
                    <a:tc>
                      <a:txBody>
                        <a:bodyPr/>
                        <a:lstStyle/>
                        <a:p>
                          <a:pPr algn="ctr">
                            <a:lnSpc>
                              <a:spcPct val="150000"/>
                            </a:lnSpc>
                            <a:spcAft>
                              <a:spcPts val="0"/>
                            </a:spcAft>
                          </a:pPr>
                          <a:r>
                            <a:rPr lang="zh-CN" sz="17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实验</a:t>
                          </a:r>
                          <a:r>
                            <a:rPr lang="en-US" sz="17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a:t>
                          </a:r>
                          <a:endParaRPr lang="zh-CN" sz="17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50000"/>
                            </a:lnSpc>
                            <a:spcAft>
                              <a:spcPts val="0"/>
                            </a:spcAft>
                          </a:pPr>
                          <a:r>
                            <a:rPr lang="en-US" sz="17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SO</a:t>
                          </a:r>
                          <a:r>
                            <a:rPr lang="en-US" sz="17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zh-CN" sz="17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常可作</a:t>
                          </a:r>
                          <a:r>
                            <a:rPr lang="zh-CN" sz="17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sz="17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17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具有较强的</a:t>
                          </a:r>
                          <a:r>
                            <a:rPr lang="zh-CN" sz="17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sz="17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17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能使酸性</a:t>
                          </a:r>
                          <a:r>
                            <a:rPr lang="zh-CN" sz="17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sz="17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溶液褪色</a:t>
                          </a:r>
                          <a:r>
                            <a:rPr lang="en-US" sz="17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,SO</a:t>
                          </a:r>
                          <a:r>
                            <a:rPr lang="en-US" sz="17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zh-CN" sz="17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被氧化为</a:t>
                          </a:r>
                          <a:r>
                            <a:rPr lang="zh-CN" sz="17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sz="17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17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进而结合</a:t>
                          </a:r>
                          <a:r>
                            <a:rPr lang="en-US" sz="17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Pb</a:t>
                          </a:r>
                          <a:r>
                            <a:rPr lang="en-US" sz="1700" baseline="30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zh-CN" sz="17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反应生成</a:t>
                          </a:r>
                          <a:r>
                            <a:rPr lang="zh-CN" sz="17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7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sz="17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sz="17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endParaRPr lang="zh-CN" sz="1700" dirty="0">
                            <a:solidFill>
                              <a:srgbClr val="000000"/>
                            </a:solidFill>
                            <a:effectLst/>
                            <a:latin typeface="NEU-BZ-S92" panose="02020503000000020003"/>
                            <a:ea typeface="方正书宋_GBK"/>
                            <a:cs typeface="Times New Roman" panose="02020603050405020304" pitchFamily="18" charset="0"/>
                          </a:endParaRPr>
                        </a:p>
                      </a:txBody>
                      <a:tcPr marL="25656" marR="25656"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xmlns:a14="http://schemas.microsoft.com/office/drawing/2010/main" xmlns="" val="3255363387"/>
                      </a:ext>
                    </a:extLst>
                  </a:tr>
                </a:tbl>
              </a:graphicData>
            </a:graphic>
          </p:graphicFrame>
        </mc:Fallback>
      </mc:AlternateContent>
      <p:sp>
        <p:nvSpPr>
          <p:cNvPr id="8" name="矩形 7">
            <a:extLst>
              <a:ext uri="{FF2B5EF4-FFF2-40B4-BE49-F238E27FC236}">
                <a16:creationId xmlns:a16="http://schemas.microsoft.com/office/drawing/2014/main" xmlns="" id="{CD88FABA-CFED-4638-AE88-7652F3766B57}"/>
              </a:ext>
            </a:extLst>
          </p:cNvPr>
          <p:cNvSpPr/>
          <p:nvPr/>
        </p:nvSpPr>
        <p:spPr>
          <a:xfrm>
            <a:off x="1407158" y="1980632"/>
            <a:ext cx="20906914" cy="1108524"/>
          </a:xfrm>
          <a:prstGeom prst="rect">
            <a:avLst/>
          </a:prstGeom>
        </p:spPr>
        <p:txBody>
          <a:bodyPr wrap="square" lIns="91425" tIns="45711" rIns="91425" bIns="45711">
            <a:spAutoFit/>
          </a:bodyPr>
          <a:lstStyle/>
          <a:p>
            <a:pPr>
              <a:lnSpc>
                <a:spcPct val="150000"/>
              </a:lnSpc>
              <a:spcAft>
                <a:spcPts val="0"/>
              </a:spcAft>
            </a:pPr>
            <a:r>
              <a:rPr lang="zh-CN"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【信息解读】</a:t>
            </a:r>
            <a:endParaRPr lang="zh-CN" altLang="zh-CN" sz="1300" dirty="0">
              <a:solidFill>
                <a:srgbClr val="000000"/>
              </a:solidFill>
              <a:latin typeface="NEU-BZ-S92" panose="02020503000000020003"/>
              <a:ea typeface="方正书宋_GBK"/>
              <a:cs typeface="Times New Roman" panose="02020603050405020304" pitchFamily="18" charset="0"/>
            </a:endParaRPr>
          </a:p>
        </p:txBody>
      </p:sp>
      <p:sp>
        <p:nvSpPr>
          <p:cNvPr id="9" name="矩形 8">
            <a:extLst>
              <a:ext uri="{FF2B5EF4-FFF2-40B4-BE49-F238E27FC236}">
                <a16:creationId xmlns:a16="http://schemas.microsoft.com/office/drawing/2014/main" xmlns="" id="{C6A853FE-A101-4CF6-9E28-BAFD2062CD70}"/>
              </a:ext>
            </a:extLst>
          </p:cNvPr>
          <p:cNvSpPr/>
          <p:nvPr/>
        </p:nvSpPr>
        <p:spPr>
          <a:xfrm>
            <a:off x="7987985" y="3348785"/>
            <a:ext cx="1877437" cy="769440"/>
          </a:xfrm>
          <a:prstGeom prst="rect">
            <a:avLst/>
          </a:prstGeom>
        </p:spPr>
        <p:txBody>
          <a:bodyPr wrap="none" lIns="91425" tIns="45711" rIns="91425" bIns="45711">
            <a:spAutoFit/>
          </a:bodyPr>
          <a:lstStyle/>
          <a:p>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氧化　</a:t>
            </a:r>
            <a:endParaRPr lang="zh-CN" altLang="en-US" dirty="0"/>
          </a:p>
        </p:txBody>
      </p:sp>
      <p:sp>
        <p:nvSpPr>
          <p:cNvPr id="10" name="矩形 9">
            <a:extLst>
              <a:ext uri="{FF2B5EF4-FFF2-40B4-BE49-F238E27FC236}">
                <a16:creationId xmlns:a16="http://schemas.microsoft.com/office/drawing/2014/main" xmlns="" id="{459F77EA-4FB7-4EFB-9B5B-8677A9953024}"/>
              </a:ext>
            </a:extLst>
          </p:cNvPr>
          <p:cNvSpPr/>
          <p:nvPr/>
        </p:nvSpPr>
        <p:spPr>
          <a:xfrm>
            <a:off x="15310973" y="3348785"/>
            <a:ext cx="4275529" cy="769440"/>
          </a:xfrm>
          <a:prstGeom prst="rect">
            <a:avLst/>
          </a:prstGeom>
        </p:spPr>
        <p:txBody>
          <a:bodyPr wrap="none" lIns="91425" tIns="45711" rIns="91425" bIns="45711">
            <a:spAutoFit/>
          </a:bodyPr>
          <a:lstStyle/>
          <a:p>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氧化剂</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还原剂　</a:t>
            </a:r>
            <a:endParaRPr lang="zh-CN" altLang="en-US" dirty="0"/>
          </a:p>
        </p:txBody>
      </p:sp>
      <p:sp>
        <p:nvSpPr>
          <p:cNvPr id="11" name="矩形 10">
            <a:extLst>
              <a:ext uri="{FF2B5EF4-FFF2-40B4-BE49-F238E27FC236}">
                <a16:creationId xmlns:a16="http://schemas.microsoft.com/office/drawing/2014/main" xmlns="" id="{1D9F4B31-F42E-4283-93E1-7EC773E51348}"/>
              </a:ext>
            </a:extLst>
          </p:cNvPr>
          <p:cNvSpPr/>
          <p:nvPr/>
        </p:nvSpPr>
        <p:spPr>
          <a:xfrm>
            <a:off x="5845680" y="4307535"/>
            <a:ext cx="779381" cy="769440"/>
          </a:xfrm>
          <a:prstGeom prst="rect">
            <a:avLst/>
          </a:prstGeom>
        </p:spPr>
        <p:txBody>
          <a:bodyPr wrap="none" lIns="91425" tIns="45711" rIns="91425" bIns="45711">
            <a:spAutoFit/>
          </a:bodyPr>
          <a:lstStyle/>
          <a:p>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endParaRPr lang="zh-CN" altLang="en-US" dirty="0"/>
          </a:p>
        </p:txBody>
      </p:sp>
      <p:sp>
        <p:nvSpPr>
          <p:cNvPr id="12" name="矩形 11">
            <a:extLst>
              <a:ext uri="{FF2B5EF4-FFF2-40B4-BE49-F238E27FC236}">
                <a16:creationId xmlns:a16="http://schemas.microsoft.com/office/drawing/2014/main" xmlns="" id="{96F621E3-FCE1-45C0-A5AB-0958D07685AA}"/>
              </a:ext>
            </a:extLst>
          </p:cNvPr>
          <p:cNvSpPr/>
          <p:nvPr/>
        </p:nvSpPr>
        <p:spPr>
          <a:xfrm>
            <a:off x="15393001" y="4360552"/>
            <a:ext cx="1313179" cy="769440"/>
          </a:xfrm>
          <a:prstGeom prst="rect">
            <a:avLst/>
          </a:prstGeom>
        </p:spPr>
        <p:txBody>
          <a:bodyPr wrap="none" lIns="91425" tIns="45711" rIns="91425" bIns="45711">
            <a:spAutoFit/>
          </a:bodyPr>
          <a:lstStyle/>
          <a:p>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还原</a:t>
            </a:r>
            <a:endParaRPr lang="zh-CN" altLang="en-US" dirty="0"/>
          </a:p>
        </p:txBody>
      </p:sp>
      <p:sp>
        <p:nvSpPr>
          <p:cNvPr id="13" name="矩形 12">
            <a:extLst>
              <a:ext uri="{FF2B5EF4-FFF2-40B4-BE49-F238E27FC236}">
                <a16:creationId xmlns:a16="http://schemas.microsoft.com/office/drawing/2014/main" xmlns="" id="{8DA22D78-2D2F-49B1-8425-B2C2C273E262}"/>
              </a:ext>
            </a:extLst>
          </p:cNvPr>
          <p:cNvSpPr/>
          <p:nvPr/>
        </p:nvSpPr>
        <p:spPr>
          <a:xfrm>
            <a:off x="3384703" y="5315647"/>
            <a:ext cx="1313179" cy="769440"/>
          </a:xfrm>
          <a:prstGeom prst="rect">
            <a:avLst/>
          </a:prstGeom>
        </p:spPr>
        <p:txBody>
          <a:bodyPr wrap="none" lIns="91425" tIns="45711" rIns="91425" bIns="45711">
            <a:spAutoFit/>
          </a:bodyPr>
          <a:lstStyle/>
          <a:p>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氧化</a:t>
            </a:r>
            <a:endParaRPr lang="zh-CN" altLang="en-US" dirty="0"/>
          </a:p>
        </p:txBody>
      </p:sp>
      <p:sp>
        <p:nvSpPr>
          <p:cNvPr id="14" name="矩形 13">
            <a:extLst>
              <a:ext uri="{FF2B5EF4-FFF2-40B4-BE49-F238E27FC236}">
                <a16:creationId xmlns:a16="http://schemas.microsoft.com/office/drawing/2014/main" xmlns="" id="{1DCF49E9-EE86-4191-B128-2661308B2906}"/>
              </a:ext>
            </a:extLst>
          </p:cNvPr>
          <p:cNvSpPr/>
          <p:nvPr/>
        </p:nvSpPr>
        <p:spPr>
          <a:xfrm>
            <a:off x="9505773" y="5315647"/>
            <a:ext cx="503665" cy="769440"/>
          </a:xfrm>
          <a:prstGeom prst="rect">
            <a:avLst/>
          </a:prstGeom>
        </p:spPr>
        <p:txBody>
          <a:bodyPr wrap="none" lIns="91425" tIns="45711" rIns="91425" bIns="45711">
            <a:spAutoFit/>
          </a:bodyPr>
          <a:lstStyle/>
          <a:p>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&gt;</a:t>
            </a:r>
            <a:endParaRPr lang="zh-CN" altLang="en-US" dirty="0"/>
          </a:p>
        </p:txBody>
      </p:sp>
      <mc:AlternateContent xmlns:mc="http://schemas.openxmlformats.org/markup-compatibility/2006" xmlns:a14="http://schemas.microsoft.com/office/drawing/2010/main">
        <mc:Choice Requires="a14">
          <p:sp>
            <p:nvSpPr>
              <p:cNvPr id="15" name="矩形 14">
                <a:extLst>
                  <a:ext uri="{FF2B5EF4-FFF2-40B4-BE49-F238E27FC236}">
                    <a16:creationId xmlns:a16="http://schemas.microsoft.com/office/drawing/2014/main" xmlns="" id="{FC906431-DC47-4854-B76B-0BCC37574B6A}"/>
                  </a:ext>
                </a:extLst>
              </p:cNvPr>
              <p:cNvSpPr/>
              <p:nvPr/>
            </p:nvSpPr>
            <p:spPr>
              <a:xfrm>
                <a:off x="6481044" y="6323759"/>
                <a:ext cx="2310247" cy="769440"/>
              </a:xfrm>
              <a:prstGeom prst="rect">
                <a:avLst/>
              </a:prstGeom>
            </p:spPr>
            <p:txBody>
              <a:bodyPr wrap="none" lIns="91425" tIns="45711" rIns="91425" bIns="45711">
                <a:spAutoFit/>
              </a:bodyPr>
              <a:lstStyle/>
              <a:p>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Mn</a:t>
                </a:r>
                <a14:m>
                  <m:oMath xmlns:m="http://schemas.openxmlformats.org/officeDocument/2006/math">
                    <m:sSubSup>
                      <m:sSubSupPr>
                        <m:ctrlPr>
                          <a:rPr lang="zh-CN" altLang="zh-CN" sz="4400" i="1">
                            <a:solidFill>
                              <a:srgbClr val="A50021"/>
                            </a:solidFill>
                            <a:latin typeface="Cambria Math"/>
                            <a:ea typeface="Cambria Math" panose="02040503050406030204" pitchFamily="18" charset="0"/>
                            <a:cs typeface="Times New Roman" panose="02020603050405020304" pitchFamily="18" charset="0"/>
                          </a:rPr>
                        </m:ctrlPr>
                      </m:sSubSupPr>
                      <m:e>
                        <m:r>
                          <m:rPr>
                            <m:sty m:val="p"/>
                          </m:rP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O</m:t>
                        </m:r>
                      </m:e>
                      <m:sub>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4</m:t>
                        </m:r>
                      </m:sub>
                      <m:sup>
                        <m:r>
                          <m:rPr>
                            <m:nor/>
                          </m:rPr>
                          <a:rPr lang="en-US" altLang="zh-CN" sz="4400" i="1">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m:t>−</m:t>
                        </m:r>
                      </m:sup>
                    </m:sSubSup>
                  </m:oMath>
                </a14:m>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dirty="0"/>
              </a:p>
            </p:txBody>
          </p:sp>
        </mc:Choice>
        <mc:Fallback xmlns="">
          <p:sp>
            <p:nvSpPr>
              <p:cNvPr id="15" name="矩形 14">
                <a:extLst>
                  <a:ext uri="{FF2B5EF4-FFF2-40B4-BE49-F238E27FC236}">
                    <a16:creationId xmlns="" xmlns:a16="http://schemas.microsoft.com/office/drawing/2014/main" xmlns:a14="http://schemas.microsoft.com/office/drawing/2010/main" id="{FC906431-DC47-4854-B76B-0BCC37574B6A}"/>
                  </a:ext>
                </a:extLst>
              </p:cNvPr>
              <p:cNvSpPr>
                <a:spLocks noRot="1" noChangeAspect="1" noMove="1" noResize="1" noEditPoints="1" noAdjustHandles="1" noChangeArrowheads="1" noChangeShapeType="1" noTextEdit="1"/>
              </p:cNvSpPr>
              <p:nvPr/>
            </p:nvSpPr>
            <p:spPr>
              <a:xfrm>
                <a:off x="6481044" y="6323759"/>
                <a:ext cx="2310247" cy="769440"/>
              </a:xfrm>
              <a:prstGeom prst="rect">
                <a:avLst/>
              </a:prstGeom>
              <a:blipFill rotWithShape="1">
                <a:blip r:embed="rId3"/>
                <a:stretch>
                  <a:fillRect l="-10554" t="-15748" b="-36220"/>
                </a:stretch>
              </a:blipFill>
            </p:spPr>
            <p:txBody>
              <a:bodyPr/>
              <a:lstStyle/>
              <a:p>
                <a:r>
                  <a:rPr lang="zh-CN" altLang="en-US">
                    <a:noFill/>
                  </a:rPr>
                  <a:t> </a:t>
                </a:r>
              </a:p>
            </p:txBody>
          </p:sp>
        </mc:Fallback>
      </mc:AlternateContent>
      <p:sp>
        <p:nvSpPr>
          <p:cNvPr id="16" name="矩形 15">
            <a:extLst>
              <a:ext uri="{FF2B5EF4-FFF2-40B4-BE49-F238E27FC236}">
                <a16:creationId xmlns:a16="http://schemas.microsoft.com/office/drawing/2014/main" xmlns="" id="{CC5217DE-EBF3-4B35-B4C5-7C54D8D70E0C}"/>
              </a:ext>
            </a:extLst>
          </p:cNvPr>
          <p:cNvSpPr/>
          <p:nvPr/>
        </p:nvSpPr>
        <p:spPr>
          <a:xfrm>
            <a:off x="9361414" y="6323759"/>
            <a:ext cx="1374094" cy="769440"/>
          </a:xfrm>
          <a:prstGeom prst="rect">
            <a:avLst/>
          </a:prstGeom>
        </p:spPr>
        <p:txBody>
          <a:bodyPr wrap="none" lIns="91425" tIns="45711" rIns="91425" bIns="45711">
            <a:spAutoFit/>
          </a:bodyPr>
          <a:lstStyle/>
          <a:p>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endParaRPr lang="zh-CN" altLang="en-US" dirty="0"/>
          </a:p>
        </p:txBody>
      </p:sp>
      <p:sp>
        <p:nvSpPr>
          <p:cNvPr id="17" name="矩形 16">
            <a:extLst>
              <a:ext uri="{FF2B5EF4-FFF2-40B4-BE49-F238E27FC236}">
                <a16:creationId xmlns:a16="http://schemas.microsoft.com/office/drawing/2014/main" xmlns="" id="{4FBD87E9-CEF7-4C39-8BD7-71E23146E0A7}"/>
              </a:ext>
            </a:extLst>
          </p:cNvPr>
          <p:cNvSpPr/>
          <p:nvPr/>
        </p:nvSpPr>
        <p:spPr>
          <a:xfrm>
            <a:off x="12104128" y="6352388"/>
            <a:ext cx="1367683" cy="769440"/>
          </a:xfrm>
          <a:prstGeom prst="rect">
            <a:avLst/>
          </a:prstGeom>
        </p:spPr>
        <p:txBody>
          <a:bodyPr wrap="none" lIns="91425" tIns="45711" rIns="91425" bIns="45711">
            <a:spAutoFit/>
          </a:bodyPr>
          <a:lstStyle/>
          <a:p>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Mn</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endParaRPr lang="zh-CN" altLang="en-US" dirty="0"/>
          </a:p>
        </p:txBody>
      </p:sp>
      <p:sp>
        <p:nvSpPr>
          <p:cNvPr id="18" name="矩形 17">
            <a:extLst>
              <a:ext uri="{FF2B5EF4-FFF2-40B4-BE49-F238E27FC236}">
                <a16:creationId xmlns:a16="http://schemas.microsoft.com/office/drawing/2014/main" xmlns="" id="{A98E51F8-335C-4E80-8303-8652155B24E4}"/>
              </a:ext>
            </a:extLst>
          </p:cNvPr>
          <p:cNvSpPr/>
          <p:nvPr/>
        </p:nvSpPr>
        <p:spPr>
          <a:xfrm>
            <a:off x="15206295" y="6355729"/>
            <a:ext cx="779381" cy="769440"/>
          </a:xfrm>
          <a:prstGeom prst="rect">
            <a:avLst/>
          </a:prstGeom>
        </p:spPr>
        <p:txBody>
          <a:bodyPr wrap="none" lIns="91425" tIns="45711" rIns="91425" bIns="45711">
            <a:spAutoFit/>
          </a:bodyPr>
          <a:lstStyle/>
          <a:p>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endParaRPr lang="zh-CN" altLang="en-US" dirty="0"/>
          </a:p>
        </p:txBody>
      </p:sp>
      <p:sp>
        <p:nvSpPr>
          <p:cNvPr id="19" name="矩形 18">
            <a:extLst>
              <a:ext uri="{FF2B5EF4-FFF2-40B4-BE49-F238E27FC236}">
                <a16:creationId xmlns:a16="http://schemas.microsoft.com/office/drawing/2014/main" xmlns="" id="{1DBC96AD-8935-4A43-A7B0-72E69862874E}"/>
              </a:ext>
            </a:extLst>
          </p:cNvPr>
          <p:cNvSpPr/>
          <p:nvPr/>
        </p:nvSpPr>
        <p:spPr>
          <a:xfrm>
            <a:off x="9646784" y="7403878"/>
            <a:ext cx="1313179" cy="769440"/>
          </a:xfrm>
          <a:prstGeom prst="rect">
            <a:avLst/>
          </a:prstGeom>
        </p:spPr>
        <p:txBody>
          <a:bodyPr wrap="none" lIns="91425" tIns="45711" rIns="91425" bIns="45711">
            <a:spAutoFit/>
          </a:bodyPr>
          <a:lstStyle/>
          <a:p>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紫红</a:t>
            </a:r>
            <a:endParaRPr lang="zh-CN" altLang="en-US" dirty="0"/>
          </a:p>
        </p:txBody>
      </p:sp>
      <mc:AlternateContent xmlns:mc="http://schemas.openxmlformats.org/markup-compatibility/2006" xmlns:a14="http://schemas.microsoft.com/office/drawing/2010/main">
        <mc:Choice Requires="a14">
          <p:sp>
            <p:nvSpPr>
              <p:cNvPr id="20" name="矩形 19">
                <a:extLst>
                  <a:ext uri="{FF2B5EF4-FFF2-40B4-BE49-F238E27FC236}">
                    <a16:creationId xmlns:a16="http://schemas.microsoft.com/office/drawing/2014/main" xmlns="" id="{DC20F8B8-B6CA-4A49-8B6A-A04C6E6EC918}"/>
                  </a:ext>
                </a:extLst>
              </p:cNvPr>
              <p:cNvSpPr/>
              <p:nvPr/>
            </p:nvSpPr>
            <p:spPr>
              <a:xfrm>
                <a:off x="14372252" y="7358585"/>
                <a:ext cx="2306401" cy="769440"/>
              </a:xfrm>
              <a:prstGeom prst="rect">
                <a:avLst/>
              </a:prstGeom>
            </p:spPr>
            <p:txBody>
              <a:bodyPr wrap="none" lIns="91425" tIns="45711" rIns="91425" bIns="45711">
                <a:spAutoFit/>
              </a:bodyPr>
              <a:lstStyle/>
              <a:p>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Mn</a:t>
                </a:r>
                <a14:m>
                  <m:oMath xmlns:m="http://schemas.openxmlformats.org/officeDocument/2006/math">
                    <m:sSubSup>
                      <m:sSubSupPr>
                        <m:ctrlPr>
                          <a:rPr lang="zh-CN" altLang="zh-CN" sz="4400" i="1">
                            <a:solidFill>
                              <a:srgbClr val="A50021"/>
                            </a:solidFill>
                            <a:latin typeface="Cambria Math"/>
                            <a:ea typeface="Cambria Math" panose="02040503050406030204" pitchFamily="18" charset="0"/>
                            <a:cs typeface="Times New Roman" panose="02020603050405020304" pitchFamily="18" charset="0"/>
                          </a:rPr>
                        </m:ctrlPr>
                      </m:sSubSupPr>
                      <m:e>
                        <m:r>
                          <m:rPr>
                            <m:sty m:val="p"/>
                          </m:rP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O</m:t>
                        </m:r>
                      </m:e>
                      <m:sub>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4</m:t>
                        </m:r>
                      </m:sub>
                      <m:sup>
                        <m:r>
                          <m:rPr>
                            <m:nor/>
                          </m:rPr>
                          <a:rPr lang="en-US" altLang="zh-CN" sz="4400" i="1">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m:t>−</m:t>
                        </m:r>
                      </m:sup>
                    </m:sSubSup>
                  </m:oMath>
                </a14:m>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dirty="0"/>
              </a:p>
            </p:txBody>
          </p:sp>
        </mc:Choice>
        <mc:Fallback xmlns="">
          <p:sp>
            <p:nvSpPr>
              <p:cNvPr id="20" name="矩形 19">
                <a:extLst>
                  <a:ext uri="{FF2B5EF4-FFF2-40B4-BE49-F238E27FC236}">
                    <a16:creationId xmlns="" xmlns:a16="http://schemas.microsoft.com/office/drawing/2014/main" xmlns:a14="http://schemas.microsoft.com/office/drawing/2010/main" id="{DC20F8B8-B6CA-4A49-8B6A-A04C6E6EC918}"/>
                  </a:ext>
                </a:extLst>
              </p:cNvPr>
              <p:cNvSpPr>
                <a:spLocks noRot="1" noChangeAspect="1" noMove="1" noResize="1" noEditPoints="1" noAdjustHandles="1" noChangeArrowheads="1" noChangeShapeType="1" noTextEdit="1"/>
              </p:cNvSpPr>
              <p:nvPr/>
            </p:nvSpPr>
            <p:spPr>
              <a:xfrm>
                <a:off x="14372252" y="7358585"/>
                <a:ext cx="2306401" cy="769440"/>
              </a:xfrm>
              <a:prstGeom prst="rect">
                <a:avLst/>
              </a:prstGeom>
              <a:blipFill rotWithShape="1">
                <a:blip r:embed="rId4"/>
                <a:stretch>
                  <a:fillRect l="-10847" t="-15873" b="-37302"/>
                </a:stretch>
              </a:blipFill>
            </p:spPr>
            <p:txBody>
              <a:bodyPr/>
              <a:lstStyle/>
              <a:p>
                <a:r>
                  <a:rPr lang="zh-CN" altLang="en-US">
                    <a:noFill/>
                  </a:rPr>
                  <a:t> </a:t>
                </a:r>
              </a:p>
            </p:txBody>
          </p:sp>
        </mc:Fallback>
      </mc:AlternateContent>
      <p:sp>
        <p:nvSpPr>
          <p:cNvPr id="21" name="矩形 20">
            <a:extLst>
              <a:ext uri="{FF2B5EF4-FFF2-40B4-BE49-F238E27FC236}">
                <a16:creationId xmlns:a16="http://schemas.microsoft.com/office/drawing/2014/main" xmlns="" id="{A3A89159-0372-4E4E-8324-872FD9ED9046}"/>
              </a:ext>
            </a:extLst>
          </p:cNvPr>
          <p:cNvSpPr/>
          <p:nvPr/>
        </p:nvSpPr>
        <p:spPr>
          <a:xfrm>
            <a:off x="19370866" y="7358585"/>
            <a:ext cx="503665" cy="769440"/>
          </a:xfrm>
          <a:prstGeom prst="rect">
            <a:avLst/>
          </a:prstGeom>
        </p:spPr>
        <p:txBody>
          <a:bodyPr wrap="none" lIns="91425" tIns="45711" rIns="91425" bIns="45711">
            <a:spAutoFit/>
          </a:bodyPr>
          <a:lstStyle/>
          <a:p>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&gt;</a:t>
            </a:r>
            <a:endParaRPr lang="zh-CN" altLang="en-US" dirty="0"/>
          </a:p>
        </p:txBody>
      </p:sp>
      <p:sp>
        <p:nvSpPr>
          <p:cNvPr id="22" name="矩形 21">
            <a:extLst>
              <a:ext uri="{FF2B5EF4-FFF2-40B4-BE49-F238E27FC236}">
                <a16:creationId xmlns:a16="http://schemas.microsoft.com/office/drawing/2014/main" xmlns="" id="{62CFBF34-1F93-4986-BDBB-85C7C4F5BCF6}"/>
              </a:ext>
            </a:extLst>
          </p:cNvPr>
          <p:cNvSpPr/>
          <p:nvPr/>
        </p:nvSpPr>
        <p:spPr>
          <a:xfrm>
            <a:off x="5686341" y="8404662"/>
            <a:ext cx="1375698" cy="769440"/>
          </a:xfrm>
          <a:prstGeom prst="rect">
            <a:avLst/>
          </a:prstGeom>
        </p:spPr>
        <p:txBody>
          <a:bodyPr wrap="none" lIns="91425" tIns="45711" rIns="91425" bIns="45711">
            <a:spAutoFit/>
          </a:bodyPr>
          <a:lstStyle/>
          <a:p>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PbO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endParaRPr lang="zh-CN" altLang="en-US" dirty="0"/>
          </a:p>
        </p:txBody>
      </p:sp>
      <p:sp>
        <p:nvSpPr>
          <p:cNvPr id="23" name="矩形 22">
            <a:extLst>
              <a:ext uri="{FF2B5EF4-FFF2-40B4-BE49-F238E27FC236}">
                <a16:creationId xmlns:a16="http://schemas.microsoft.com/office/drawing/2014/main" xmlns="" id="{76EF2B5F-282A-49AD-9D47-392CDED33473}"/>
              </a:ext>
            </a:extLst>
          </p:cNvPr>
          <p:cNvSpPr/>
          <p:nvPr/>
        </p:nvSpPr>
        <p:spPr>
          <a:xfrm>
            <a:off x="9757603" y="8454022"/>
            <a:ext cx="1367683" cy="769440"/>
          </a:xfrm>
          <a:prstGeom prst="rect">
            <a:avLst/>
          </a:prstGeom>
        </p:spPr>
        <p:txBody>
          <a:bodyPr wrap="none" lIns="91425" tIns="45711" rIns="91425" bIns="45711">
            <a:spAutoFit/>
          </a:bodyPr>
          <a:lstStyle/>
          <a:p>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Mn</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endParaRPr lang="zh-CN" altLang="en-US" dirty="0"/>
          </a:p>
        </p:txBody>
      </p:sp>
      <p:sp>
        <p:nvSpPr>
          <p:cNvPr id="24" name="矩形 23">
            <a:extLst>
              <a:ext uri="{FF2B5EF4-FFF2-40B4-BE49-F238E27FC236}">
                <a16:creationId xmlns:a16="http://schemas.microsoft.com/office/drawing/2014/main" xmlns="" id="{66CCA720-DA69-456A-A5CC-898B4183D41E}"/>
              </a:ext>
            </a:extLst>
          </p:cNvPr>
          <p:cNvSpPr/>
          <p:nvPr/>
        </p:nvSpPr>
        <p:spPr>
          <a:xfrm>
            <a:off x="14373921" y="8476670"/>
            <a:ext cx="1180132" cy="769440"/>
          </a:xfrm>
          <a:prstGeom prst="rect">
            <a:avLst/>
          </a:prstGeom>
        </p:spPr>
        <p:txBody>
          <a:bodyPr wrap="none" lIns="91425" tIns="45711" rIns="91425" bIns="45711">
            <a:spAutoFit/>
          </a:bodyPr>
          <a:lstStyle/>
          <a:p>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Pb</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endParaRPr lang="zh-CN" altLang="en-US" dirty="0"/>
          </a:p>
        </p:txBody>
      </p:sp>
      <mc:AlternateContent xmlns:mc="http://schemas.openxmlformats.org/markup-compatibility/2006" xmlns:a14="http://schemas.microsoft.com/office/drawing/2010/main">
        <mc:Choice Requires="a14">
          <p:sp>
            <p:nvSpPr>
              <p:cNvPr id="25" name="矩形 24">
                <a:extLst>
                  <a:ext uri="{FF2B5EF4-FFF2-40B4-BE49-F238E27FC236}">
                    <a16:creationId xmlns:a16="http://schemas.microsoft.com/office/drawing/2014/main" xmlns="" id="{66FED356-A941-4EFB-AF1F-7A37D4A8FA8C}"/>
                  </a:ext>
                </a:extLst>
              </p:cNvPr>
              <p:cNvSpPr/>
              <p:nvPr/>
            </p:nvSpPr>
            <p:spPr>
              <a:xfrm>
                <a:off x="18866420" y="8476670"/>
                <a:ext cx="1742145" cy="769440"/>
              </a:xfrm>
              <a:prstGeom prst="rect">
                <a:avLst/>
              </a:prstGeom>
            </p:spPr>
            <p:txBody>
              <a:bodyPr wrap="none" lIns="91425" tIns="45711" rIns="91425" bIns="45711">
                <a:spAutoFit/>
              </a:bodyPr>
              <a:lstStyle/>
              <a:p>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Mn</a:t>
                </a:r>
                <a14:m>
                  <m:oMath xmlns:m="http://schemas.openxmlformats.org/officeDocument/2006/math">
                    <m:sSubSup>
                      <m:sSubSupPr>
                        <m:ctrlPr>
                          <a:rPr lang="zh-CN" altLang="zh-CN" sz="4400" i="1">
                            <a:solidFill>
                              <a:srgbClr val="A50021"/>
                            </a:solidFill>
                            <a:latin typeface="Cambria Math"/>
                            <a:ea typeface="Cambria Math" panose="02040503050406030204" pitchFamily="18" charset="0"/>
                            <a:cs typeface="Times New Roman" panose="02020603050405020304" pitchFamily="18" charset="0"/>
                          </a:rPr>
                        </m:ctrlPr>
                      </m:sSubSupPr>
                      <m:e>
                        <m:r>
                          <m:rPr>
                            <m:sty m:val="p"/>
                          </m:rP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O</m:t>
                        </m:r>
                      </m:e>
                      <m:sub>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4</m:t>
                        </m:r>
                      </m:sub>
                      <m:sup>
                        <m:r>
                          <m:rPr>
                            <m:nor/>
                          </m:rPr>
                          <a:rPr lang="en-US" altLang="zh-CN" sz="4400" i="1">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m:t>−</m:t>
                        </m:r>
                      </m:sup>
                    </m:sSubSup>
                  </m:oMath>
                </a14:m>
                <a:endParaRPr lang="zh-CN" altLang="en-US" dirty="0"/>
              </a:p>
            </p:txBody>
          </p:sp>
        </mc:Choice>
        <mc:Fallback xmlns="">
          <p:sp>
            <p:nvSpPr>
              <p:cNvPr id="25" name="矩形 24">
                <a:extLst>
                  <a:ext uri="{FF2B5EF4-FFF2-40B4-BE49-F238E27FC236}">
                    <a16:creationId xmlns:a16="http://schemas.microsoft.com/office/drawing/2014/main" xmlns:a14="http://schemas.microsoft.com/office/drawing/2010/main" xmlns="" id="{66FED356-A941-4EFB-AF1F-7A37D4A8FA8C}"/>
                  </a:ext>
                </a:extLst>
              </p:cNvPr>
              <p:cNvSpPr>
                <a:spLocks noRot="1" noChangeAspect="1" noMove="1" noResize="1" noEditPoints="1" noAdjustHandles="1" noChangeArrowheads="1" noChangeShapeType="1" noTextEdit="1"/>
              </p:cNvSpPr>
              <p:nvPr/>
            </p:nvSpPr>
            <p:spPr>
              <a:xfrm>
                <a:off x="7259708" y="3272689"/>
                <a:ext cx="670369" cy="297067"/>
              </a:xfrm>
              <a:prstGeom prst="rect">
                <a:avLst/>
              </a:prstGeom>
              <a:blipFill rotWithShape="1">
                <a:blip r:embed="rId5"/>
                <a:stretch>
                  <a:fillRect l="-14545" t="-14286" b="-36735"/>
                </a:stretch>
              </a:blipFill>
            </p:spPr>
            <p:txBody>
              <a:bodyPr/>
              <a:lstStyle/>
              <a:p>
                <a:r>
                  <a:rPr lang="zh-CN" altLang="en-US">
                    <a:noFill/>
                  </a:rPr>
                  <a:t> </a:t>
                </a:r>
              </a:p>
            </p:txBody>
          </p:sp>
        </mc:Fallback>
      </mc:AlternateContent>
      <p:sp>
        <p:nvSpPr>
          <p:cNvPr id="26" name="矩形 25">
            <a:extLst>
              <a:ext uri="{FF2B5EF4-FFF2-40B4-BE49-F238E27FC236}">
                <a16:creationId xmlns:a16="http://schemas.microsoft.com/office/drawing/2014/main" xmlns="" id="{11912414-A966-4304-8545-24E9779BC3BF}"/>
              </a:ext>
            </a:extLst>
          </p:cNvPr>
          <p:cNvSpPr/>
          <p:nvPr/>
        </p:nvSpPr>
        <p:spPr>
          <a:xfrm>
            <a:off x="6110548" y="9401543"/>
            <a:ext cx="1877437" cy="769440"/>
          </a:xfrm>
          <a:prstGeom prst="rect">
            <a:avLst/>
          </a:prstGeom>
        </p:spPr>
        <p:txBody>
          <a:bodyPr wrap="none" lIns="91425" tIns="45711" rIns="91425" bIns="45711">
            <a:spAutoFit/>
          </a:bodyPr>
          <a:lstStyle/>
          <a:p>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还原剂</a:t>
            </a:r>
            <a:endParaRPr lang="zh-CN" altLang="en-US" dirty="0"/>
          </a:p>
        </p:txBody>
      </p:sp>
      <p:sp>
        <p:nvSpPr>
          <p:cNvPr id="27" name="矩形 26">
            <a:extLst>
              <a:ext uri="{FF2B5EF4-FFF2-40B4-BE49-F238E27FC236}">
                <a16:creationId xmlns:a16="http://schemas.microsoft.com/office/drawing/2014/main" xmlns="" id="{36C81083-3155-43B7-84CC-6B452E5101E8}"/>
              </a:ext>
            </a:extLst>
          </p:cNvPr>
          <p:cNvSpPr/>
          <p:nvPr/>
        </p:nvSpPr>
        <p:spPr>
          <a:xfrm>
            <a:off x="11127247" y="9312969"/>
            <a:ext cx="1877437" cy="769440"/>
          </a:xfrm>
          <a:prstGeom prst="rect">
            <a:avLst/>
          </a:prstGeom>
        </p:spPr>
        <p:txBody>
          <a:bodyPr wrap="none" lIns="91425" tIns="45711" rIns="91425" bIns="45711">
            <a:spAutoFit/>
          </a:bodyPr>
          <a:lstStyle/>
          <a:p>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还原性</a:t>
            </a:r>
            <a:endParaRPr lang="zh-CN" altLang="en-US" dirty="0"/>
          </a:p>
        </p:txBody>
      </p:sp>
      <p:sp>
        <p:nvSpPr>
          <p:cNvPr id="28" name="矩形 27">
            <a:extLst>
              <a:ext uri="{FF2B5EF4-FFF2-40B4-BE49-F238E27FC236}">
                <a16:creationId xmlns:a16="http://schemas.microsoft.com/office/drawing/2014/main" xmlns="" id="{705526E6-0017-4CB6-95A5-B7A5350F5C03}"/>
              </a:ext>
            </a:extLst>
          </p:cNvPr>
          <p:cNvSpPr/>
          <p:nvPr/>
        </p:nvSpPr>
        <p:spPr>
          <a:xfrm>
            <a:off x="15826394" y="9401543"/>
            <a:ext cx="2534668" cy="769440"/>
          </a:xfrm>
          <a:prstGeom prst="rect">
            <a:avLst/>
          </a:prstGeom>
        </p:spPr>
        <p:txBody>
          <a:bodyPr wrap="none" lIns="91425" tIns="45711" rIns="91425" bIns="45711">
            <a:spAutoFit/>
          </a:bodyPr>
          <a:lstStyle/>
          <a:p>
            <a:r>
              <a:rPr lang="en-US" altLang="zh-CN" sz="4400" dirty="0">
                <a:solidFill>
                  <a:srgbClr val="A50021"/>
                </a:solidFill>
                <a:latin typeface="Times New Roman" panose="02020603050405020304" pitchFamily="18" charset="0"/>
                <a:ea typeface="微软雅黑" panose="020B0503020204020204" pitchFamily="34" charset="-122"/>
              </a:rPr>
              <a:t>KMnO</a:t>
            </a:r>
            <a:r>
              <a:rPr lang="en-US" altLang="zh-CN" sz="4400" baseline="-25000" dirty="0">
                <a:solidFill>
                  <a:srgbClr val="A50021"/>
                </a:solidFill>
                <a:latin typeface="Times New Roman" panose="02020603050405020304" pitchFamily="18" charset="0"/>
                <a:ea typeface="微软雅黑" panose="020B0503020204020204" pitchFamily="34" charset="-122"/>
              </a:rPr>
              <a:t>4</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dirty="0"/>
          </a:p>
        </p:txBody>
      </p:sp>
      <p:sp>
        <p:nvSpPr>
          <p:cNvPr id="29" name="矩形 28">
            <a:extLst>
              <a:ext uri="{FF2B5EF4-FFF2-40B4-BE49-F238E27FC236}">
                <a16:creationId xmlns:a16="http://schemas.microsoft.com/office/drawing/2014/main" xmlns="" id="{CAC91B31-76B8-4856-A0EA-ED995CD8F6D4}"/>
              </a:ext>
            </a:extLst>
          </p:cNvPr>
          <p:cNvSpPr/>
          <p:nvPr/>
        </p:nvSpPr>
        <p:spPr>
          <a:xfrm>
            <a:off x="5296652" y="10367942"/>
            <a:ext cx="2252541" cy="769440"/>
          </a:xfrm>
          <a:prstGeom prst="rect">
            <a:avLst/>
          </a:prstGeom>
        </p:spPr>
        <p:txBody>
          <a:bodyPr wrap="none" lIns="91425" tIns="45711" rIns="91425" bIns="45711">
            <a:spAutoFit/>
          </a:bodyPr>
          <a:lstStyle/>
          <a:p>
            <a:r>
              <a:rPr lang="en-US" altLang="zh-CN" sz="4400" dirty="0">
                <a:solidFill>
                  <a:srgbClr val="A50021"/>
                </a:solidFill>
                <a:latin typeface="Times New Roman" panose="02020603050405020304" pitchFamily="18" charset="0"/>
                <a:ea typeface="微软雅黑" panose="020B0503020204020204" pitchFamily="34" charset="-122"/>
              </a:rPr>
              <a:t>H</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SO</a:t>
            </a:r>
            <a:r>
              <a:rPr lang="en-US" altLang="zh-CN" sz="4400" baseline="-25000" dirty="0">
                <a:solidFill>
                  <a:srgbClr val="A50021"/>
                </a:solidFill>
                <a:latin typeface="Times New Roman" panose="02020603050405020304" pitchFamily="18" charset="0"/>
                <a:ea typeface="微软雅黑" panose="020B0503020204020204" pitchFamily="34" charset="-122"/>
              </a:rPr>
              <a:t>4</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dirty="0"/>
          </a:p>
        </p:txBody>
      </p:sp>
      <p:sp>
        <p:nvSpPr>
          <p:cNvPr id="30" name="矩形 29">
            <a:extLst>
              <a:ext uri="{FF2B5EF4-FFF2-40B4-BE49-F238E27FC236}">
                <a16:creationId xmlns:a16="http://schemas.microsoft.com/office/drawing/2014/main" xmlns="" id="{1F0E266F-0ED8-4D22-8819-8AAF8CCFB9DF}"/>
              </a:ext>
            </a:extLst>
          </p:cNvPr>
          <p:cNvSpPr/>
          <p:nvPr/>
        </p:nvSpPr>
        <p:spPr>
          <a:xfrm>
            <a:off x="12961764" y="10330766"/>
            <a:ext cx="3946915" cy="769440"/>
          </a:xfrm>
          <a:prstGeom prst="rect">
            <a:avLst/>
          </a:prstGeom>
        </p:spPr>
        <p:txBody>
          <a:bodyPr wrap="none" lIns="91425" tIns="45711" rIns="91425" bIns="45711">
            <a:spAutoFit/>
          </a:bodyPr>
          <a:lstStyle/>
          <a:p>
            <a:r>
              <a:rPr lang="en-US" altLang="zh-CN" sz="4400" dirty="0">
                <a:solidFill>
                  <a:srgbClr val="A50021"/>
                </a:solidFill>
                <a:latin typeface="Times New Roman" panose="02020603050405020304" pitchFamily="18" charset="0"/>
                <a:ea typeface="微软雅黑" panose="020B0503020204020204" pitchFamily="34" charset="-122"/>
              </a:rPr>
              <a:t>PbSO</a:t>
            </a:r>
            <a:r>
              <a:rPr lang="en-US" altLang="zh-CN" sz="4400" baseline="-25000" dirty="0">
                <a:solidFill>
                  <a:srgbClr val="A50021"/>
                </a:solidFill>
                <a:latin typeface="Times New Roman" panose="02020603050405020304" pitchFamily="18" charset="0"/>
                <a:ea typeface="微软雅黑" panose="020B0503020204020204" pitchFamily="34" charset="-122"/>
              </a:rPr>
              <a:t>4</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白色沉淀</a:t>
            </a:r>
            <a:endParaRPr lang="zh-CN" altLang="en-US" dirty="0"/>
          </a:p>
        </p:txBody>
      </p:sp>
      <p:pic>
        <p:nvPicPr>
          <p:cNvPr id="31" name="增分典例探究.EPS" descr="id:2147506048;FounderCES">
            <a:extLst>
              <a:ext uri="{FF2B5EF4-FFF2-40B4-BE49-F238E27FC236}">
                <a16:creationId xmlns="" xmlns:a16="http://schemas.microsoft.com/office/drawing/2014/main" id="{61BD7C13-2FC4-403F-8527-73C1205CCB4E}"/>
              </a:ext>
            </a:extLst>
          </p:cNvPr>
          <p:cNvPicPr/>
          <p:nvPr/>
        </p:nvPicPr>
        <p:blipFill>
          <a:blip r:embed="rId6"/>
          <a:stretch>
            <a:fillRect/>
          </a:stretch>
        </p:blipFill>
        <p:spPr>
          <a:xfrm>
            <a:off x="1465421" y="1260551"/>
            <a:ext cx="20806588" cy="733233"/>
          </a:xfrm>
          <a:prstGeom prst="rect">
            <a:avLst/>
          </a:prstGeom>
        </p:spPr>
      </p:pic>
    </p:spTree>
    <p:extLst>
      <p:ext uri="{BB962C8B-B14F-4D97-AF65-F5344CB8AC3E}">
        <p14:creationId xmlns:p14="http://schemas.microsoft.com/office/powerpoint/2010/main" val="4269734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500" fill="hold"/>
                                        <p:tgtEl>
                                          <p:spTgt spid="19"/>
                                        </p:tgtEl>
                                        <p:attrNameLst>
                                          <p:attrName>ppt_x</p:attrName>
                                        </p:attrNameLst>
                                      </p:cBhvr>
                                      <p:tavLst>
                                        <p:tav tm="0">
                                          <p:val>
                                            <p:strVal val="#ppt_x"/>
                                          </p:val>
                                        </p:tav>
                                        <p:tav tm="100000">
                                          <p:val>
                                            <p:strVal val="#ppt_x"/>
                                          </p:val>
                                        </p:tav>
                                      </p:tavLst>
                                    </p:anim>
                                    <p:anim calcmode="lin" valueType="num">
                                      <p:cBhvr additive="base">
                                        <p:cTn id="6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ppt_x"/>
                                          </p:val>
                                        </p:tav>
                                        <p:tav tm="100000">
                                          <p:val>
                                            <p:strVal val="#ppt_x"/>
                                          </p:val>
                                        </p:tav>
                                      </p:tavLst>
                                    </p:anim>
                                    <p:anim calcmode="lin" valueType="num">
                                      <p:cBhvr additive="base">
                                        <p:cTn id="7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1"/>
                                        </p:tgtEl>
                                        <p:attrNameLst>
                                          <p:attrName>style.visibility</p:attrName>
                                        </p:attrNameLst>
                                      </p:cBhvr>
                                      <p:to>
                                        <p:strVal val="visible"/>
                                      </p:to>
                                    </p:set>
                                    <p:anim calcmode="lin" valueType="num">
                                      <p:cBhvr additive="base">
                                        <p:cTn id="79" dur="500" fill="hold"/>
                                        <p:tgtEl>
                                          <p:spTgt spid="21"/>
                                        </p:tgtEl>
                                        <p:attrNameLst>
                                          <p:attrName>ppt_x</p:attrName>
                                        </p:attrNameLst>
                                      </p:cBhvr>
                                      <p:tavLst>
                                        <p:tav tm="0">
                                          <p:val>
                                            <p:strVal val="#ppt_x"/>
                                          </p:val>
                                        </p:tav>
                                        <p:tav tm="100000">
                                          <p:val>
                                            <p:strVal val="#ppt_x"/>
                                          </p:val>
                                        </p:tav>
                                      </p:tavLst>
                                    </p:anim>
                                    <p:anim calcmode="lin" valueType="num">
                                      <p:cBhvr additive="base">
                                        <p:cTn id="8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additive="base">
                                        <p:cTn id="85" dur="500" fill="hold"/>
                                        <p:tgtEl>
                                          <p:spTgt spid="22"/>
                                        </p:tgtEl>
                                        <p:attrNameLst>
                                          <p:attrName>ppt_x</p:attrName>
                                        </p:attrNameLst>
                                      </p:cBhvr>
                                      <p:tavLst>
                                        <p:tav tm="0">
                                          <p:val>
                                            <p:strVal val="#ppt_x"/>
                                          </p:val>
                                        </p:tav>
                                        <p:tav tm="100000">
                                          <p:val>
                                            <p:strVal val="#ppt_x"/>
                                          </p:val>
                                        </p:tav>
                                      </p:tavLst>
                                    </p:anim>
                                    <p:anim calcmode="lin" valueType="num">
                                      <p:cBhvr additive="base">
                                        <p:cTn id="8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500" fill="hold"/>
                                        <p:tgtEl>
                                          <p:spTgt spid="23"/>
                                        </p:tgtEl>
                                        <p:attrNameLst>
                                          <p:attrName>ppt_x</p:attrName>
                                        </p:attrNameLst>
                                      </p:cBhvr>
                                      <p:tavLst>
                                        <p:tav tm="0">
                                          <p:val>
                                            <p:strVal val="#ppt_x"/>
                                          </p:val>
                                        </p:tav>
                                        <p:tav tm="100000">
                                          <p:val>
                                            <p:strVal val="#ppt_x"/>
                                          </p:val>
                                        </p:tav>
                                      </p:tavLst>
                                    </p:anim>
                                    <p:anim calcmode="lin" valueType="num">
                                      <p:cBhvr additive="base">
                                        <p:cTn id="9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additive="base">
                                        <p:cTn id="97" dur="500" fill="hold"/>
                                        <p:tgtEl>
                                          <p:spTgt spid="24"/>
                                        </p:tgtEl>
                                        <p:attrNameLst>
                                          <p:attrName>ppt_x</p:attrName>
                                        </p:attrNameLst>
                                      </p:cBhvr>
                                      <p:tavLst>
                                        <p:tav tm="0">
                                          <p:val>
                                            <p:strVal val="#ppt_x"/>
                                          </p:val>
                                        </p:tav>
                                        <p:tav tm="100000">
                                          <p:val>
                                            <p:strVal val="#ppt_x"/>
                                          </p:val>
                                        </p:tav>
                                      </p:tavLst>
                                    </p:anim>
                                    <p:anim calcmode="lin" valueType="num">
                                      <p:cBhvr additive="base">
                                        <p:cTn id="9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25"/>
                                        </p:tgtEl>
                                        <p:attrNameLst>
                                          <p:attrName>style.visibility</p:attrName>
                                        </p:attrNameLst>
                                      </p:cBhvr>
                                      <p:to>
                                        <p:strVal val="visible"/>
                                      </p:to>
                                    </p:set>
                                    <p:anim calcmode="lin" valueType="num">
                                      <p:cBhvr additive="base">
                                        <p:cTn id="103" dur="500" fill="hold"/>
                                        <p:tgtEl>
                                          <p:spTgt spid="25"/>
                                        </p:tgtEl>
                                        <p:attrNameLst>
                                          <p:attrName>ppt_x</p:attrName>
                                        </p:attrNameLst>
                                      </p:cBhvr>
                                      <p:tavLst>
                                        <p:tav tm="0">
                                          <p:val>
                                            <p:strVal val="#ppt_x"/>
                                          </p:val>
                                        </p:tav>
                                        <p:tav tm="100000">
                                          <p:val>
                                            <p:strVal val="#ppt_x"/>
                                          </p:val>
                                        </p:tav>
                                      </p:tavLst>
                                    </p:anim>
                                    <p:anim calcmode="lin" valueType="num">
                                      <p:cBhvr additive="base">
                                        <p:cTn id="10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26"/>
                                        </p:tgtEl>
                                        <p:attrNameLst>
                                          <p:attrName>style.visibility</p:attrName>
                                        </p:attrNameLst>
                                      </p:cBhvr>
                                      <p:to>
                                        <p:strVal val="visible"/>
                                      </p:to>
                                    </p:set>
                                    <p:anim calcmode="lin" valueType="num">
                                      <p:cBhvr additive="base">
                                        <p:cTn id="109" dur="500" fill="hold"/>
                                        <p:tgtEl>
                                          <p:spTgt spid="26"/>
                                        </p:tgtEl>
                                        <p:attrNameLst>
                                          <p:attrName>ppt_x</p:attrName>
                                        </p:attrNameLst>
                                      </p:cBhvr>
                                      <p:tavLst>
                                        <p:tav tm="0">
                                          <p:val>
                                            <p:strVal val="#ppt_x"/>
                                          </p:val>
                                        </p:tav>
                                        <p:tav tm="100000">
                                          <p:val>
                                            <p:strVal val="#ppt_x"/>
                                          </p:val>
                                        </p:tav>
                                      </p:tavLst>
                                    </p:anim>
                                    <p:anim calcmode="lin" valueType="num">
                                      <p:cBhvr additive="base">
                                        <p:cTn id="11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27"/>
                                        </p:tgtEl>
                                        <p:attrNameLst>
                                          <p:attrName>style.visibility</p:attrName>
                                        </p:attrNameLst>
                                      </p:cBhvr>
                                      <p:to>
                                        <p:strVal val="visible"/>
                                      </p:to>
                                    </p:set>
                                    <p:anim calcmode="lin" valueType="num">
                                      <p:cBhvr additive="base">
                                        <p:cTn id="115" dur="500" fill="hold"/>
                                        <p:tgtEl>
                                          <p:spTgt spid="27"/>
                                        </p:tgtEl>
                                        <p:attrNameLst>
                                          <p:attrName>ppt_x</p:attrName>
                                        </p:attrNameLst>
                                      </p:cBhvr>
                                      <p:tavLst>
                                        <p:tav tm="0">
                                          <p:val>
                                            <p:strVal val="#ppt_x"/>
                                          </p:val>
                                        </p:tav>
                                        <p:tav tm="100000">
                                          <p:val>
                                            <p:strVal val="#ppt_x"/>
                                          </p:val>
                                        </p:tav>
                                      </p:tavLst>
                                    </p:anim>
                                    <p:anim calcmode="lin" valueType="num">
                                      <p:cBhvr additive="base">
                                        <p:cTn id="11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28"/>
                                        </p:tgtEl>
                                        <p:attrNameLst>
                                          <p:attrName>style.visibility</p:attrName>
                                        </p:attrNameLst>
                                      </p:cBhvr>
                                      <p:to>
                                        <p:strVal val="visible"/>
                                      </p:to>
                                    </p:set>
                                    <p:anim calcmode="lin" valueType="num">
                                      <p:cBhvr additive="base">
                                        <p:cTn id="121" dur="500" fill="hold"/>
                                        <p:tgtEl>
                                          <p:spTgt spid="28"/>
                                        </p:tgtEl>
                                        <p:attrNameLst>
                                          <p:attrName>ppt_x</p:attrName>
                                        </p:attrNameLst>
                                      </p:cBhvr>
                                      <p:tavLst>
                                        <p:tav tm="0">
                                          <p:val>
                                            <p:strVal val="#ppt_x"/>
                                          </p:val>
                                        </p:tav>
                                        <p:tav tm="100000">
                                          <p:val>
                                            <p:strVal val="#ppt_x"/>
                                          </p:val>
                                        </p:tav>
                                      </p:tavLst>
                                    </p:anim>
                                    <p:anim calcmode="lin" valueType="num">
                                      <p:cBhvr additive="base">
                                        <p:cTn id="12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29"/>
                                        </p:tgtEl>
                                        <p:attrNameLst>
                                          <p:attrName>style.visibility</p:attrName>
                                        </p:attrNameLst>
                                      </p:cBhvr>
                                      <p:to>
                                        <p:strVal val="visible"/>
                                      </p:to>
                                    </p:set>
                                    <p:anim calcmode="lin" valueType="num">
                                      <p:cBhvr additive="base">
                                        <p:cTn id="127" dur="500" fill="hold"/>
                                        <p:tgtEl>
                                          <p:spTgt spid="29"/>
                                        </p:tgtEl>
                                        <p:attrNameLst>
                                          <p:attrName>ppt_x</p:attrName>
                                        </p:attrNameLst>
                                      </p:cBhvr>
                                      <p:tavLst>
                                        <p:tav tm="0">
                                          <p:val>
                                            <p:strVal val="#ppt_x"/>
                                          </p:val>
                                        </p:tav>
                                        <p:tav tm="100000">
                                          <p:val>
                                            <p:strVal val="#ppt_x"/>
                                          </p:val>
                                        </p:tav>
                                      </p:tavLst>
                                    </p:anim>
                                    <p:anim calcmode="lin" valueType="num">
                                      <p:cBhvr additive="base">
                                        <p:cTn id="12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30"/>
                                        </p:tgtEl>
                                        <p:attrNameLst>
                                          <p:attrName>style.visibility</p:attrName>
                                        </p:attrNameLst>
                                      </p:cBhvr>
                                      <p:to>
                                        <p:strVal val="visible"/>
                                      </p:to>
                                    </p:set>
                                    <p:anim calcmode="lin" valueType="num">
                                      <p:cBhvr additive="base">
                                        <p:cTn id="133" dur="500" fill="hold"/>
                                        <p:tgtEl>
                                          <p:spTgt spid="30"/>
                                        </p:tgtEl>
                                        <p:attrNameLst>
                                          <p:attrName>ppt_x</p:attrName>
                                        </p:attrNameLst>
                                      </p:cBhvr>
                                      <p:tavLst>
                                        <p:tav tm="0">
                                          <p:val>
                                            <p:strVal val="#ppt_x"/>
                                          </p:val>
                                        </p:tav>
                                        <p:tav tm="100000">
                                          <p:val>
                                            <p:strVal val="#ppt_x"/>
                                          </p:val>
                                        </p:tav>
                                      </p:tavLst>
                                    </p:anim>
                                    <p:anim calcmode="lin" valueType="num">
                                      <p:cBhvr additive="base">
                                        <p:cTn id="13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矩形 9">
                <a:extLst>
                  <a:ext uri="{FF2B5EF4-FFF2-40B4-BE49-F238E27FC236}">
                    <a16:creationId xmlns:a16="http://schemas.microsoft.com/office/drawing/2014/main" xmlns="" id="{189B1B9C-7526-46F4-BACF-260F657DC9BB}"/>
                  </a:ext>
                </a:extLst>
              </p:cNvPr>
              <p:cNvSpPr/>
              <p:nvPr/>
            </p:nvSpPr>
            <p:spPr>
              <a:xfrm>
                <a:off x="1457952" y="2052640"/>
                <a:ext cx="20814057" cy="7227872"/>
              </a:xfrm>
              <a:prstGeom prst="rect">
                <a:avLst/>
              </a:prstGeom>
            </p:spPr>
            <p:txBody>
              <a:bodyPr wrap="square" lIns="91425" tIns="45711" rIns="91425" bIns="45711">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已知在水溶液中</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Cr</a:t>
                </a:r>
                <a14:m>
                  <m:oMath xmlns:m="http://schemas.openxmlformats.org/officeDocument/2006/math">
                    <m:sSubSup>
                      <m:sSubSupPr>
                        <m:ctrlPr>
                          <a:rPr lang="zh-CN" altLang="zh-CN" sz="4400" i="1">
                            <a:solidFill>
                              <a:srgbClr val="000000"/>
                            </a:solidFill>
                            <a:latin typeface="Cambria Math"/>
                            <a:ea typeface="Cambria Math" panose="02040503050406030204" pitchFamily="18" charset="0"/>
                            <a:cs typeface="Times New Roman" panose="02020603050405020304" pitchFamily="18" charset="0"/>
                          </a:rPr>
                        </m:ctrlPr>
                      </m:sSubSupPr>
                      <m:e>
                        <m:r>
                          <m:rPr>
                            <m:sty m:val="p"/>
                          </m:rPr>
                          <a:rPr lang="en-US" altLang="zh-CN" sz="44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O</m:t>
                        </m:r>
                      </m:e>
                      <m:sub>
                        <m:r>
                          <a:rPr lang="en-US" altLang="zh-CN" sz="44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4</m:t>
                        </m:r>
                      </m:sub>
                      <m:sup>
                        <m:r>
                          <a:rPr lang="en-US" altLang="zh-CN" sz="44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2</m:t>
                        </m:r>
                        <m:r>
                          <m:rPr>
                            <m:nor/>
                          </m:rPr>
                          <a:rPr lang="en-US" altLang="zh-CN" sz="4400" i="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m:t>−</m:t>
                        </m:r>
                      </m:sup>
                    </m:sSubSup>
                  </m:oMath>
                </a14:m>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呈黄色</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,Cr</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呈绿色</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当</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K</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Cr</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7</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晶体溶于水时</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存在下列平衡</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:Cr</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14:m>
                  <m:oMath xmlns:m="http://schemas.openxmlformats.org/officeDocument/2006/math">
                    <m:sSubSup>
                      <m:sSubSupPr>
                        <m:ctrlPr>
                          <a:rPr lang="zh-CN" altLang="zh-CN" sz="4400" i="1">
                            <a:solidFill>
                              <a:srgbClr val="000000"/>
                            </a:solidFill>
                            <a:latin typeface="Cambria Math"/>
                            <a:ea typeface="Cambria Math" panose="02040503050406030204" pitchFamily="18" charset="0"/>
                            <a:cs typeface="Times New Roman" panose="02020603050405020304" pitchFamily="18" charset="0"/>
                          </a:rPr>
                        </m:ctrlPr>
                      </m:sSubSupPr>
                      <m:e>
                        <m:r>
                          <m:rPr>
                            <m:sty m:val="p"/>
                          </m:rPr>
                          <a:rPr lang="en-US" altLang="zh-CN" sz="44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O</m:t>
                        </m:r>
                      </m:e>
                      <m:sub>
                        <m:r>
                          <a:rPr lang="en-US" altLang="zh-CN" sz="44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7</m:t>
                        </m:r>
                      </m:sub>
                      <m:sup>
                        <m:r>
                          <a:rPr lang="en-US" altLang="zh-CN" sz="44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2</m:t>
                        </m:r>
                        <m:r>
                          <m:rPr>
                            <m:nor/>
                          </m:rPr>
                          <a:rPr lang="en-US" altLang="zh-CN" sz="4400" i="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m:t>−</m:t>
                        </m:r>
                      </m:sup>
                    </m:sSubSup>
                  </m:oMath>
                </a14:m>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14:m>
                  <m:oMath xmlns:m="http://schemas.openxmlformats.org/officeDocument/2006/math">
                    <m:r>
                      <a:rPr lang="en-US" altLang="zh-CN" sz="4400" i="1">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m:t>
                    </m:r>
                  </m:oMath>
                </a14:m>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2Cr</a:t>
                </a:r>
                <a14:m>
                  <m:oMath xmlns:m="http://schemas.openxmlformats.org/officeDocument/2006/math">
                    <m:sSubSup>
                      <m:sSubSupPr>
                        <m:ctrlPr>
                          <a:rPr lang="zh-CN" altLang="zh-CN" sz="4400" i="1">
                            <a:solidFill>
                              <a:srgbClr val="000000"/>
                            </a:solidFill>
                            <a:latin typeface="Cambria Math"/>
                            <a:ea typeface="Cambria Math" panose="02040503050406030204" pitchFamily="18" charset="0"/>
                            <a:cs typeface="Times New Roman" panose="02020603050405020304" pitchFamily="18" charset="0"/>
                          </a:rPr>
                        </m:ctrlPr>
                      </m:sSubSupPr>
                      <m:e>
                        <m:r>
                          <m:rPr>
                            <m:sty m:val="p"/>
                          </m:rPr>
                          <a:rPr lang="en-US" altLang="zh-CN" sz="44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O</m:t>
                        </m:r>
                      </m:e>
                      <m:sub>
                        <m:r>
                          <a:rPr lang="en-US" altLang="zh-CN" sz="44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4</m:t>
                        </m:r>
                      </m:sub>
                      <m:sup>
                        <m:r>
                          <a:rPr lang="en-US" altLang="zh-CN" sz="44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2</m:t>
                        </m:r>
                        <m:r>
                          <m:rPr>
                            <m:nor/>
                          </m:rPr>
                          <a:rPr lang="en-US" altLang="zh-CN" sz="4400" i="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m:t>−</m:t>
                        </m:r>
                      </m:sup>
                    </m:sSubSup>
                  </m:oMath>
                </a14:m>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+2H</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3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zh-CN" altLang="zh-CN" sz="4400" dirty="0">
                    <a:solidFill>
                      <a:srgbClr val="000000"/>
                    </a:solidFill>
                    <a:latin typeface="NEU-BZ-S92" panose="02020503000000020003"/>
                    <a:cs typeface="宋体" panose="02010600030101010101" pitchFamily="2" charset="-122"/>
                  </a:rPr>
                  <a:t>①</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向</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K</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Cr</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7</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溶液中滴加</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溶液时</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观察到的现象是</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13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zh-CN" altLang="zh-CN" sz="4400" dirty="0">
                    <a:solidFill>
                      <a:srgbClr val="000000"/>
                    </a:solidFill>
                    <a:latin typeface="NEU-BZ-S92" panose="02020503000000020003"/>
                    <a:cs typeface="宋体" panose="02010600030101010101" pitchFamily="2" charset="-122"/>
                  </a:rPr>
                  <a:t>②</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再向</a:t>
                </a:r>
                <a:r>
                  <a:rPr lang="zh-CN" altLang="zh-CN" sz="4400" dirty="0">
                    <a:solidFill>
                      <a:srgbClr val="000000"/>
                    </a:solidFill>
                    <a:latin typeface="NEU-BZ-S92" panose="02020503000000020003"/>
                    <a:cs typeface="宋体" panose="02010600030101010101" pitchFamily="2" charset="-122"/>
                  </a:rPr>
                  <a:t>①</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中所得溶液中通入</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气体</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观察到溶液呈绿色</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并有黄色沉淀生成</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此反应的离子方程式是</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13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zh-CN" altLang="zh-CN" sz="4400" dirty="0">
                    <a:solidFill>
                      <a:srgbClr val="000000"/>
                    </a:solidFill>
                    <a:latin typeface="NEU-BZ-S92" panose="02020503000000020003"/>
                    <a:cs typeface="宋体" panose="02010600030101010101" pitchFamily="2" charset="-122"/>
                  </a:rPr>
                  <a:t>③</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向</a:t>
                </a:r>
                <a:r>
                  <a:rPr lang="zh-CN" altLang="zh-CN" sz="4400" dirty="0">
                    <a:solidFill>
                      <a:srgbClr val="000000"/>
                    </a:solidFill>
                    <a:latin typeface="NEU-BZ-S92" panose="02020503000000020003"/>
                    <a:cs typeface="宋体" panose="02010600030101010101" pitchFamily="2" charset="-122"/>
                  </a:rPr>
                  <a:t>①</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中所得的溶液中加入</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KI</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和淀粉的混合溶液</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其现象是</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这时原溶液中数目减少的离子是</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1300" dirty="0">
                  <a:solidFill>
                    <a:srgbClr val="000000"/>
                  </a:solidFill>
                  <a:latin typeface="NEU-BZ-S92" panose="02020503000000020003"/>
                  <a:ea typeface="方正书宋_GBK"/>
                  <a:cs typeface="Times New Roman" panose="02020603050405020304" pitchFamily="18" charset="0"/>
                </a:endParaRPr>
              </a:p>
            </p:txBody>
          </p:sp>
        </mc:Choice>
        <mc:Fallback xmlns="">
          <p:sp>
            <p:nvSpPr>
              <p:cNvPr id="10" name="矩形 9">
                <a:extLst>
                  <a:ext uri="{FF2B5EF4-FFF2-40B4-BE49-F238E27FC236}">
                    <a16:creationId xmlns:a16="http://schemas.microsoft.com/office/drawing/2014/main" xmlns:a14="http://schemas.microsoft.com/office/drawing/2010/main" xmlns="" id="{189B1B9C-7526-46F4-BACF-260F657DC9BB}"/>
                  </a:ext>
                </a:extLst>
              </p:cNvPr>
              <p:cNvSpPr>
                <a:spLocks noRot="1" noChangeAspect="1" noMove="1" noResize="1" noEditPoints="1" noAdjustHandles="1" noChangeArrowheads="1" noChangeShapeType="1" noTextEdit="1"/>
              </p:cNvSpPr>
              <p:nvPr/>
            </p:nvSpPr>
            <p:spPr>
              <a:xfrm>
                <a:off x="561013" y="792487"/>
                <a:ext cx="8009150" cy="2790551"/>
              </a:xfrm>
              <a:prstGeom prst="rect">
                <a:avLst/>
              </a:prstGeom>
              <a:blipFill rotWithShape="1">
                <a:blip r:embed="rId2"/>
                <a:stretch>
                  <a:fillRect l="-1218" r="-457" b="-1310"/>
                </a:stretch>
              </a:blipFill>
            </p:spPr>
            <p:txBody>
              <a:bodyPr/>
              <a:lstStyle/>
              <a:p>
                <a:r>
                  <a:rPr lang="zh-CN" altLang="en-US">
                    <a:noFill/>
                  </a:rPr>
                  <a:t> </a:t>
                </a:r>
              </a:p>
            </p:txBody>
          </p:sp>
        </mc:Fallback>
      </mc:AlternateContent>
      <p:sp>
        <p:nvSpPr>
          <p:cNvPr id="11" name="矩形 10">
            <a:extLst>
              <a:ext uri="{FF2B5EF4-FFF2-40B4-BE49-F238E27FC236}">
                <a16:creationId xmlns:a16="http://schemas.microsoft.com/office/drawing/2014/main" xmlns="" id="{EFD6A4E3-CF70-4714-8860-46A1E7268B20}"/>
              </a:ext>
            </a:extLst>
          </p:cNvPr>
          <p:cNvSpPr/>
          <p:nvPr/>
        </p:nvSpPr>
        <p:spPr>
          <a:xfrm>
            <a:off x="14887378" y="4027071"/>
            <a:ext cx="5976664" cy="1108524"/>
          </a:xfrm>
          <a:prstGeom prst="rect">
            <a:avLst/>
          </a:prstGeom>
        </p:spPr>
        <p:txBody>
          <a:bodyPr wrap="square" lIns="91425" tIns="45711" rIns="91425" bIns="45711">
            <a:spAutoFit/>
          </a:bodyPr>
          <a:lstStyle/>
          <a:p>
            <a:pPr>
              <a:lnSpc>
                <a:spcPct val="150000"/>
              </a:lnSpc>
              <a:spcAft>
                <a:spcPts val="0"/>
              </a:spcAft>
            </a:pP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溶液橙色加深</a:t>
            </a:r>
            <a:endParaRPr lang="zh-CN" altLang="zh-CN" sz="1300" dirty="0">
              <a:solidFill>
                <a:srgbClr val="000000"/>
              </a:solidFill>
              <a:latin typeface="NEU-BZ-S92" panose="02020503000000020003"/>
              <a:ea typeface="方正书宋_GBK"/>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矩形 11">
                <a:extLst>
                  <a:ext uri="{FF2B5EF4-FFF2-40B4-BE49-F238E27FC236}">
                    <a16:creationId xmlns:a16="http://schemas.microsoft.com/office/drawing/2014/main" xmlns="" id="{D1F11567-500F-4306-B0E1-662B6CD9007A}"/>
                  </a:ext>
                </a:extLst>
              </p:cNvPr>
              <p:cNvSpPr/>
              <p:nvPr/>
            </p:nvSpPr>
            <p:spPr>
              <a:xfrm>
                <a:off x="5112892" y="5941071"/>
                <a:ext cx="9577065" cy="1118325"/>
              </a:xfrm>
              <a:prstGeom prst="rect">
                <a:avLst/>
              </a:prstGeom>
            </p:spPr>
            <p:txBody>
              <a:bodyPr wrap="square" lIns="91425" tIns="45711" rIns="91425" bIns="45711">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Cr</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14:m>
                  <m:oMath xmlns:m="http://schemas.openxmlformats.org/officeDocument/2006/math">
                    <m:sSubSup>
                      <m:sSubSupPr>
                        <m:ctrlPr>
                          <a:rPr lang="zh-CN" altLang="zh-CN" sz="4400" i="1">
                            <a:solidFill>
                              <a:srgbClr val="A50021"/>
                            </a:solidFill>
                            <a:latin typeface="Cambria Math"/>
                            <a:ea typeface="Cambria Math" panose="02040503050406030204" pitchFamily="18" charset="0"/>
                            <a:cs typeface="Times New Roman" panose="02020603050405020304" pitchFamily="18" charset="0"/>
                          </a:rPr>
                        </m:ctrlPr>
                      </m:sSubSupPr>
                      <m:e>
                        <m:r>
                          <m:rPr>
                            <m:sty m:val="p"/>
                          </m:rP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O</m:t>
                        </m:r>
                      </m:e>
                      <m:sub>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7</m:t>
                        </m:r>
                      </m:sub>
                      <m:sup>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2</m:t>
                        </m:r>
                        <m:r>
                          <m:rPr>
                            <m:nor/>
                          </m:rPr>
                          <a:rPr lang="en-US" altLang="zh-CN" sz="4400" i="1">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m:t>−</m:t>
                        </m:r>
                      </m:sup>
                    </m:sSubSup>
                  </m:oMath>
                </a14:m>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S+8H</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=2Cr</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+3S↓+7H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a:t>
                </a:r>
                <a:endParaRPr lang="zh-CN" altLang="zh-CN" sz="1300" dirty="0">
                  <a:solidFill>
                    <a:srgbClr val="000000"/>
                  </a:solidFill>
                  <a:latin typeface="NEU-BZ-S92" panose="02020503000000020003"/>
                  <a:ea typeface="方正书宋_GBK"/>
                  <a:cs typeface="Times New Roman" panose="02020603050405020304" pitchFamily="18" charset="0"/>
                </a:endParaRPr>
              </a:p>
            </p:txBody>
          </p:sp>
        </mc:Choice>
        <mc:Fallback xmlns="">
          <p:sp>
            <p:nvSpPr>
              <p:cNvPr id="12" name="矩形 11">
                <a:extLst>
                  <a:ext uri="{FF2B5EF4-FFF2-40B4-BE49-F238E27FC236}">
                    <a16:creationId xmlns:a16="http://schemas.microsoft.com/office/drawing/2014/main" xmlns:a14="http://schemas.microsoft.com/office/drawing/2010/main" xmlns="" id="{D1F11567-500F-4306-B0E1-662B6CD9007A}"/>
                  </a:ext>
                </a:extLst>
              </p:cNvPr>
              <p:cNvSpPr>
                <a:spLocks noRot="1" noChangeAspect="1" noMove="1" noResize="1" noEditPoints="1" noAdjustHandles="1" noChangeArrowheads="1" noChangeShapeType="1" noTextEdit="1"/>
              </p:cNvSpPr>
              <p:nvPr/>
            </p:nvSpPr>
            <p:spPr>
              <a:xfrm>
                <a:off x="1967416" y="2293740"/>
                <a:ext cx="3685209" cy="431765"/>
              </a:xfrm>
              <a:prstGeom prst="rect">
                <a:avLst/>
              </a:prstGeom>
              <a:blipFill rotWithShape="1">
                <a:blip r:embed="rId3"/>
                <a:stretch>
                  <a:fillRect l="-2649" b="-15493"/>
                </a:stretch>
              </a:blipFill>
            </p:spPr>
            <p:txBody>
              <a:bodyPr/>
              <a:lstStyle/>
              <a:p>
                <a:r>
                  <a:rPr lang="zh-CN" altLang="en-US">
                    <a:noFill/>
                  </a:rPr>
                  <a:t> </a:t>
                </a:r>
              </a:p>
            </p:txBody>
          </p:sp>
        </mc:Fallback>
      </mc:AlternateContent>
      <p:sp>
        <p:nvSpPr>
          <p:cNvPr id="13" name="矩形 12">
            <a:extLst>
              <a:ext uri="{FF2B5EF4-FFF2-40B4-BE49-F238E27FC236}">
                <a16:creationId xmlns:a16="http://schemas.microsoft.com/office/drawing/2014/main" xmlns="" id="{3B6BD43F-7F91-47C0-91B2-A2F57F077203}"/>
              </a:ext>
            </a:extLst>
          </p:cNvPr>
          <p:cNvSpPr/>
          <p:nvPr/>
        </p:nvSpPr>
        <p:spPr>
          <a:xfrm>
            <a:off x="15914094" y="6949183"/>
            <a:ext cx="3312367" cy="1108524"/>
          </a:xfrm>
          <a:prstGeom prst="rect">
            <a:avLst/>
          </a:prstGeom>
        </p:spPr>
        <p:txBody>
          <a:bodyPr wrap="square" lIns="91425" tIns="45711" rIns="91425" bIns="45711">
            <a:spAutoFit/>
          </a:bodyPr>
          <a:lstStyle/>
          <a:p>
            <a:pPr>
              <a:lnSpc>
                <a:spcPct val="150000"/>
              </a:lnSpc>
              <a:spcAft>
                <a:spcPts val="0"/>
              </a:spcAft>
            </a:pP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溶液呈蓝色　</a:t>
            </a:r>
            <a:endParaRPr lang="zh-CN" altLang="zh-CN" sz="1300" dirty="0">
              <a:solidFill>
                <a:srgbClr val="000000"/>
              </a:solidFill>
              <a:latin typeface="NEU-BZ-S92" panose="02020503000000020003"/>
              <a:ea typeface="方正书宋_GBK"/>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矩形 13">
                <a:extLst>
                  <a:ext uri="{FF2B5EF4-FFF2-40B4-BE49-F238E27FC236}">
                    <a16:creationId xmlns:a16="http://schemas.microsoft.com/office/drawing/2014/main" xmlns="" id="{09745AE1-2439-418A-8D03-2EAF85A49DE3}"/>
                  </a:ext>
                </a:extLst>
              </p:cNvPr>
              <p:cNvSpPr/>
              <p:nvPr/>
            </p:nvSpPr>
            <p:spPr>
              <a:xfrm>
                <a:off x="7301442" y="7959684"/>
                <a:ext cx="3212051" cy="1118325"/>
              </a:xfrm>
              <a:prstGeom prst="rect">
                <a:avLst/>
              </a:prstGeom>
            </p:spPr>
            <p:txBody>
              <a:bodyPr wrap="square" lIns="91425" tIns="45711" rIns="91425" bIns="45711">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Cr</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14:m>
                  <m:oMath xmlns:m="http://schemas.openxmlformats.org/officeDocument/2006/math">
                    <m:sSubSup>
                      <m:sSubSupPr>
                        <m:ctrlPr>
                          <a:rPr lang="zh-CN" altLang="zh-CN" sz="4400" i="1">
                            <a:solidFill>
                              <a:srgbClr val="A50021"/>
                            </a:solidFill>
                            <a:latin typeface="Cambria Math"/>
                            <a:ea typeface="Cambria Math" panose="02040503050406030204" pitchFamily="18" charset="0"/>
                            <a:cs typeface="Times New Roman" panose="02020603050405020304" pitchFamily="18" charset="0"/>
                          </a:rPr>
                        </m:ctrlPr>
                      </m:sSubSupPr>
                      <m:e>
                        <m:r>
                          <m:rPr>
                            <m:sty m:val="p"/>
                          </m:rP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O</m:t>
                        </m:r>
                      </m:e>
                      <m:sub>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7</m:t>
                        </m:r>
                      </m:sub>
                      <m:sup>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2</m:t>
                        </m:r>
                        <m:r>
                          <m:rPr>
                            <m:nor/>
                          </m:rPr>
                          <a:rPr lang="en-US" altLang="zh-CN" sz="4400" i="1">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m:t>−</m:t>
                        </m:r>
                      </m:sup>
                    </m:sSubSup>
                  </m:oMath>
                </a14:m>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300" dirty="0">
                  <a:solidFill>
                    <a:srgbClr val="000000"/>
                  </a:solidFill>
                  <a:latin typeface="NEU-BZ-S92" panose="02020503000000020003"/>
                  <a:ea typeface="方正书宋_GBK"/>
                  <a:cs typeface="Times New Roman" panose="02020603050405020304" pitchFamily="18" charset="0"/>
                </a:endParaRPr>
              </a:p>
            </p:txBody>
          </p:sp>
        </mc:Choice>
        <mc:Fallback xmlns="">
          <p:sp>
            <p:nvSpPr>
              <p:cNvPr id="14" name="矩形 13">
                <a:extLst>
                  <a:ext uri="{FF2B5EF4-FFF2-40B4-BE49-F238E27FC236}">
                    <a16:creationId xmlns:a16="http://schemas.microsoft.com/office/drawing/2014/main" xmlns:a14="http://schemas.microsoft.com/office/drawing/2010/main" xmlns="" id="{09745AE1-2439-418A-8D03-2EAF85A49DE3}"/>
                  </a:ext>
                </a:extLst>
              </p:cNvPr>
              <p:cNvSpPr>
                <a:spLocks noRot="1" noChangeAspect="1" noMove="1" noResize="1" noEditPoints="1" noAdjustHandles="1" noChangeArrowheads="1" noChangeShapeType="1" noTextEdit="1"/>
              </p:cNvSpPr>
              <p:nvPr/>
            </p:nvSpPr>
            <p:spPr>
              <a:xfrm>
                <a:off x="2809560" y="3073090"/>
                <a:ext cx="1235982" cy="431765"/>
              </a:xfrm>
              <a:prstGeom prst="rect">
                <a:avLst/>
              </a:prstGeom>
              <a:blipFill rotWithShape="1">
                <a:blip r:embed="rId4"/>
                <a:stretch>
                  <a:fillRect l="-7882" r="-985" b="-15493"/>
                </a:stretch>
              </a:blipFill>
            </p:spPr>
            <p:txBody>
              <a:bodyPr/>
              <a:lstStyle/>
              <a:p>
                <a:r>
                  <a:rPr lang="zh-CN" altLang="en-US">
                    <a:noFill/>
                  </a:rPr>
                  <a:t> </a:t>
                </a:r>
              </a:p>
            </p:txBody>
          </p:sp>
        </mc:Fallback>
      </mc:AlternateContent>
      <p:pic>
        <p:nvPicPr>
          <p:cNvPr id="19" name="增分典例探究.EPS" descr="id:2147506048;FounderCES">
            <a:extLst>
              <a:ext uri="{FF2B5EF4-FFF2-40B4-BE49-F238E27FC236}">
                <a16:creationId xmlns="" xmlns:a16="http://schemas.microsoft.com/office/drawing/2014/main" id="{61BD7C13-2FC4-403F-8527-73C1205CCB4E}"/>
              </a:ext>
            </a:extLst>
          </p:cNvPr>
          <p:cNvPicPr/>
          <p:nvPr/>
        </p:nvPicPr>
        <p:blipFill>
          <a:blip r:embed="rId5"/>
          <a:stretch>
            <a:fillRect/>
          </a:stretch>
        </p:blipFill>
        <p:spPr>
          <a:xfrm>
            <a:off x="1465421" y="1260551"/>
            <a:ext cx="20806588" cy="733233"/>
          </a:xfrm>
          <a:prstGeom prst="rect">
            <a:avLst/>
          </a:prstGeom>
        </p:spPr>
      </p:pic>
    </p:spTree>
    <p:extLst>
      <p:ext uri="{BB962C8B-B14F-4D97-AF65-F5344CB8AC3E}">
        <p14:creationId xmlns:p14="http://schemas.microsoft.com/office/powerpoint/2010/main" val="16645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5" name="表格 4">
                <a:extLst>
                  <a:ext uri="{FF2B5EF4-FFF2-40B4-BE49-F238E27FC236}">
                    <a16:creationId xmlns:a16="http://schemas.microsoft.com/office/drawing/2014/main" xmlns="" id="{6CA2A63B-9711-4DEF-A68A-A9251FDF71B6}"/>
                  </a:ext>
                </a:extLst>
              </p:cNvPr>
              <p:cNvGraphicFramePr>
                <a:graphicFrameLocks noGrp="1"/>
              </p:cNvGraphicFramePr>
              <p:nvPr>
                <p:extLst>
                  <p:ext uri="{D42A27DB-BD31-4B8C-83A1-F6EECF244321}">
                    <p14:modId xmlns:p14="http://schemas.microsoft.com/office/powerpoint/2010/main" val="2133746919"/>
                  </p:ext>
                </p:extLst>
              </p:nvPr>
            </p:nvGraphicFramePr>
            <p:xfrm>
              <a:off x="1817858" y="3170494"/>
              <a:ext cx="20216913" cy="7055723"/>
            </p:xfrm>
            <a:graphic>
              <a:graphicData uri="http://schemas.openxmlformats.org/drawingml/2006/table">
                <a:tbl>
                  <a:tblPr firstRow="1" firstCol="1" bandRow="1"/>
                  <a:tblGrid>
                    <a:gridCol w="835223">
                      <a:extLst>
                        <a:ext uri="{9D8B030D-6E8A-4147-A177-3AD203B41FA5}">
                          <a16:colId xmlns:a16="http://schemas.microsoft.com/office/drawing/2014/main" xmlns="" val="2452065990"/>
                        </a:ext>
                      </a:extLst>
                    </a:gridCol>
                    <a:gridCol w="19381690">
                      <a:extLst>
                        <a:ext uri="{9D8B030D-6E8A-4147-A177-3AD203B41FA5}">
                          <a16:colId xmlns:a16="http://schemas.microsoft.com/office/drawing/2014/main" xmlns="" val="3945034895"/>
                        </a:ext>
                      </a:extLst>
                    </a:gridCol>
                  </a:tblGrid>
                  <a:tr h="2013148">
                    <a:tc>
                      <a:txBody>
                        <a:bodyPr/>
                        <a:lstStyle/>
                        <a:p>
                          <a:pPr algn="ctr">
                            <a:lnSpc>
                              <a:spcPct val="150000"/>
                            </a:lnSpc>
                            <a:spcAft>
                              <a:spcPts val="0"/>
                            </a:spcAft>
                          </a:pPr>
                          <a:r>
                            <a:rPr lang="zh-CN" sz="4400">
                              <a:solidFill>
                                <a:srgbClr val="000000"/>
                              </a:solidFill>
                              <a:effectLst/>
                              <a:latin typeface="NEU-BZ-S92" panose="02020503000000020003"/>
                              <a:ea typeface="宋体" panose="02010600030101010101" pitchFamily="2" charset="-122"/>
                              <a:cs typeface="宋体" panose="02010600030101010101" pitchFamily="2" charset="-122"/>
                            </a:rPr>
                            <a:t>①</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5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K</a:t>
                          </a:r>
                          <a:r>
                            <a:rPr lang="en-US" sz="44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Cr</a:t>
                          </a:r>
                          <a:r>
                            <a:rPr lang="en-US" sz="44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O</a:t>
                          </a:r>
                          <a:r>
                            <a:rPr lang="en-US" sz="44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7</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溶液中存在</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平衡</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向溶液中加入稀</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H</a:t>
                          </a:r>
                          <a:r>
                            <a:rPr lang="en-US" sz="44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SO</a:t>
                          </a:r>
                          <a:r>
                            <a:rPr lang="en-US" sz="44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endParaRPr lang="en-US" alt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en-US" alt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增大</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平衡</a:t>
                          </a:r>
                          <a:r>
                            <a:rPr 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增大</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溶液橙色</a:t>
                          </a:r>
                          <a:r>
                            <a:rPr 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66674" marR="66674"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xmlns="" val="2133348157"/>
                      </a:ext>
                    </a:extLst>
                  </a:tr>
                  <a:tr h="3029427">
                    <a:tc>
                      <a:txBody>
                        <a:bodyPr/>
                        <a:lstStyle/>
                        <a:p>
                          <a:pPr algn="ctr">
                            <a:lnSpc>
                              <a:spcPct val="150000"/>
                            </a:lnSpc>
                            <a:spcAft>
                              <a:spcPts val="0"/>
                            </a:spcAft>
                          </a:pPr>
                          <a:r>
                            <a:rPr lang="zh-CN" sz="4400">
                              <a:solidFill>
                                <a:srgbClr val="000000"/>
                              </a:solidFill>
                              <a:effectLst/>
                              <a:latin typeface="NEU-BZ-S92" panose="02020503000000020003"/>
                              <a:ea typeface="宋体" panose="02010600030101010101" pitchFamily="2" charset="-122"/>
                              <a:cs typeface="宋体" panose="02010600030101010101" pitchFamily="2" charset="-122"/>
                            </a:rPr>
                            <a:t>②</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5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H</a:t>
                          </a:r>
                          <a:r>
                            <a:rPr lang="en-US" sz="44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S</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具有</a:t>
                          </a:r>
                          <a:r>
                            <a:rPr 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性</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常作</a:t>
                          </a:r>
                          <a:r>
                            <a:rPr 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酸性条件下</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,Cr</a:t>
                          </a:r>
                          <a:r>
                            <a:rPr lang="en-US" sz="44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14:m>
                            <m:oMath xmlns:m="http://schemas.openxmlformats.org/officeDocument/2006/math">
                              <m:sSubSup>
                                <m:sSubSupPr>
                                  <m:ctrlPr>
                                    <a:rPr lang="zh-CN" sz="4400" i="1">
                                      <a:solidFill>
                                        <a:srgbClr val="000000"/>
                                      </a:solidFill>
                                      <a:effectLst/>
                                      <a:latin typeface="Cambria Math"/>
                                      <a:ea typeface="Cambria Math" panose="02040503050406030204" pitchFamily="18" charset="0"/>
                                      <a:cs typeface="Times New Roman" panose="02020603050405020304" pitchFamily="18" charset="0"/>
                                    </a:rPr>
                                  </m:ctrlPr>
                                </m:sSubSupPr>
                                <m:e>
                                  <m:r>
                                    <m:rPr>
                                      <m:sty m:val="p"/>
                                    </m:rPr>
                                    <a:rPr lang="en-US" sz="4400">
                                      <a:solidFill>
                                        <a:srgbClr val="000000"/>
                                      </a:solidFill>
                                      <a:effectLst/>
                                      <a:latin typeface="Cambria Math" panose="02040503050406030204" pitchFamily="18" charset="0"/>
                                      <a:ea typeface="微软雅黑" panose="020B0503020204020204" pitchFamily="34" charset="-122"/>
                                      <a:cs typeface="Times New Roman" panose="02020603050405020304" pitchFamily="18" charset="0"/>
                                    </a:rPr>
                                    <m:t>O</m:t>
                                  </m:r>
                                </m:e>
                                <m:sub>
                                  <m:r>
                                    <a:rPr lang="en-US" sz="4400">
                                      <a:solidFill>
                                        <a:srgbClr val="000000"/>
                                      </a:solidFill>
                                      <a:effectLst/>
                                      <a:latin typeface="Cambria Math" panose="02040503050406030204" pitchFamily="18" charset="0"/>
                                      <a:ea typeface="微软雅黑" panose="020B0503020204020204" pitchFamily="34" charset="-122"/>
                                      <a:cs typeface="Times New Roman" panose="02020603050405020304" pitchFamily="18" charset="0"/>
                                    </a:rPr>
                                    <m:t>7</m:t>
                                  </m:r>
                                </m:sub>
                                <m:sup>
                                  <m:r>
                                    <a:rPr lang="en-US" sz="4400">
                                      <a:solidFill>
                                        <a:srgbClr val="000000"/>
                                      </a:solidFill>
                                      <a:effectLst/>
                                      <a:latin typeface="Cambria Math" panose="02040503050406030204" pitchFamily="18" charset="0"/>
                                      <a:ea typeface="微软雅黑" panose="020B0503020204020204" pitchFamily="34" charset="-122"/>
                                      <a:cs typeface="Times New Roman" panose="02020603050405020304" pitchFamily="18" charset="0"/>
                                    </a:rPr>
                                    <m:t>2</m:t>
                                  </m:r>
                                  <m:r>
                                    <m:rPr>
                                      <m:nor/>
                                    </m:rPr>
                                    <a:rPr lang="en-US" sz="4400" i="1">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m:t>−</m:t>
                                  </m:r>
                                </m:sup>
                              </m:sSubSup>
                            </m:oMath>
                          </a14:m>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具有较强</a:t>
                          </a:r>
                          <a:r>
                            <a:rPr 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性</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能将</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H</a:t>
                          </a:r>
                          <a:r>
                            <a:rPr lang="en-US" sz="44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S</a:t>
                          </a:r>
                          <a:r>
                            <a:rPr 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该反应氧化剂为</a:t>
                          </a:r>
                          <a:r>
                            <a:rPr 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还原产物为</a:t>
                          </a:r>
                          <a:r>
                            <a:rPr 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还原剂为</a:t>
                          </a:r>
                          <a:r>
                            <a:rPr 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氧化产物为</a:t>
                          </a:r>
                          <a:r>
                            <a:rPr 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66674" marR="66674"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xmlns="" val="3191763633"/>
                      </a:ext>
                    </a:extLst>
                  </a:tr>
                  <a:tr h="2013148">
                    <a:tc>
                      <a:txBody>
                        <a:bodyPr/>
                        <a:lstStyle/>
                        <a:p>
                          <a:pPr algn="ctr">
                            <a:lnSpc>
                              <a:spcPct val="150000"/>
                            </a:lnSpc>
                            <a:spcAft>
                              <a:spcPts val="0"/>
                            </a:spcAft>
                          </a:pPr>
                          <a:r>
                            <a:rPr lang="zh-CN" sz="4400">
                              <a:solidFill>
                                <a:srgbClr val="000000"/>
                              </a:solidFill>
                              <a:effectLst/>
                              <a:latin typeface="NEU-BZ-S92" panose="02020503000000020003"/>
                              <a:ea typeface="宋体" panose="02010600030101010101" pitchFamily="2" charset="-122"/>
                              <a:cs typeface="宋体" panose="02010600030101010101" pitchFamily="2" charset="-122"/>
                            </a:rPr>
                            <a:t>③</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5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溶液具有较强</a:t>
                          </a:r>
                          <a:r>
                            <a:rPr 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性</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,KI</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具有较强</a:t>
                          </a:r>
                          <a:r>
                            <a:rPr 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性</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可被</a:t>
                          </a:r>
                          <a:r>
                            <a:rPr 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得到产物遇淀粉溶液显</a:t>
                          </a:r>
                          <a:r>
                            <a:rPr 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色</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反应的离子方程式为</a:t>
                          </a:r>
                          <a:r>
                            <a:rPr 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66674" marR="66674"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xmlns="" val="4111141835"/>
                      </a:ext>
                    </a:extLst>
                  </a:tr>
                </a:tbl>
              </a:graphicData>
            </a:graphic>
          </p:graphicFrame>
        </mc:Choice>
        <mc:Fallback xmlns="">
          <p:graphicFrame>
            <p:nvGraphicFramePr>
              <p:cNvPr id="5" name="表格 4">
                <a:extLst>
                  <a:ext uri="{FF2B5EF4-FFF2-40B4-BE49-F238E27FC236}">
                    <a16:creationId xmlns:a16="http://schemas.microsoft.com/office/drawing/2014/main" xmlns:a14="http://schemas.microsoft.com/office/drawing/2010/main" xmlns="" id="{6CA2A63B-9711-4DEF-A68A-A9251FDF71B6}"/>
                  </a:ext>
                </a:extLst>
              </p:cNvPr>
              <p:cNvGraphicFramePr>
                <a:graphicFrameLocks noGrp="1"/>
              </p:cNvGraphicFramePr>
              <p:nvPr>
                <p:extLst>
                  <p:ext uri="{D42A27DB-BD31-4B8C-83A1-F6EECF244321}">
                    <p14:modId xmlns:p14="http://schemas.microsoft.com/office/powerpoint/2010/main" val="2133746919"/>
                  </p:ext>
                </p:extLst>
              </p:nvPr>
            </p:nvGraphicFramePr>
            <p:xfrm>
              <a:off x="699503" y="1224070"/>
              <a:ext cx="7779372" cy="2724087"/>
            </p:xfrm>
            <a:graphic>
              <a:graphicData uri="http://schemas.openxmlformats.org/drawingml/2006/table">
                <a:tbl>
                  <a:tblPr firstRow="1" firstCol="1" bandRow="1"/>
                  <a:tblGrid>
                    <a:gridCol w="321390">
                      <a:extLst>
                        <a:ext uri="{9D8B030D-6E8A-4147-A177-3AD203B41FA5}">
                          <a16:colId xmlns:a16="http://schemas.microsoft.com/office/drawing/2014/main" xmlns:a14="http://schemas.microsoft.com/office/drawing/2010/main" xmlns="" val="2452065990"/>
                        </a:ext>
                      </a:extLst>
                    </a:gridCol>
                    <a:gridCol w="7457982">
                      <a:extLst>
                        <a:ext uri="{9D8B030D-6E8A-4147-A177-3AD203B41FA5}">
                          <a16:colId xmlns:a16="http://schemas.microsoft.com/office/drawing/2014/main" xmlns:a14="http://schemas.microsoft.com/office/drawing/2010/main" xmlns="" val="3945034895"/>
                        </a:ext>
                      </a:extLst>
                    </a:gridCol>
                  </a:tblGrid>
                  <a:tr h="777240">
                    <a:tc>
                      <a:txBody>
                        <a:bodyPr/>
                        <a:lstStyle/>
                        <a:p>
                          <a:pPr algn="ctr">
                            <a:lnSpc>
                              <a:spcPct val="150000"/>
                            </a:lnSpc>
                            <a:spcAft>
                              <a:spcPts val="0"/>
                            </a:spcAft>
                          </a:pPr>
                          <a:r>
                            <a:rPr lang="zh-CN" sz="1700">
                              <a:solidFill>
                                <a:srgbClr val="000000"/>
                              </a:solidFill>
                              <a:effectLst/>
                              <a:latin typeface="NEU-BZ-S92" panose="02020503000000020003"/>
                              <a:ea typeface="宋体" panose="02010600030101010101" pitchFamily="2" charset="-122"/>
                              <a:cs typeface="宋体" panose="02010600030101010101" pitchFamily="2" charset="-122"/>
                            </a:rPr>
                            <a:t>①</a:t>
                          </a:r>
                          <a:endParaRPr lang="zh-CN" sz="17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50000"/>
                            </a:lnSpc>
                            <a:spcAft>
                              <a:spcPts val="0"/>
                            </a:spcAft>
                          </a:pPr>
                          <a:r>
                            <a:rPr lang="zh-CN" sz="17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sz="17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K</a:t>
                          </a:r>
                          <a:r>
                            <a:rPr lang="en-US" sz="17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sz="17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Cr</a:t>
                          </a:r>
                          <a:r>
                            <a:rPr lang="en-US" sz="17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sz="17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O</a:t>
                          </a:r>
                          <a:r>
                            <a:rPr lang="en-US" sz="17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7</a:t>
                          </a:r>
                          <a:r>
                            <a:rPr lang="zh-CN" sz="17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溶液中存在</a:t>
                          </a:r>
                          <a:r>
                            <a:rPr lang="en-US" sz="17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17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7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sz="17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平衡</a:t>
                          </a:r>
                          <a:r>
                            <a:rPr lang="en-US" sz="17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17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向溶液中加入稀</a:t>
                          </a:r>
                          <a:r>
                            <a:rPr lang="en-US" sz="17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H</a:t>
                          </a:r>
                          <a:r>
                            <a:rPr lang="en-US" sz="17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sz="17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SO</a:t>
                          </a:r>
                          <a:r>
                            <a:rPr lang="en-US" sz="17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a:t>
                          </a:r>
                          <a:r>
                            <a:rPr lang="en-US" sz="17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17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endParaRPr lang="en-US" altLang="zh-CN" sz="17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en-US" altLang="zh-CN" sz="17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sz="17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增大</a:t>
                          </a:r>
                          <a:r>
                            <a:rPr lang="en-US" sz="17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17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平衡</a:t>
                          </a:r>
                          <a:r>
                            <a:rPr lang="zh-CN" sz="17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7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sz="17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17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7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sz="17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sz="17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增大</a:t>
                          </a:r>
                          <a:r>
                            <a:rPr lang="en-US" sz="17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17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溶液橙色</a:t>
                          </a:r>
                          <a:r>
                            <a:rPr lang="zh-CN" sz="17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sz="17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endParaRPr lang="zh-CN" sz="1700" dirty="0">
                            <a:solidFill>
                              <a:srgbClr val="000000"/>
                            </a:solidFill>
                            <a:effectLst/>
                            <a:latin typeface="NEU-BZ-S92" panose="02020503000000020003"/>
                            <a:ea typeface="方正书宋_GBK"/>
                            <a:cs typeface="Times New Roman" panose="02020603050405020304" pitchFamily="18" charset="0"/>
                          </a:endParaRPr>
                        </a:p>
                      </a:txBody>
                      <a:tcPr marL="25656" marR="25656"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xmlns:a14="http://schemas.microsoft.com/office/drawing/2010/main" xmlns="" val="2133348157"/>
                      </a:ext>
                    </a:extLst>
                  </a:tr>
                  <a:tr h="1169607">
                    <a:tc>
                      <a:txBody>
                        <a:bodyPr/>
                        <a:lstStyle/>
                        <a:p>
                          <a:pPr algn="ctr">
                            <a:lnSpc>
                              <a:spcPct val="150000"/>
                            </a:lnSpc>
                            <a:spcAft>
                              <a:spcPts val="0"/>
                            </a:spcAft>
                          </a:pPr>
                          <a:r>
                            <a:rPr lang="zh-CN" sz="1700">
                              <a:solidFill>
                                <a:srgbClr val="000000"/>
                              </a:solidFill>
                              <a:effectLst/>
                              <a:latin typeface="NEU-BZ-S92" panose="02020503000000020003"/>
                              <a:ea typeface="宋体" panose="02010600030101010101" pitchFamily="2" charset="-122"/>
                              <a:cs typeface="宋体" panose="02010600030101010101" pitchFamily="2" charset="-122"/>
                            </a:rPr>
                            <a:t>②</a:t>
                          </a:r>
                          <a:endParaRPr lang="zh-CN" sz="17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endParaRPr lang="zh-CN"/>
                        </a:p>
                      </a:txBody>
                      <a:tcPr marL="25656" marR="25656"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blipFill rotWithShape="1">
                          <a:blip r:embed="rId2"/>
                          <a:stretch>
                            <a:fillRect l="-4415" t="-67539" b="-74869"/>
                          </a:stretch>
                        </a:blipFill>
                      </a:tcPr>
                    </a:tc>
                    <a:extLst>
                      <a:ext uri="{0D108BD9-81ED-4DB2-BD59-A6C34878D82A}">
                        <a16:rowId xmlns:a16="http://schemas.microsoft.com/office/drawing/2014/main" xmlns:a14="http://schemas.microsoft.com/office/drawing/2010/main" xmlns="" val="3191763633"/>
                      </a:ext>
                    </a:extLst>
                  </a:tr>
                  <a:tr h="777240">
                    <a:tc>
                      <a:txBody>
                        <a:bodyPr/>
                        <a:lstStyle/>
                        <a:p>
                          <a:pPr algn="ctr">
                            <a:lnSpc>
                              <a:spcPct val="150000"/>
                            </a:lnSpc>
                            <a:spcAft>
                              <a:spcPts val="0"/>
                            </a:spcAft>
                          </a:pPr>
                          <a:r>
                            <a:rPr lang="zh-CN" sz="1700">
                              <a:solidFill>
                                <a:srgbClr val="000000"/>
                              </a:solidFill>
                              <a:effectLst/>
                              <a:latin typeface="NEU-BZ-S92" panose="02020503000000020003"/>
                              <a:ea typeface="宋体" panose="02010600030101010101" pitchFamily="2" charset="-122"/>
                              <a:cs typeface="宋体" panose="02010600030101010101" pitchFamily="2" charset="-122"/>
                            </a:rPr>
                            <a:t>③</a:t>
                          </a:r>
                          <a:endParaRPr lang="zh-CN" sz="17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50000"/>
                            </a:lnSpc>
                            <a:spcAft>
                              <a:spcPts val="0"/>
                            </a:spcAft>
                          </a:pPr>
                          <a:r>
                            <a:rPr lang="zh-CN" sz="17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溶液具有较强</a:t>
                          </a:r>
                          <a:r>
                            <a:rPr lang="zh-CN" sz="17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sz="17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性</a:t>
                          </a:r>
                          <a:r>
                            <a:rPr lang="en-US" sz="17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,KI</a:t>
                          </a:r>
                          <a:r>
                            <a:rPr lang="zh-CN" sz="17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具有较强</a:t>
                          </a:r>
                          <a:r>
                            <a:rPr lang="zh-CN" sz="17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7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sz="17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性</a:t>
                          </a:r>
                          <a:r>
                            <a:rPr lang="en-US" sz="17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17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可被</a:t>
                          </a:r>
                          <a:r>
                            <a:rPr lang="zh-CN" sz="17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sz="17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17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得到产物遇淀粉溶液显</a:t>
                          </a:r>
                          <a:r>
                            <a:rPr lang="zh-CN" sz="17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sz="17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色</a:t>
                          </a:r>
                          <a:r>
                            <a:rPr lang="en-US" sz="17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17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反应的离子方程式为</a:t>
                          </a:r>
                          <a:r>
                            <a:rPr lang="zh-CN" sz="17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sz="17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endParaRPr lang="zh-CN" sz="1700" dirty="0">
                            <a:solidFill>
                              <a:srgbClr val="000000"/>
                            </a:solidFill>
                            <a:effectLst/>
                            <a:latin typeface="NEU-BZ-S92" panose="02020503000000020003"/>
                            <a:ea typeface="方正书宋_GBK"/>
                            <a:cs typeface="Times New Roman" panose="02020603050405020304" pitchFamily="18" charset="0"/>
                          </a:endParaRPr>
                        </a:p>
                      </a:txBody>
                      <a:tcPr marL="25656" marR="25656"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xmlns:a14="http://schemas.microsoft.com/office/drawing/2010/main" xmlns="" val="4111141835"/>
                      </a:ext>
                    </a:extLst>
                  </a:tr>
                </a:tbl>
              </a:graphicData>
            </a:graphic>
          </p:graphicFrame>
        </mc:Fallback>
      </mc:AlternateContent>
      <p:sp>
        <p:nvSpPr>
          <p:cNvPr id="6" name="矩形 5">
            <a:extLst>
              <a:ext uri="{FF2B5EF4-FFF2-40B4-BE49-F238E27FC236}">
                <a16:creationId xmlns:a16="http://schemas.microsoft.com/office/drawing/2014/main" xmlns="" id="{CD88FABA-CFED-4638-AE88-7652F3766B57}"/>
              </a:ext>
            </a:extLst>
          </p:cNvPr>
          <p:cNvSpPr/>
          <p:nvPr/>
        </p:nvSpPr>
        <p:spPr>
          <a:xfrm>
            <a:off x="1407158" y="1980632"/>
            <a:ext cx="20906914" cy="1108524"/>
          </a:xfrm>
          <a:prstGeom prst="rect">
            <a:avLst/>
          </a:prstGeom>
        </p:spPr>
        <p:txBody>
          <a:bodyPr wrap="square" lIns="91425" tIns="45711" rIns="91425" bIns="45711">
            <a:spAutoFit/>
          </a:bodyPr>
          <a:lstStyle/>
          <a:p>
            <a:pPr>
              <a:lnSpc>
                <a:spcPct val="150000"/>
              </a:lnSpc>
              <a:spcAft>
                <a:spcPts val="0"/>
              </a:spcAft>
            </a:pPr>
            <a:r>
              <a:rPr lang="zh-CN"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【信息解读】</a:t>
            </a:r>
            <a:endParaRPr lang="zh-CN" altLang="zh-CN" sz="1300" dirty="0">
              <a:solidFill>
                <a:srgbClr val="000000"/>
              </a:solidFill>
              <a:latin typeface="NEU-BZ-S92" panose="02020503000000020003"/>
              <a:ea typeface="方正书宋_GBK"/>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矩形 6">
                <a:extLst>
                  <a:ext uri="{FF2B5EF4-FFF2-40B4-BE49-F238E27FC236}">
                    <a16:creationId xmlns:a16="http://schemas.microsoft.com/office/drawing/2014/main" xmlns="" id="{9A7FE57D-6A57-46AC-B21D-9EF2330772A4}"/>
                  </a:ext>
                </a:extLst>
              </p:cNvPr>
              <p:cNvSpPr/>
              <p:nvPr/>
            </p:nvSpPr>
            <p:spPr>
              <a:xfrm>
                <a:off x="8262335" y="2990555"/>
                <a:ext cx="6787662" cy="1118988"/>
              </a:xfrm>
              <a:prstGeom prst="rect">
                <a:avLst/>
              </a:prstGeom>
            </p:spPr>
            <p:txBody>
              <a:bodyPr wrap="square" lIns="91425" tIns="45711" rIns="91425" bIns="45711">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宋体" panose="02010600030101010101" pitchFamily="2" charset="-122"/>
                  </a:rPr>
                  <a:t>Cr</a:t>
                </a:r>
                <a:r>
                  <a:rPr lang="en-US" altLang="zh-CN" sz="4400" baseline="-25000" dirty="0">
                    <a:solidFill>
                      <a:srgbClr val="A50021"/>
                    </a:solidFill>
                    <a:latin typeface="Times New Roman" panose="02020603050405020304" pitchFamily="18" charset="0"/>
                    <a:ea typeface="微软雅黑" panose="020B0503020204020204" pitchFamily="34" charset="-122"/>
                    <a:cs typeface="宋体" panose="02010600030101010101" pitchFamily="2" charset="-122"/>
                  </a:rPr>
                  <a:t>2</a:t>
                </a:r>
                <a14:m>
                  <m:oMath xmlns:m="http://schemas.openxmlformats.org/officeDocument/2006/math">
                    <m:sSubSup>
                      <m:sSubSupPr>
                        <m:ctrlPr>
                          <a:rPr lang="zh-CN" altLang="zh-CN" sz="4400" i="1">
                            <a:solidFill>
                              <a:srgbClr val="A50021"/>
                            </a:solidFill>
                            <a:latin typeface="Cambria Math"/>
                            <a:ea typeface="Cambria Math" panose="02040503050406030204" pitchFamily="18" charset="0"/>
                            <a:cs typeface="Times New Roman" panose="02020603050405020304" pitchFamily="18" charset="0"/>
                          </a:rPr>
                        </m:ctrlPr>
                      </m:sSubSupPr>
                      <m:e>
                        <m:r>
                          <m:rPr>
                            <m:sty m:val="p"/>
                          </m:rP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O</m:t>
                        </m:r>
                      </m:e>
                      <m:sub>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7</m:t>
                        </m:r>
                      </m:sub>
                      <m:sup>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2</m:t>
                        </m:r>
                        <m:r>
                          <m:rPr>
                            <m:nor/>
                          </m:rPr>
                          <a:rPr lang="en-US" altLang="zh-CN" sz="4400" i="1">
                            <a:solidFill>
                              <a:srgbClr val="A50021"/>
                            </a:solidFill>
                            <a:latin typeface="Times New Roman" panose="02020603050405020304" pitchFamily="18" charset="0"/>
                            <a:ea typeface="微软雅黑" panose="020B0503020204020204" pitchFamily="34" charset="-122"/>
                            <a:cs typeface="宋体" panose="02010600030101010101" pitchFamily="2" charset="-122"/>
                          </a:rPr>
                          <m:t>−</m:t>
                        </m:r>
                      </m:sup>
                    </m:sSubSup>
                  </m:oMath>
                </a14:m>
                <a:r>
                  <a:rPr lang="en-US" altLang="zh-CN" sz="4400" dirty="0">
                    <a:solidFill>
                      <a:srgbClr val="A50021"/>
                    </a:solidFill>
                    <a:latin typeface="Times New Roman" panose="02020603050405020304" pitchFamily="18" charset="0"/>
                    <a:ea typeface="微软雅黑" panose="020B0503020204020204" pitchFamily="34" charset="-122"/>
                    <a:cs typeface="宋体" panose="02010600030101010101" pitchFamily="2" charset="-122"/>
                  </a:rPr>
                  <a:t>+H</a:t>
                </a:r>
                <a:r>
                  <a:rPr lang="en-US" altLang="zh-CN" sz="4400" baseline="-25000" dirty="0">
                    <a:solidFill>
                      <a:srgbClr val="A50021"/>
                    </a:solidFill>
                    <a:latin typeface="Times New Roman" panose="02020603050405020304" pitchFamily="18" charset="0"/>
                    <a:ea typeface="微软雅黑" panose="020B0503020204020204" pitchFamily="34" charset="-122"/>
                    <a:cs typeface="宋体" panose="02010600030101010101" pitchFamily="2" charset="-122"/>
                  </a:rPr>
                  <a:t>2</a:t>
                </a:r>
                <a:r>
                  <a:rPr lang="en-US" altLang="zh-CN" sz="4400" dirty="0">
                    <a:solidFill>
                      <a:srgbClr val="A50021"/>
                    </a:solidFill>
                    <a:latin typeface="Times New Roman" panose="02020603050405020304" pitchFamily="18" charset="0"/>
                    <a:ea typeface="微软雅黑" panose="020B0503020204020204" pitchFamily="34" charset="-122"/>
                    <a:cs typeface="宋体" panose="02010600030101010101" pitchFamily="2" charset="-122"/>
                  </a:rPr>
                  <a:t>O</a:t>
                </a:r>
                <a14:m>
                  <m:oMath xmlns:m="http://schemas.openxmlformats.org/officeDocument/2006/math">
                    <m:r>
                      <a:rPr lang="en-US" altLang="zh-CN" sz="4400" i="1">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m:t>
                    </m:r>
                  </m:oMath>
                </a14:m>
                <a:r>
                  <a:rPr lang="en-US" altLang="zh-CN" sz="4400" dirty="0">
                    <a:solidFill>
                      <a:srgbClr val="A50021"/>
                    </a:solidFill>
                    <a:latin typeface="Times New Roman" panose="02020603050405020304" pitchFamily="18" charset="0"/>
                    <a:ea typeface="微软雅黑" panose="020B0503020204020204" pitchFamily="34" charset="-122"/>
                    <a:cs typeface="宋体" panose="02010600030101010101" pitchFamily="2" charset="-122"/>
                  </a:rPr>
                  <a:t>2Cr</a:t>
                </a:r>
                <a14:m>
                  <m:oMath xmlns:m="http://schemas.openxmlformats.org/officeDocument/2006/math">
                    <m:sSubSup>
                      <m:sSubSupPr>
                        <m:ctrlPr>
                          <a:rPr lang="zh-CN" altLang="zh-CN" sz="4400" i="1">
                            <a:solidFill>
                              <a:srgbClr val="A50021"/>
                            </a:solidFill>
                            <a:latin typeface="Cambria Math"/>
                            <a:ea typeface="Cambria Math" panose="02040503050406030204" pitchFamily="18" charset="0"/>
                            <a:cs typeface="Times New Roman" panose="02020603050405020304" pitchFamily="18" charset="0"/>
                          </a:rPr>
                        </m:ctrlPr>
                      </m:sSubSupPr>
                      <m:e>
                        <m:r>
                          <m:rPr>
                            <m:sty m:val="p"/>
                          </m:rP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O</m:t>
                        </m:r>
                      </m:e>
                      <m:sub>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4</m:t>
                        </m:r>
                      </m:sub>
                      <m:sup>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2</m:t>
                        </m:r>
                        <m:r>
                          <m:rPr>
                            <m:nor/>
                          </m:rPr>
                          <a:rPr lang="en-US" altLang="zh-CN" sz="4400" i="1">
                            <a:solidFill>
                              <a:srgbClr val="A50021"/>
                            </a:solidFill>
                            <a:latin typeface="Times New Roman" panose="02020603050405020304" pitchFamily="18" charset="0"/>
                            <a:ea typeface="微软雅黑" panose="020B0503020204020204" pitchFamily="34" charset="-122"/>
                            <a:cs typeface="宋体" panose="02010600030101010101" pitchFamily="2" charset="-122"/>
                          </a:rPr>
                          <m:t>−</m:t>
                        </m:r>
                      </m:sup>
                    </m:sSubSup>
                  </m:oMath>
                </a14:m>
                <a:r>
                  <a:rPr lang="en-US" altLang="zh-CN" sz="4400" dirty="0">
                    <a:solidFill>
                      <a:srgbClr val="A50021"/>
                    </a:solidFill>
                    <a:latin typeface="Times New Roman" panose="02020603050405020304" pitchFamily="18" charset="0"/>
                    <a:ea typeface="微软雅黑" panose="020B0503020204020204" pitchFamily="34" charset="-122"/>
                    <a:cs typeface="宋体" panose="02010600030101010101" pitchFamily="2" charset="-122"/>
                  </a:rPr>
                  <a:t>+2H</a:t>
                </a:r>
                <a:r>
                  <a:rPr lang="en-US" altLang="zh-CN" sz="4400" baseline="30000" dirty="0">
                    <a:solidFill>
                      <a:srgbClr val="A50021"/>
                    </a:solidFill>
                    <a:latin typeface="Times New Roman" panose="02020603050405020304" pitchFamily="18" charset="0"/>
                    <a:ea typeface="微软雅黑" panose="020B0503020204020204" pitchFamily="34" charset="-122"/>
                    <a:cs typeface="宋体" panose="02010600030101010101" pitchFamily="2" charset="-122"/>
                  </a:rPr>
                  <a:t>+</a:t>
                </a:r>
                <a:endParaRPr lang="zh-CN" altLang="zh-CN" sz="1300" dirty="0">
                  <a:solidFill>
                    <a:srgbClr val="000000"/>
                  </a:solidFill>
                  <a:latin typeface="NEU-BZ-S92" panose="02020503000000020003"/>
                  <a:ea typeface="方正书宋_GBK"/>
                  <a:cs typeface="宋体" panose="02010600030101010101" pitchFamily="2" charset="-122"/>
                </a:endParaRPr>
              </a:p>
            </p:txBody>
          </p:sp>
        </mc:Choice>
        <mc:Fallback xmlns="">
          <p:sp>
            <p:nvSpPr>
              <p:cNvPr id="7" name="矩形 6">
                <a:extLst>
                  <a:ext uri="{FF2B5EF4-FFF2-40B4-BE49-F238E27FC236}">
                    <a16:creationId xmlns:a16="http://schemas.microsoft.com/office/drawing/2014/main" xmlns:a14="http://schemas.microsoft.com/office/drawing/2010/main" xmlns="" id="{9A7FE57D-6A57-46AC-B21D-9EF2330772A4}"/>
                  </a:ext>
                </a:extLst>
              </p:cNvPr>
              <p:cNvSpPr>
                <a:spLocks noRot="1" noChangeAspect="1" noMove="1" noResize="1" noEditPoints="1" noAdjustHandles="1" noChangeArrowheads="1" noChangeShapeType="1" noTextEdit="1"/>
              </p:cNvSpPr>
              <p:nvPr/>
            </p:nvSpPr>
            <p:spPr>
              <a:xfrm>
                <a:off x="3179307" y="1154599"/>
                <a:ext cx="2611860" cy="432021"/>
              </a:xfrm>
              <a:prstGeom prst="rect">
                <a:avLst/>
              </a:prstGeom>
              <a:blipFill rotWithShape="1">
                <a:blip r:embed="rId3"/>
                <a:stretch>
                  <a:fillRect l="-3738" r="-1869" b="-15493"/>
                </a:stretch>
              </a:blipFill>
            </p:spPr>
            <p:txBody>
              <a:bodyPr/>
              <a:lstStyle/>
              <a:p>
                <a:r>
                  <a:rPr lang="zh-CN" altLang="en-US">
                    <a:noFill/>
                  </a:rPr>
                  <a:t> </a:t>
                </a:r>
              </a:p>
            </p:txBody>
          </p:sp>
        </mc:Fallback>
      </mc:AlternateContent>
      <p:sp>
        <p:nvSpPr>
          <p:cNvPr id="8" name="矩形 7">
            <a:extLst>
              <a:ext uri="{FF2B5EF4-FFF2-40B4-BE49-F238E27FC236}">
                <a16:creationId xmlns:a16="http://schemas.microsoft.com/office/drawing/2014/main" xmlns="" id="{C6A853FE-A101-4CF6-9E28-BAFD2062CD70}"/>
              </a:ext>
            </a:extLst>
          </p:cNvPr>
          <p:cNvSpPr/>
          <p:nvPr/>
        </p:nvSpPr>
        <p:spPr>
          <a:xfrm>
            <a:off x="2964217" y="4212881"/>
            <a:ext cx="1428596" cy="769440"/>
          </a:xfrm>
          <a:prstGeom prst="rect">
            <a:avLst/>
          </a:prstGeom>
        </p:spPr>
        <p:txBody>
          <a:bodyPr wrap="none" lIns="91425" tIns="45711" rIns="91425" bIns="45711">
            <a:spAutoFit/>
          </a:bodyPr>
          <a:lstStyle/>
          <a:p>
            <a:r>
              <a:rPr lang="en-US" altLang="zh-CN" sz="4400" i="1" dirty="0">
                <a:solidFill>
                  <a:srgbClr val="A50021"/>
                </a:solidFill>
                <a:latin typeface="Times New Roman" panose="02020603050405020304" pitchFamily="18" charset="0"/>
                <a:ea typeface="微软雅黑" panose="020B0503020204020204" pitchFamily="34" charset="-122"/>
                <a:cs typeface="宋体" panose="02010600030101010101" pitchFamily="2" charset="-122"/>
              </a:rPr>
              <a:t>c</a:t>
            </a:r>
            <a:r>
              <a:rPr lang="en-US" altLang="zh-CN" sz="4400" dirty="0">
                <a:solidFill>
                  <a:srgbClr val="A50021"/>
                </a:solidFill>
                <a:latin typeface="Times New Roman" panose="02020603050405020304" pitchFamily="18" charset="0"/>
                <a:ea typeface="微软雅黑" panose="020B0503020204020204" pitchFamily="34" charset="-122"/>
                <a:cs typeface="宋体" panose="02010600030101010101" pitchFamily="2" charset="-122"/>
              </a:rPr>
              <a:t>(H</a:t>
            </a:r>
            <a:r>
              <a:rPr lang="en-US" altLang="zh-CN" sz="4400" baseline="30000" dirty="0">
                <a:solidFill>
                  <a:srgbClr val="A50021"/>
                </a:solidFill>
                <a:latin typeface="Times New Roman" panose="02020603050405020304" pitchFamily="18" charset="0"/>
                <a:ea typeface="微软雅黑" panose="020B0503020204020204" pitchFamily="34" charset="-122"/>
                <a:cs typeface="宋体" panose="02010600030101010101" pitchFamily="2" charset="-122"/>
              </a:rPr>
              <a:t>+</a:t>
            </a:r>
            <a:r>
              <a:rPr lang="en-US" altLang="zh-CN" sz="4400" dirty="0">
                <a:solidFill>
                  <a:srgbClr val="A50021"/>
                </a:solidFill>
                <a:latin typeface="Times New Roman" panose="02020603050405020304" pitchFamily="18" charset="0"/>
                <a:ea typeface="微软雅黑" panose="020B0503020204020204" pitchFamily="34" charset="-122"/>
                <a:cs typeface="宋体" panose="02010600030101010101" pitchFamily="2" charset="-122"/>
              </a:rPr>
              <a:t>)</a:t>
            </a:r>
            <a:endParaRPr lang="zh-CN" altLang="en-US" dirty="0"/>
          </a:p>
        </p:txBody>
      </p:sp>
      <p:sp>
        <p:nvSpPr>
          <p:cNvPr id="11" name="矩形 10">
            <a:extLst>
              <a:ext uri="{FF2B5EF4-FFF2-40B4-BE49-F238E27FC236}">
                <a16:creationId xmlns:a16="http://schemas.microsoft.com/office/drawing/2014/main" xmlns="" id="{5572E5F9-B124-4BF5-894B-420DACB8CB5C}"/>
              </a:ext>
            </a:extLst>
          </p:cNvPr>
          <p:cNvSpPr/>
          <p:nvPr/>
        </p:nvSpPr>
        <p:spPr>
          <a:xfrm>
            <a:off x="6985101" y="4212881"/>
            <a:ext cx="1313179" cy="769440"/>
          </a:xfrm>
          <a:prstGeom prst="rect">
            <a:avLst/>
          </a:prstGeom>
        </p:spPr>
        <p:txBody>
          <a:bodyPr wrap="none" lIns="91425" tIns="45711" rIns="91425" bIns="45711">
            <a:spAutoFit/>
          </a:bodyPr>
          <a:lstStyle/>
          <a:p>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左移</a:t>
            </a:r>
            <a:endParaRPr lang="zh-CN" altLang="en-US" dirty="0"/>
          </a:p>
        </p:txBody>
      </p:sp>
      <mc:AlternateContent xmlns:mc="http://schemas.openxmlformats.org/markup-compatibility/2006" xmlns:a14="http://schemas.microsoft.com/office/drawing/2010/main">
        <mc:Choice Requires="a14">
          <p:sp>
            <p:nvSpPr>
              <p:cNvPr id="12" name="矩形 11">
                <a:extLst>
                  <a:ext uri="{FF2B5EF4-FFF2-40B4-BE49-F238E27FC236}">
                    <a16:creationId xmlns:a16="http://schemas.microsoft.com/office/drawing/2014/main" xmlns="" id="{31F05215-C211-4C0D-AE5F-D0AA7317226E}"/>
                  </a:ext>
                </a:extLst>
              </p:cNvPr>
              <p:cNvSpPr/>
              <p:nvPr/>
            </p:nvSpPr>
            <p:spPr>
              <a:xfrm>
                <a:off x="8929315" y="4228792"/>
                <a:ext cx="3138360" cy="776175"/>
              </a:xfrm>
              <a:prstGeom prst="rect">
                <a:avLst/>
              </a:prstGeom>
            </p:spPr>
            <p:txBody>
              <a:bodyPr wrap="none" lIns="91425" tIns="45711" rIns="91425" bIns="45711">
                <a:spAutoFit/>
              </a:bodyPr>
              <a:lstStyle/>
              <a:p>
                <a:r>
                  <a:rPr lang="en-US" altLang="zh-CN" sz="4400" i="1" dirty="0">
                    <a:solidFill>
                      <a:srgbClr val="A50021"/>
                    </a:solidFill>
                    <a:latin typeface="Times New Roman" panose="02020603050405020304" pitchFamily="18" charset="0"/>
                    <a:ea typeface="微软雅黑" panose="020B0503020204020204" pitchFamily="34" charset="-122"/>
                    <a:cs typeface="宋体" panose="02010600030101010101" pitchFamily="2" charset="-122"/>
                  </a:rPr>
                  <a:t>c</a:t>
                </a:r>
                <a:r>
                  <a:rPr lang="en-US" altLang="zh-CN" sz="4400" dirty="0">
                    <a:solidFill>
                      <a:srgbClr val="A50021"/>
                    </a:solidFill>
                    <a:latin typeface="Times New Roman" panose="02020603050405020304" pitchFamily="18" charset="0"/>
                    <a:ea typeface="微软雅黑" panose="020B0503020204020204" pitchFamily="34" charset="-122"/>
                    <a:cs typeface="宋体" panose="02010600030101010101" pitchFamily="2" charset="-122"/>
                  </a:rPr>
                  <a:t>(Cr</a:t>
                </a:r>
                <a:r>
                  <a:rPr lang="en-US" altLang="zh-CN" sz="4400" baseline="-25000" dirty="0">
                    <a:solidFill>
                      <a:srgbClr val="A50021"/>
                    </a:solidFill>
                    <a:latin typeface="Times New Roman" panose="02020603050405020304" pitchFamily="18" charset="0"/>
                    <a:ea typeface="微软雅黑" panose="020B0503020204020204" pitchFamily="34" charset="-122"/>
                    <a:cs typeface="宋体" panose="02010600030101010101" pitchFamily="2" charset="-122"/>
                  </a:rPr>
                  <a:t>2</a:t>
                </a:r>
                <a14:m>
                  <m:oMath xmlns:m="http://schemas.openxmlformats.org/officeDocument/2006/math">
                    <m:sSubSup>
                      <m:sSubSupPr>
                        <m:ctrlPr>
                          <a:rPr lang="zh-CN" altLang="zh-CN" sz="4400" i="1">
                            <a:solidFill>
                              <a:srgbClr val="A50021"/>
                            </a:solidFill>
                            <a:latin typeface="Cambria Math"/>
                            <a:ea typeface="Cambria Math" panose="02040503050406030204" pitchFamily="18" charset="0"/>
                            <a:cs typeface="Times New Roman" panose="02020603050405020304" pitchFamily="18" charset="0"/>
                          </a:rPr>
                        </m:ctrlPr>
                      </m:sSubSupPr>
                      <m:e>
                        <m:r>
                          <m:rPr>
                            <m:sty m:val="p"/>
                          </m:rP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O</m:t>
                        </m:r>
                      </m:e>
                      <m:sub>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7</m:t>
                        </m:r>
                      </m:sub>
                      <m:sup>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2</m:t>
                        </m:r>
                        <m:r>
                          <m:rPr>
                            <m:nor/>
                          </m:rPr>
                          <a:rPr lang="en-US" altLang="zh-CN" sz="4400" i="1">
                            <a:solidFill>
                              <a:srgbClr val="A50021"/>
                            </a:solidFill>
                            <a:latin typeface="Times New Roman" panose="02020603050405020304" pitchFamily="18" charset="0"/>
                            <a:ea typeface="微软雅黑" panose="020B0503020204020204" pitchFamily="34" charset="-122"/>
                            <a:cs typeface="宋体" panose="02010600030101010101" pitchFamily="2" charset="-122"/>
                          </a:rPr>
                          <m:t>−</m:t>
                        </m:r>
                      </m:sup>
                    </m:sSubSup>
                  </m:oMath>
                </a14:m>
                <a:r>
                  <a:rPr lang="en-US" altLang="zh-CN" sz="4400" dirty="0">
                    <a:solidFill>
                      <a:srgbClr val="A50021"/>
                    </a:solidFill>
                    <a:latin typeface="Times New Roman" panose="02020603050405020304" pitchFamily="18" charset="0"/>
                    <a:ea typeface="微软雅黑" panose="020B0503020204020204" pitchFamily="34" charset="-122"/>
                    <a:cs typeface="宋体" panose="02010600030101010101" pitchFamily="2"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dirty="0"/>
              </a:p>
            </p:txBody>
          </p:sp>
        </mc:Choice>
        <mc:Fallback xmlns="">
          <p:sp>
            <p:nvSpPr>
              <p:cNvPr id="12" name="矩形 11">
                <a:extLst>
                  <a:ext uri="{FF2B5EF4-FFF2-40B4-BE49-F238E27FC236}">
                    <a16:creationId xmlns:a16="http://schemas.microsoft.com/office/drawing/2014/main" xmlns:a14="http://schemas.microsoft.com/office/drawing/2010/main" xmlns="" id="{31F05215-C211-4C0D-AE5F-D0AA7317226E}"/>
                  </a:ext>
                </a:extLst>
              </p:cNvPr>
              <p:cNvSpPr>
                <a:spLocks noRot="1" noChangeAspect="1" noMove="1" noResize="1" noEditPoints="1" noAdjustHandles="1" noChangeArrowheads="1" noChangeShapeType="1" noTextEdit="1"/>
              </p:cNvSpPr>
              <p:nvPr/>
            </p:nvSpPr>
            <p:spPr>
              <a:xfrm>
                <a:off x="3435958" y="1632660"/>
                <a:ext cx="1207626" cy="299667"/>
              </a:xfrm>
              <a:prstGeom prst="rect">
                <a:avLst/>
              </a:prstGeom>
              <a:blipFill rotWithShape="1">
                <a:blip r:embed="rId4"/>
                <a:stretch>
                  <a:fillRect l="-8081" t="-12245" b="-38776"/>
                </a:stretch>
              </a:blipFill>
            </p:spPr>
            <p:txBody>
              <a:bodyPr/>
              <a:lstStyle/>
              <a:p>
                <a:r>
                  <a:rPr lang="zh-CN" altLang="en-US">
                    <a:noFill/>
                  </a:rPr>
                  <a:t> </a:t>
                </a:r>
              </a:p>
            </p:txBody>
          </p:sp>
        </mc:Fallback>
      </mc:AlternateContent>
      <p:sp>
        <p:nvSpPr>
          <p:cNvPr id="13" name="矩形 12">
            <a:extLst>
              <a:ext uri="{FF2B5EF4-FFF2-40B4-BE49-F238E27FC236}">
                <a16:creationId xmlns:a16="http://schemas.microsoft.com/office/drawing/2014/main" xmlns="" id="{246E4BB2-0CA3-4D6F-BEDD-C917BC9FE065}"/>
              </a:ext>
            </a:extLst>
          </p:cNvPr>
          <p:cNvSpPr/>
          <p:nvPr/>
        </p:nvSpPr>
        <p:spPr>
          <a:xfrm>
            <a:off x="15194015" y="4223933"/>
            <a:ext cx="1313179" cy="769440"/>
          </a:xfrm>
          <a:prstGeom prst="rect">
            <a:avLst/>
          </a:prstGeom>
        </p:spPr>
        <p:txBody>
          <a:bodyPr wrap="none" lIns="91425" tIns="45711" rIns="91425" bIns="45711">
            <a:spAutoFit/>
          </a:bodyPr>
          <a:lstStyle/>
          <a:p>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加深</a:t>
            </a:r>
            <a:endParaRPr lang="zh-CN" altLang="en-US" dirty="0"/>
          </a:p>
        </p:txBody>
      </p:sp>
      <p:sp>
        <p:nvSpPr>
          <p:cNvPr id="14" name="矩形 13">
            <a:extLst>
              <a:ext uri="{FF2B5EF4-FFF2-40B4-BE49-F238E27FC236}">
                <a16:creationId xmlns:a16="http://schemas.microsoft.com/office/drawing/2014/main" xmlns="" id="{6B3BAFDA-EBDB-404E-8418-1CCE5C91440A}"/>
              </a:ext>
            </a:extLst>
          </p:cNvPr>
          <p:cNvSpPr/>
          <p:nvPr/>
        </p:nvSpPr>
        <p:spPr>
          <a:xfrm>
            <a:off x="5760967" y="5311091"/>
            <a:ext cx="1313179" cy="769440"/>
          </a:xfrm>
          <a:prstGeom prst="rect">
            <a:avLst/>
          </a:prstGeom>
        </p:spPr>
        <p:txBody>
          <a:bodyPr wrap="none" lIns="91425" tIns="45711" rIns="91425" bIns="45711">
            <a:spAutoFit/>
          </a:bodyPr>
          <a:lstStyle/>
          <a:p>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还原</a:t>
            </a:r>
            <a:endParaRPr lang="zh-CN" altLang="en-US" dirty="0"/>
          </a:p>
        </p:txBody>
      </p:sp>
      <p:sp>
        <p:nvSpPr>
          <p:cNvPr id="15" name="矩形 14">
            <a:extLst>
              <a:ext uri="{FF2B5EF4-FFF2-40B4-BE49-F238E27FC236}">
                <a16:creationId xmlns:a16="http://schemas.microsoft.com/office/drawing/2014/main" xmlns="" id="{E862BF85-E24D-4BDA-8291-D1CD66A7A351}"/>
              </a:ext>
            </a:extLst>
          </p:cNvPr>
          <p:cNvSpPr/>
          <p:nvPr/>
        </p:nvSpPr>
        <p:spPr>
          <a:xfrm>
            <a:off x="9439951" y="5311091"/>
            <a:ext cx="2441693" cy="769440"/>
          </a:xfrm>
          <a:prstGeom prst="rect">
            <a:avLst/>
          </a:prstGeom>
        </p:spPr>
        <p:txBody>
          <a:bodyPr wrap="none" lIns="91425" tIns="45711" rIns="91425" bIns="45711">
            <a:spAutoFit/>
          </a:bodyPr>
          <a:lstStyle/>
          <a:p>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还原剂　</a:t>
            </a:r>
            <a:endParaRPr lang="zh-CN" altLang="en-US" dirty="0"/>
          </a:p>
        </p:txBody>
      </p:sp>
      <p:sp>
        <p:nvSpPr>
          <p:cNvPr id="16" name="矩形 15">
            <a:extLst>
              <a:ext uri="{FF2B5EF4-FFF2-40B4-BE49-F238E27FC236}">
                <a16:creationId xmlns:a16="http://schemas.microsoft.com/office/drawing/2014/main" xmlns="" id="{727685F9-B7E4-480C-A364-9FABFEBF4575}"/>
              </a:ext>
            </a:extLst>
          </p:cNvPr>
          <p:cNvSpPr/>
          <p:nvPr/>
        </p:nvSpPr>
        <p:spPr>
          <a:xfrm>
            <a:off x="19209426" y="5323840"/>
            <a:ext cx="1313179" cy="769440"/>
          </a:xfrm>
          <a:prstGeom prst="rect">
            <a:avLst/>
          </a:prstGeom>
        </p:spPr>
        <p:txBody>
          <a:bodyPr wrap="none" lIns="91425" tIns="45711" rIns="91425" bIns="45711">
            <a:spAutoFit/>
          </a:bodyPr>
          <a:lstStyle/>
          <a:p>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氧化</a:t>
            </a:r>
            <a:endParaRPr lang="zh-CN" altLang="en-US" dirty="0"/>
          </a:p>
        </p:txBody>
      </p:sp>
      <p:sp>
        <p:nvSpPr>
          <p:cNvPr id="18" name="矩形 17">
            <a:extLst>
              <a:ext uri="{FF2B5EF4-FFF2-40B4-BE49-F238E27FC236}">
                <a16:creationId xmlns:a16="http://schemas.microsoft.com/office/drawing/2014/main" xmlns="" id="{72D968FC-5B18-4C0D-8A89-CEA57B0DC627}"/>
              </a:ext>
            </a:extLst>
          </p:cNvPr>
          <p:cNvSpPr/>
          <p:nvPr/>
        </p:nvSpPr>
        <p:spPr>
          <a:xfrm>
            <a:off x="4824861" y="6341926"/>
            <a:ext cx="2755884" cy="769440"/>
          </a:xfrm>
          <a:prstGeom prst="rect">
            <a:avLst/>
          </a:prstGeom>
        </p:spPr>
        <p:txBody>
          <a:bodyPr wrap="none" lIns="91425" tIns="45711" rIns="91425" bIns="45711">
            <a:spAutoFit/>
          </a:bodyPr>
          <a:lstStyle/>
          <a:p>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氧化成</a:t>
            </a:r>
            <a:r>
              <a:rPr lang="en-US" altLang="zh-CN" sz="4400" dirty="0">
                <a:solidFill>
                  <a:srgbClr val="A50021"/>
                </a:solidFill>
                <a:latin typeface="Times New Roman" panose="02020603050405020304" pitchFamily="18" charset="0"/>
                <a:ea typeface="微软雅黑" panose="020B0503020204020204" pitchFamily="34" charset="-122"/>
                <a:cs typeface="宋体" panose="02010600030101010101" pitchFamily="2" charset="-122"/>
              </a:rPr>
              <a:t>S</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dirty="0"/>
          </a:p>
        </p:txBody>
      </p:sp>
      <mc:AlternateContent xmlns:mc="http://schemas.openxmlformats.org/markup-compatibility/2006" xmlns:a14="http://schemas.microsoft.com/office/drawing/2010/main">
        <mc:Choice Requires="a14">
          <p:sp>
            <p:nvSpPr>
              <p:cNvPr id="19" name="矩形 18">
                <a:extLst>
                  <a:ext uri="{FF2B5EF4-FFF2-40B4-BE49-F238E27FC236}">
                    <a16:creationId xmlns:a16="http://schemas.microsoft.com/office/drawing/2014/main" xmlns="" id="{DA34823E-3BAE-4766-9E5F-CBDBAE0A9233}"/>
                  </a:ext>
                </a:extLst>
              </p:cNvPr>
              <p:cNvSpPr/>
              <p:nvPr/>
            </p:nvSpPr>
            <p:spPr>
              <a:xfrm>
                <a:off x="11228345" y="6384477"/>
                <a:ext cx="2222083" cy="776175"/>
              </a:xfrm>
              <a:prstGeom prst="rect">
                <a:avLst/>
              </a:prstGeom>
            </p:spPr>
            <p:txBody>
              <a:bodyPr wrap="square" lIns="91425" tIns="45711" rIns="91425" bIns="45711">
                <a:spAutoFit/>
              </a:bodyPr>
              <a:lstStyle/>
              <a:p>
                <a:r>
                  <a:rPr lang="en-US" altLang="zh-CN" sz="4400" dirty="0">
                    <a:solidFill>
                      <a:srgbClr val="A50021"/>
                    </a:solidFill>
                    <a:latin typeface="Times New Roman" panose="02020603050405020304" pitchFamily="18" charset="0"/>
                    <a:ea typeface="微软雅黑" panose="020B0503020204020204" pitchFamily="34" charset="-122"/>
                    <a:cs typeface="宋体" panose="02010600030101010101" pitchFamily="2" charset="-122"/>
                  </a:rPr>
                  <a:t>Cr</a:t>
                </a:r>
                <a:r>
                  <a:rPr lang="en-US" altLang="zh-CN" sz="4400" baseline="-25000" dirty="0">
                    <a:solidFill>
                      <a:srgbClr val="A50021"/>
                    </a:solidFill>
                    <a:latin typeface="Times New Roman" panose="02020603050405020304" pitchFamily="18" charset="0"/>
                    <a:ea typeface="微软雅黑" panose="020B0503020204020204" pitchFamily="34" charset="-122"/>
                    <a:cs typeface="宋体" panose="02010600030101010101" pitchFamily="2" charset="-122"/>
                  </a:rPr>
                  <a:t>2</a:t>
                </a:r>
                <a14:m>
                  <m:oMath xmlns:m="http://schemas.openxmlformats.org/officeDocument/2006/math">
                    <m:sSubSup>
                      <m:sSubSupPr>
                        <m:ctrlPr>
                          <a:rPr lang="zh-CN" altLang="zh-CN" sz="4400" i="1">
                            <a:solidFill>
                              <a:srgbClr val="A50021"/>
                            </a:solidFill>
                            <a:latin typeface="Cambria Math"/>
                            <a:ea typeface="Cambria Math" panose="02040503050406030204" pitchFamily="18" charset="0"/>
                            <a:cs typeface="Times New Roman" panose="02020603050405020304" pitchFamily="18" charset="0"/>
                          </a:rPr>
                        </m:ctrlPr>
                      </m:sSubSupPr>
                      <m:e>
                        <m:r>
                          <m:rPr>
                            <m:sty m:val="p"/>
                          </m:rP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O</m:t>
                        </m:r>
                      </m:e>
                      <m:sub>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7</m:t>
                        </m:r>
                      </m:sub>
                      <m:sup>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2</m:t>
                        </m:r>
                        <m:r>
                          <m:rPr>
                            <m:nor/>
                          </m:rPr>
                          <a:rPr lang="en-US" altLang="zh-CN" sz="4400" i="1">
                            <a:solidFill>
                              <a:srgbClr val="A50021"/>
                            </a:solidFill>
                            <a:latin typeface="Times New Roman" panose="02020603050405020304" pitchFamily="18" charset="0"/>
                            <a:ea typeface="微软雅黑" panose="020B0503020204020204" pitchFamily="34" charset="-122"/>
                            <a:cs typeface="宋体" panose="02010600030101010101" pitchFamily="2" charset="-122"/>
                          </a:rPr>
                          <m:t>−</m:t>
                        </m:r>
                      </m:sup>
                    </m:sSubSup>
                  </m:oMath>
                </a14:m>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dirty="0"/>
              </a:p>
            </p:txBody>
          </p:sp>
        </mc:Choice>
        <mc:Fallback xmlns="">
          <p:sp>
            <p:nvSpPr>
              <p:cNvPr id="19" name="矩形 18">
                <a:extLst>
                  <a:ext uri="{FF2B5EF4-FFF2-40B4-BE49-F238E27FC236}">
                    <a16:creationId xmlns:a16="http://schemas.microsoft.com/office/drawing/2014/main" xmlns:a14="http://schemas.microsoft.com/office/drawing/2010/main" xmlns="" id="{DA34823E-3BAE-4766-9E5F-CBDBAE0A9233}"/>
                  </a:ext>
                </a:extLst>
              </p:cNvPr>
              <p:cNvSpPr>
                <a:spLocks noRot="1" noChangeAspect="1" noMove="1" noResize="1" noEditPoints="1" noAdjustHandles="1" noChangeArrowheads="1" noChangeShapeType="1" noTextEdit="1"/>
              </p:cNvSpPr>
              <p:nvPr/>
            </p:nvSpPr>
            <p:spPr>
              <a:xfrm>
                <a:off x="4320613" y="2464931"/>
                <a:ext cx="855047" cy="299667"/>
              </a:xfrm>
              <a:prstGeom prst="rect">
                <a:avLst/>
              </a:prstGeom>
              <a:blipFill rotWithShape="1">
                <a:blip r:embed="rId5"/>
                <a:stretch>
                  <a:fillRect l="-11429" t="-10000" b="-38000"/>
                </a:stretch>
              </a:blipFill>
            </p:spPr>
            <p:txBody>
              <a:bodyPr/>
              <a:lstStyle/>
              <a:p>
                <a:r>
                  <a:rPr lang="zh-CN" altLang="en-US">
                    <a:noFill/>
                  </a:rPr>
                  <a:t> </a:t>
                </a:r>
              </a:p>
            </p:txBody>
          </p:sp>
        </mc:Fallback>
      </mc:AlternateContent>
      <p:sp>
        <p:nvSpPr>
          <p:cNvPr id="20" name="矩形 19">
            <a:extLst>
              <a:ext uri="{FF2B5EF4-FFF2-40B4-BE49-F238E27FC236}">
                <a16:creationId xmlns:a16="http://schemas.microsoft.com/office/drawing/2014/main" xmlns="" id="{C07AE13D-7761-44D2-A906-163EA6AD5C14}"/>
              </a:ext>
            </a:extLst>
          </p:cNvPr>
          <p:cNvSpPr/>
          <p:nvPr/>
        </p:nvSpPr>
        <p:spPr>
          <a:xfrm>
            <a:off x="16202125" y="6368563"/>
            <a:ext cx="1313179" cy="769440"/>
          </a:xfrm>
          <a:prstGeom prst="rect">
            <a:avLst/>
          </a:prstGeom>
        </p:spPr>
        <p:txBody>
          <a:bodyPr wrap="square" lIns="91425" tIns="45711" rIns="91425" bIns="45711">
            <a:spAutoFit/>
          </a:bodyPr>
          <a:lstStyle/>
          <a:p>
            <a:r>
              <a:rPr lang="en-US" altLang="zh-CN" sz="4400" dirty="0">
                <a:solidFill>
                  <a:srgbClr val="A50021"/>
                </a:solidFill>
                <a:latin typeface="Times New Roman" panose="02020603050405020304" pitchFamily="18" charset="0"/>
                <a:ea typeface="微软雅黑" panose="020B0503020204020204" pitchFamily="34" charset="-122"/>
                <a:cs typeface="宋体" panose="02010600030101010101" pitchFamily="2" charset="-122"/>
              </a:rPr>
              <a:t>Cr</a:t>
            </a:r>
            <a:r>
              <a:rPr lang="en-US" altLang="zh-CN" sz="4400" baseline="30000" dirty="0">
                <a:solidFill>
                  <a:srgbClr val="A50021"/>
                </a:solidFill>
                <a:latin typeface="Times New Roman" panose="02020603050405020304" pitchFamily="18" charset="0"/>
                <a:ea typeface="微软雅黑" panose="020B0503020204020204" pitchFamily="34" charset="-122"/>
                <a:cs typeface="宋体" panose="02010600030101010101" pitchFamily="2" charset="-122"/>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dirty="0"/>
          </a:p>
        </p:txBody>
      </p:sp>
      <p:sp>
        <p:nvSpPr>
          <p:cNvPr id="21" name="矩形 20">
            <a:extLst>
              <a:ext uri="{FF2B5EF4-FFF2-40B4-BE49-F238E27FC236}">
                <a16:creationId xmlns:a16="http://schemas.microsoft.com/office/drawing/2014/main" xmlns="" id="{DC2C0441-CB0D-4036-8D2F-AE2FCEA7FDA0}"/>
              </a:ext>
            </a:extLst>
          </p:cNvPr>
          <p:cNvSpPr/>
          <p:nvPr/>
        </p:nvSpPr>
        <p:spPr>
          <a:xfrm>
            <a:off x="19866015" y="6341926"/>
            <a:ext cx="1368151" cy="769440"/>
          </a:xfrm>
          <a:prstGeom prst="rect">
            <a:avLst/>
          </a:prstGeom>
        </p:spPr>
        <p:txBody>
          <a:bodyPr wrap="square" lIns="91425" tIns="45711" rIns="91425" bIns="45711">
            <a:spAutoFit/>
          </a:bodyPr>
          <a:lstStyle/>
          <a:p>
            <a:r>
              <a:rPr lang="en-US" altLang="zh-CN" sz="4400" dirty="0">
                <a:solidFill>
                  <a:srgbClr val="A50021"/>
                </a:solidFill>
                <a:latin typeface="Times New Roman" panose="02020603050405020304" pitchFamily="18" charset="0"/>
                <a:ea typeface="微软雅黑" panose="020B0503020204020204" pitchFamily="34" charset="-122"/>
                <a:cs typeface="宋体" panose="02010600030101010101" pitchFamily="2" charset="-122"/>
              </a:rPr>
              <a:t>H</a:t>
            </a:r>
            <a:r>
              <a:rPr lang="en-US" altLang="zh-CN" sz="4400" baseline="-25000" dirty="0">
                <a:solidFill>
                  <a:srgbClr val="A50021"/>
                </a:solidFill>
                <a:latin typeface="Times New Roman" panose="02020603050405020304" pitchFamily="18" charset="0"/>
                <a:ea typeface="微软雅黑" panose="020B0503020204020204" pitchFamily="34" charset="-122"/>
                <a:cs typeface="宋体" panose="02010600030101010101" pitchFamily="2" charset="-122"/>
              </a:rPr>
              <a:t>2</a:t>
            </a:r>
            <a:r>
              <a:rPr lang="en-US" altLang="zh-CN" sz="4400" dirty="0">
                <a:solidFill>
                  <a:srgbClr val="A50021"/>
                </a:solidFill>
                <a:latin typeface="Times New Roman" panose="02020603050405020304" pitchFamily="18" charset="0"/>
                <a:ea typeface="微软雅黑" panose="020B0503020204020204" pitchFamily="34" charset="-122"/>
                <a:cs typeface="宋体" panose="02010600030101010101" pitchFamily="2" charset="-122"/>
              </a:rPr>
              <a:t>S</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dirty="0"/>
          </a:p>
        </p:txBody>
      </p:sp>
      <p:sp>
        <p:nvSpPr>
          <p:cNvPr id="22" name="矩形 21">
            <a:extLst>
              <a:ext uri="{FF2B5EF4-FFF2-40B4-BE49-F238E27FC236}">
                <a16:creationId xmlns:a16="http://schemas.microsoft.com/office/drawing/2014/main" xmlns="" id="{A4D7CDEE-44AB-45F1-A322-DD10F76BA43D}"/>
              </a:ext>
            </a:extLst>
          </p:cNvPr>
          <p:cNvSpPr/>
          <p:nvPr/>
        </p:nvSpPr>
        <p:spPr>
          <a:xfrm>
            <a:off x="5256909" y="7376676"/>
            <a:ext cx="498855" cy="769440"/>
          </a:xfrm>
          <a:prstGeom prst="rect">
            <a:avLst/>
          </a:prstGeom>
        </p:spPr>
        <p:txBody>
          <a:bodyPr wrap="none" lIns="91425" tIns="45711" rIns="91425" bIns="45711">
            <a:spAutoFit/>
          </a:bodyPr>
          <a:lstStyle/>
          <a:p>
            <a:r>
              <a:rPr lang="en-US" altLang="zh-CN" sz="4400" dirty="0">
                <a:solidFill>
                  <a:srgbClr val="A50021"/>
                </a:solidFill>
                <a:latin typeface="Times New Roman" panose="02020603050405020304" pitchFamily="18" charset="0"/>
                <a:ea typeface="微软雅黑" panose="020B0503020204020204" pitchFamily="34" charset="-122"/>
                <a:cs typeface="宋体" panose="02010600030101010101" pitchFamily="2" charset="-122"/>
              </a:rPr>
              <a:t>S</a:t>
            </a:r>
            <a:endParaRPr lang="zh-CN" altLang="en-US" dirty="0"/>
          </a:p>
        </p:txBody>
      </p:sp>
      <p:sp>
        <p:nvSpPr>
          <p:cNvPr id="23" name="矩形 22">
            <a:extLst>
              <a:ext uri="{FF2B5EF4-FFF2-40B4-BE49-F238E27FC236}">
                <a16:creationId xmlns:a16="http://schemas.microsoft.com/office/drawing/2014/main" xmlns="" id="{F878BDFC-30E4-40E4-B19C-A3D64F6E978F}"/>
              </a:ext>
            </a:extLst>
          </p:cNvPr>
          <p:cNvSpPr/>
          <p:nvPr/>
        </p:nvSpPr>
        <p:spPr>
          <a:xfrm>
            <a:off x="6337028" y="8263420"/>
            <a:ext cx="1632650" cy="769440"/>
          </a:xfrm>
          <a:prstGeom prst="rect">
            <a:avLst/>
          </a:prstGeom>
        </p:spPr>
        <p:txBody>
          <a:bodyPr wrap="square" lIns="91425" tIns="45711" rIns="91425" bIns="45711">
            <a:spAutoFit/>
          </a:bodyPr>
          <a:lstStyle/>
          <a:p>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氧化　</a:t>
            </a:r>
            <a:endParaRPr lang="zh-CN" altLang="en-US" dirty="0"/>
          </a:p>
        </p:txBody>
      </p:sp>
      <p:sp>
        <p:nvSpPr>
          <p:cNvPr id="24" name="矩形 23">
            <a:extLst>
              <a:ext uri="{FF2B5EF4-FFF2-40B4-BE49-F238E27FC236}">
                <a16:creationId xmlns:a16="http://schemas.microsoft.com/office/drawing/2014/main" xmlns="" id="{3923BD47-6450-4409-B904-F0577134FA1B}"/>
              </a:ext>
            </a:extLst>
          </p:cNvPr>
          <p:cNvSpPr/>
          <p:nvPr/>
        </p:nvSpPr>
        <p:spPr>
          <a:xfrm>
            <a:off x="11593614" y="8240922"/>
            <a:ext cx="1440161" cy="769440"/>
          </a:xfrm>
          <a:prstGeom prst="rect">
            <a:avLst/>
          </a:prstGeom>
        </p:spPr>
        <p:txBody>
          <a:bodyPr wrap="square" lIns="91425" tIns="45711" rIns="91425" bIns="45711">
            <a:spAutoFit/>
          </a:bodyPr>
          <a:lstStyle/>
          <a:p>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还原　</a:t>
            </a:r>
            <a:endParaRPr lang="zh-CN" altLang="en-US" dirty="0"/>
          </a:p>
        </p:txBody>
      </p:sp>
      <p:sp>
        <p:nvSpPr>
          <p:cNvPr id="25" name="矩形 24">
            <a:extLst>
              <a:ext uri="{FF2B5EF4-FFF2-40B4-BE49-F238E27FC236}">
                <a16:creationId xmlns:a16="http://schemas.microsoft.com/office/drawing/2014/main" xmlns="" id="{28425DE5-BE78-41ED-B944-DF14CCFC098C}"/>
              </a:ext>
            </a:extLst>
          </p:cNvPr>
          <p:cNvSpPr/>
          <p:nvPr/>
        </p:nvSpPr>
        <p:spPr>
          <a:xfrm>
            <a:off x="15049998" y="8240772"/>
            <a:ext cx="1440161" cy="769440"/>
          </a:xfrm>
          <a:prstGeom prst="rect">
            <a:avLst/>
          </a:prstGeom>
        </p:spPr>
        <p:txBody>
          <a:bodyPr wrap="square" lIns="91425" tIns="45711" rIns="91425" bIns="45711">
            <a:spAutoFit/>
          </a:bodyPr>
          <a:lstStyle/>
          <a:p>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氧化　</a:t>
            </a:r>
            <a:endParaRPr lang="zh-CN" altLang="en-US" dirty="0"/>
          </a:p>
        </p:txBody>
      </p:sp>
      <p:sp>
        <p:nvSpPr>
          <p:cNvPr id="26" name="矩形 25">
            <a:extLst>
              <a:ext uri="{FF2B5EF4-FFF2-40B4-BE49-F238E27FC236}">
                <a16:creationId xmlns:a16="http://schemas.microsoft.com/office/drawing/2014/main" xmlns="" id="{FE4F56BE-BED7-4A7E-B894-E2C027BC8472}"/>
              </a:ext>
            </a:extLst>
          </p:cNvPr>
          <p:cNvSpPr/>
          <p:nvPr/>
        </p:nvSpPr>
        <p:spPr>
          <a:xfrm>
            <a:off x="3456709" y="9248884"/>
            <a:ext cx="936103" cy="769440"/>
          </a:xfrm>
          <a:prstGeom prst="rect">
            <a:avLst/>
          </a:prstGeom>
        </p:spPr>
        <p:txBody>
          <a:bodyPr wrap="square" lIns="91425" tIns="45711" rIns="91425" bIns="45711">
            <a:spAutoFit/>
          </a:bodyPr>
          <a:lstStyle/>
          <a:p>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蓝　</a:t>
            </a:r>
            <a:endParaRPr lang="zh-CN" altLang="en-US" dirty="0"/>
          </a:p>
        </p:txBody>
      </p:sp>
      <mc:AlternateContent xmlns:mc="http://schemas.openxmlformats.org/markup-compatibility/2006" xmlns:a14="http://schemas.microsoft.com/office/drawing/2010/main">
        <mc:Choice Requires="a14">
          <p:sp>
            <p:nvSpPr>
              <p:cNvPr id="27" name="矩形 26">
                <a:extLst>
                  <a:ext uri="{FF2B5EF4-FFF2-40B4-BE49-F238E27FC236}">
                    <a16:creationId xmlns:a16="http://schemas.microsoft.com/office/drawing/2014/main" xmlns="" id="{30F1AAA4-ABE4-4C12-A38B-7E8EA6F3EE0F}"/>
                  </a:ext>
                </a:extLst>
              </p:cNvPr>
              <p:cNvSpPr/>
              <p:nvPr/>
            </p:nvSpPr>
            <p:spPr>
              <a:xfrm>
                <a:off x="10198026" y="9192790"/>
                <a:ext cx="8524378" cy="776175"/>
              </a:xfrm>
              <a:prstGeom prst="rect">
                <a:avLst/>
              </a:prstGeom>
            </p:spPr>
            <p:txBody>
              <a:bodyPr wrap="square" lIns="91425" tIns="45711" rIns="91425" bIns="45711">
                <a:spAutoFit/>
              </a:bodyPr>
              <a:lstStyle/>
              <a:p>
                <a:r>
                  <a:rPr lang="en-US" altLang="zh-CN" sz="4400" dirty="0">
                    <a:solidFill>
                      <a:srgbClr val="A50021"/>
                    </a:solidFill>
                    <a:latin typeface="Times New Roman" panose="02020603050405020304" pitchFamily="18" charset="0"/>
                    <a:ea typeface="微软雅黑" panose="020B0503020204020204" pitchFamily="34" charset="-122"/>
                    <a:cs typeface="宋体" panose="02010600030101010101" pitchFamily="2" charset="-122"/>
                  </a:rPr>
                  <a:t>Cr</a:t>
                </a:r>
                <a:r>
                  <a:rPr lang="en-US" altLang="zh-CN" sz="4400" baseline="-25000" dirty="0">
                    <a:solidFill>
                      <a:srgbClr val="A50021"/>
                    </a:solidFill>
                    <a:latin typeface="Times New Roman" panose="02020603050405020304" pitchFamily="18" charset="0"/>
                    <a:ea typeface="微软雅黑" panose="020B0503020204020204" pitchFamily="34" charset="-122"/>
                    <a:cs typeface="宋体" panose="02010600030101010101" pitchFamily="2" charset="-122"/>
                  </a:rPr>
                  <a:t>2</a:t>
                </a:r>
                <a14:m>
                  <m:oMath xmlns:m="http://schemas.openxmlformats.org/officeDocument/2006/math">
                    <m:sSubSup>
                      <m:sSubSupPr>
                        <m:ctrlPr>
                          <a:rPr lang="zh-CN" altLang="zh-CN" sz="4400" i="1">
                            <a:solidFill>
                              <a:srgbClr val="A50021"/>
                            </a:solidFill>
                            <a:latin typeface="Cambria Math"/>
                            <a:ea typeface="Cambria Math" panose="02040503050406030204" pitchFamily="18" charset="0"/>
                            <a:cs typeface="Times New Roman" panose="02020603050405020304" pitchFamily="18" charset="0"/>
                          </a:rPr>
                        </m:ctrlPr>
                      </m:sSubSupPr>
                      <m:e>
                        <m:r>
                          <m:rPr>
                            <m:sty m:val="p"/>
                          </m:rP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O</m:t>
                        </m:r>
                      </m:e>
                      <m:sub>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7</m:t>
                        </m:r>
                      </m:sub>
                      <m:sup>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2</m:t>
                        </m:r>
                        <m:r>
                          <m:rPr>
                            <m:nor/>
                          </m:rPr>
                          <a:rPr lang="en-US" altLang="zh-CN" sz="4400" i="1">
                            <a:solidFill>
                              <a:srgbClr val="A50021"/>
                            </a:solidFill>
                            <a:latin typeface="Times New Roman" panose="02020603050405020304" pitchFamily="18" charset="0"/>
                            <a:ea typeface="微软雅黑" panose="020B0503020204020204" pitchFamily="34" charset="-122"/>
                            <a:cs typeface="宋体" panose="02010600030101010101" pitchFamily="2" charset="-122"/>
                          </a:rPr>
                          <m:t>−</m:t>
                        </m:r>
                      </m:sup>
                    </m:sSubSup>
                  </m:oMath>
                </a14:m>
                <a:r>
                  <a:rPr lang="en-US" altLang="zh-CN" sz="4400" dirty="0">
                    <a:solidFill>
                      <a:srgbClr val="A50021"/>
                    </a:solidFill>
                    <a:latin typeface="Times New Roman" panose="02020603050405020304" pitchFamily="18" charset="0"/>
                    <a:ea typeface="微软雅黑" panose="020B0503020204020204" pitchFamily="34" charset="-122"/>
                    <a:cs typeface="宋体" panose="02010600030101010101" pitchFamily="2" charset="-122"/>
                  </a:rPr>
                  <a:t>+6I</a:t>
                </a:r>
                <a:r>
                  <a:rPr lang="en-US" altLang="zh-CN" sz="4400" baseline="30000" dirty="0">
                    <a:solidFill>
                      <a:srgbClr val="A50021"/>
                    </a:solidFill>
                    <a:latin typeface="Times New Roman" panose="02020603050405020304" pitchFamily="18" charset="0"/>
                    <a:ea typeface="微软雅黑" panose="020B0503020204020204" pitchFamily="34" charset="-122"/>
                    <a:cs typeface="宋体" panose="02010600030101010101" pitchFamily="2" charset="-122"/>
                  </a:rPr>
                  <a:t>-</a:t>
                </a:r>
                <a:r>
                  <a:rPr lang="en-US" altLang="zh-CN" sz="4400" dirty="0">
                    <a:solidFill>
                      <a:srgbClr val="A50021"/>
                    </a:solidFill>
                    <a:latin typeface="Times New Roman" panose="02020603050405020304" pitchFamily="18" charset="0"/>
                    <a:ea typeface="微软雅黑" panose="020B0503020204020204" pitchFamily="34" charset="-122"/>
                    <a:cs typeface="宋体" panose="02010600030101010101" pitchFamily="2" charset="-122"/>
                  </a:rPr>
                  <a:t>+14H</a:t>
                </a:r>
                <a:r>
                  <a:rPr lang="en-US" altLang="zh-CN" sz="4400" baseline="30000" dirty="0">
                    <a:solidFill>
                      <a:srgbClr val="A50021"/>
                    </a:solidFill>
                    <a:latin typeface="Times New Roman" panose="02020603050405020304" pitchFamily="18" charset="0"/>
                    <a:ea typeface="微软雅黑" panose="020B0503020204020204" pitchFamily="34" charset="-122"/>
                    <a:cs typeface="宋体" panose="02010600030101010101" pitchFamily="2" charset="-122"/>
                  </a:rPr>
                  <a:t>+</a:t>
                </a:r>
                <a:r>
                  <a:rPr lang="en-US" altLang="zh-CN" sz="4400" dirty="0">
                    <a:solidFill>
                      <a:srgbClr val="A50021"/>
                    </a:solidFill>
                    <a:latin typeface="Times New Roman" panose="02020603050405020304" pitchFamily="18" charset="0"/>
                    <a:ea typeface="微软雅黑" panose="020B0503020204020204" pitchFamily="34" charset="-122"/>
                    <a:cs typeface="宋体" panose="02010600030101010101" pitchFamily="2" charset="-122"/>
                  </a:rPr>
                  <a:t>=2Cr</a:t>
                </a:r>
                <a:r>
                  <a:rPr lang="en-US" altLang="zh-CN" sz="4400" baseline="30000" dirty="0">
                    <a:solidFill>
                      <a:srgbClr val="A50021"/>
                    </a:solidFill>
                    <a:latin typeface="Times New Roman" panose="02020603050405020304" pitchFamily="18" charset="0"/>
                    <a:ea typeface="微软雅黑" panose="020B0503020204020204" pitchFamily="34" charset="-122"/>
                    <a:cs typeface="宋体" panose="02010600030101010101" pitchFamily="2" charset="-122"/>
                  </a:rPr>
                  <a:t>3+</a:t>
                </a:r>
                <a:r>
                  <a:rPr lang="en-US" altLang="zh-CN" sz="4400" dirty="0">
                    <a:solidFill>
                      <a:srgbClr val="A50021"/>
                    </a:solidFill>
                    <a:latin typeface="Times New Roman" panose="02020603050405020304" pitchFamily="18" charset="0"/>
                    <a:ea typeface="微软雅黑" panose="020B0503020204020204" pitchFamily="34" charset="-122"/>
                    <a:cs typeface="宋体" panose="02010600030101010101" pitchFamily="2" charset="-122"/>
                  </a:rPr>
                  <a:t>+7H</a:t>
                </a:r>
                <a:r>
                  <a:rPr lang="en-US" altLang="zh-CN" sz="4400" baseline="-25000" dirty="0">
                    <a:solidFill>
                      <a:srgbClr val="A50021"/>
                    </a:solidFill>
                    <a:latin typeface="Times New Roman" panose="02020603050405020304" pitchFamily="18" charset="0"/>
                    <a:ea typeface="微软雅黑" panose="020B0503020204020204" pitchFamily="34" charset="-122"/>
                    <a:cs typeface="宋体" panose="02010600030101010101" pitchFamily="2" charset="-122"/>
                  </a:rPr>
                  <a:t>2</a:t>
                </a:r>
                <a:r>
                  <a:rPr lang="en-US" altLang="zh-CN" sz="4400" dirty="0">
                    <a:solidFill>
                      <a:srgbClr val="A50021"/>
                    </a:solidFill>
                    <a:latin typeface="Times New Roman" panose="02020603050405020304" pitchFamily="18" charset="0"/>
                    <a:ea typeface="微软雅黑" panose="020B0503020204020204" pitchFamily="34" charset="-122"/>
                    <a:cs typeface="宋体" panose="02010600030101010101" pitchFamily="2" charset="-122"/>
                  </a:rPr>
                  <a:t>O+3I</a:t>
                </a:r>
                <a:r>
                  <a:rPr lang="en-US" altLang="zh-CN" sz="4400" baseline="-25000" dirty="0">
                    <a:solidFill>
                      <a:srgbClr val="A50021"/>
                    </a:solidFill>
                    <a:latin typeface="Times New Roman" panose="02020603050405020304" pitchFamily="18" charset="0"/>
                    <a:ea typeface="微软雅黑" panose="020B0503020204020204" pitchFamily="34" charset="-122"/>
                    <a:cs typeface="宋体" panose="02010600030101010101" pitchFamily="2" charset="-122"/>
                  </a:rPr>
                  <a:t>2</a:t>
                </a:r>
                <a:endParaRPr lang="zh-CN" altLang="en-US" dirty="0"/>
              </a:p>
            </p:txBody>
          </p:sp>
        </mc:Choice>
        <mc:Fallback xmlns="">
          <p:sp>
            <p:nvSpPr>
              <p:cNvPr id="27" name="矩形 26">
                <a:extLst>
                  <a:ext uri="{FF2B5EF4-FFF2-40B4-BE49-F238E27FC236}">
                    <a16:creationId xmlns:a16="http://schemas.microsoft.com/office/drawing/2014/main" xmlns:a14="http://schemas.microsoft.com/office/drawing/2010/main" xmlns="" id="{30F1AAA4-ABE4-4C12-A38B-7E8EA6F3EE0F}"/>
                  </a:ext>
                </a:extLst>
              </p:cNvPr>
              <p:cNvSpPr>
                <a:spLocks noRot="1" noChangeAspect="1" noMove="1" noResize="1" noEditPoints="1" noAdjustHandles="1" noChangeArrowheads="1" noChangeShapeType="1" noTextEdit="1"/>
              </p:cNvSpPr>
              <p:nvPr/>
            </p:nvSpPr>
            <p:spPr>
              <a:xfrm>
                <a:off x="3924152" y="3549170"/>
                <a:ext cx="3280140" cy="299667"/>
              </a:xfrm>
              <a:prstGeom prst="rect">
                <a:avLst/>
              </a:prstGeom>
              <a:blipFill rotWithShape="1">
                <a:blip r:embed="rId6"/>
                <a:stretch>
                  <a:fillRect l="-2974" t="-10204" r="-929" b="-40816"/>
                </a:stretch>
              </a:blipFill>
            </p:spPr>
            <p:txBody>
              <a:bodyPr/>
              <a:lstStyle/>
              <a:p>
                <a:r>
                  <a:rPr lang="zh-CN" altLang="en-US">
                    <a:noFill/>
                  </a:rPr>
                  <a:t> </a:t>
                </a:r>
              </a:p>
            </p:txBody>
          </p:sp>
        </mc:Fallback>
      </mc:AlternateContent>
      <p:pic>
        <p:nvPicPr>
          <p:cNvPr id="28" name="增分典例探究.EPS" descr="id:2147506048;FounderCES">
            <a:extLst>
              <a:ext uri="{FF2B5EF4-FFF2-40B4-BE49-F238E27FC236}">
                <a16:creationId xmlns="" xmlns:a16="http://schemas.microsoft.com/office/drawing/2014/main" id="{61BD7C13-2FC4-403F-8527-73C1205CCB4E}"/>
              </a:ext>
            </a:extLst>
          </p:cNvPr>
          <p:cNvPicPr/>
          <p:nvPr/>
        </p:nvPicPr>
        <p:blipFill>
          <a:blip r:embed="rId7"/>
          <a:stretch>
            <a:fillRect/>
          </a:stretch>
        </p:blipFill>
        <p:spPr>
          <a:xfrm>
            <a:off x="1465421" y="1260551"/>
            <a:ext cx="20806588" cy="733233"/>
          </a:xfrm>
          <a:prstGeom prst="rect">
            <a:avLst/>
          </a:prstGeom>
        </p:spPr>
      </p:pic>
    </p:spTree>
    <p:extLst>
      <p:ext uri="{BB962C8B-B14F-4D97-AF65-F5344CB8AC3E}">
        <p14:creationId xmlns:p14="http://schemas.microsoft.com/office/powerpoint/2010/main" val="210216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additive="base">
                                        <p:cTn id="73" dur="500" fill="hold"/>
                                        <p:tgtEl>
                                          <p:spTgt spid="21"/>
                                        </p:tgtEl>
                                        <p:attrNameLst>
                                          <p:attrName>ppt_x</p:attrName>
                                        </p:attrNameLst>
                                      </p:cBhvr>
                                      <p:tavLst>
                                        <p:tav tm="0">
                                          <p:val>
                                            <p:strVal val="#ppt_x"/>
                                          </p:val>
                                        </p:tav>
                                        <p:tav tm="100000">
                                          <p:val>
                                            <p:strVal val="#ppt_x"/>
                                          </p:val>
                                        </p:tav>
                                      </p:tavLst>
                                    </p:anim>
                                    <p:anim calcmode="lin" valueType="num">
                                      <p:cBhvr additive="base">
                                        <p:cTn id="7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additive="base">
                                        <p:cTn id="79" dur="500" fill="hold"/>
                                        <p:tgtEl>
                                          <p:spTgt spid="22"/>
                                        </p:tgtEl>
                                        <p:attrNameLst>
                                          <p:attrName>ppt_x</p:attrName>
                                        </p:attrNameLst>
                                      </p:cBhvr>
                                      <p:tavLst>
                                        <p:tav tm="0">
                                          <p:val>
                                            <p:strVal val="#ppt_x"/>
                                          </p:val>
                                        </p:tav>
                                        <p:tav tm="100000">
                                          <p:val>
                                            <p:strVal val="#ppt_x"/>
                                          </p:val>
                                        </p:tav>
                                      </p:tavLst>
                                    </p:anim>
                                    <p:anim calcmode="lin" valueType="num">
                                      <p:cBhvr additive="base">
                                        <p:cTn id="8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3"/>
                                        </p:tgtEl>
                                        <p:attrNameLst>
                                          <p:attrName>style.visibility</p:attrName>
                                        </p:attrNameLst>
                                      </p:cBhvr>
                                      <p:to>
                                        <p:strVal val="visible"/>
                                      </p:to>
                                    </p:set>
                                    <p:anim calcmode="lin" valueType="num">
                                      <p:cBhvr additive="base">
                                        <p:cTn id="85" dur="500" fill="hold"/>
                                        <p:tgtEl>
                                          <p:spTgt spid="23"/>
                                        </p:tgtEl>
                                        <p:attrNameLst>
                                          <p:attrName>ppt_x</p:attrName>
                                        </p:attrNameLst>
                                      </p:cBhvr>
                                      <p:tavLst>
                                        <p:tav tm="0">
                                          <p:val>
                                            <p:strVal val="#ppt_x"/>
                                          </p:val>
                                        </p:tav>
                                        <p:tav tm="100000">
                                          <p:val>
                                            <p:strVal val="#ppt_x"/>
                                          </p:val>
                                        </p:tav>
                                      </p:tavLst>
                                    </p:anim>
                                    <p:anim calcmode="lin" valueType="num">
                                      <p:cBhvr additive="base">
                                        <p:cTn id="8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additive="base">
                                        <p:cTn id="91" dur="500" fill="hold"/>
                                        <p:tgtEl>
                                          <p:spTgt spid="24"/>
                                        </p:tgtEl>
                                        <p:attrNameLst>
                                          <p:attrName>ppt_x</p:attrName>
                                        </p:attrNameLst>
                                      </p:cBhvr>
                                      <p:tavLst>
                                        <p:tav tm="0">
                                          <p:val>
                                            <p:strVal val="#ppt_x"/>
                                          </p:val>
                                        </p:tav>
                                        <p:tav tm="100000">
                                          <p:val>
                                            <p:strVal val="#ppt_x"/>
                                          </p:val>
                                        </p:tav>
                                      </p:tavLst>
                                    </p:anim>
                                    <p:anim calcmode="lin" valueType="num">
                                      <p:cBhvr additive="base">
                                        <p:cTn id="9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additive="base">
                                        <p:cTn id="97" dur="500" fill="hold"/>
                                        <p:tgtEl>
                                          <p:spTgt spid="25"/>
                                        </p:tgtEl>
                                        <p:attrNameLst>
                                          <p:attrName>ppt_x</p:attrName>
                                        </p:attrNameLst>
                                      </p:cBhvr>
                                      <p:tavLst>
                                        <p:tav tm="0">
                                          <p:val>
                                            <p:strVal val="#ppt_x"/>
                                          </p:val>
                                        </p:tav>
                                        <p:tav tm="100000">
                                          <p:val>
                                            <p:strVal val="#ppt_x"/>
                                          </p:val>
                                        </p:tav>
                                      </p:tavLst>
                                    </p:anim>
                                    <p:anim calcmode="lin" valueType="num">
                                      <p:cBhvr additive="base">
                                        <p:cTn id="9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additive="base">
                                        <p:cTn id="103" dur="500" fill="hold"/>
                                        <p:tgtEl>
                                          <p:spTgt spid="26"/>
                                        </p:tgtEl>
                                        <p:attrNameLst>
                                          <p:attrName>ppt_x</p:attrName>
                                        </p:attrNameLst>
                                      </p:cBhvr>
                                      <p:tavLst>
                                        <p:tav tm="0">
                                          <p:val>
                                            <p:strVal val="#ppt_x"/>
                                          </p:val>
                                        </p:tav>
                                        <p:tav tm="100000">
                                          <p:val>
                                            <p:strVal val="#ppt_x"/>
                                          </p:val>
                                        </p:tav>
                                      </p:tavLst>
                                    </p:anim>
                                    <p:anim calcmode="lin" valueType="num">
                                      <p:cBhvr additive="base">
                                        <p:cTn id="10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27"/>
                                        </p:tgtEl>
                                        <p:attrNameLst>
                                          <p:attrName>style.visibility</p:attrName>
                                        </p:attrNameLst>
                                      </p:cBhvr>
                                      <p:to>
                                        <p:strVal val="visible"/>
                                      </p:to>
                                    </p:set>
                                    <p:anim calcmode="lin" valueType="num">
                                      <p:cBhvr additive="base">
                                        <p:cTn id="109" dur="500" fill="hold"/>
                                        <p:tgtEl>
                                          <p:spTgt spid="27"/>
                                        </p:tgtEl>
                                        <p:attrNameLst>
                                          <p:attrName>ppt_x</p:attrName>
                                        </p:attrNameLst>
                                      </p:cBhvr>
                                      <p:tavLst>
                                        <p:tav tm="0">
                                          <p:val>
                                            <p:strVal val="#ppt_x"/>
                                          </p:val>
                                        </p:tav>
                                        <p:tav tm="100000">
                                          <p:val>
                                            <p:strVal val="#ppt_x"/>
                                          </p:val>
                                        </p:tav>
                                      </p:tavLst>
                                    </p:anim>
                                    <p:anim calcmode="lin" valueType="num">
                                      <p:cBhvr additive="base">
                                        <p:cTn id="11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P spid="12" grpId="0"/>
      <p:bldP spid="13" grpId="0"/>
      <p:bldP spid="14" grpId="0"/>
      <p:bldP spid="15" grpId="0"/>
      <p:bldP spid="16" grpId="0"/>
      <p:bldP spid="18" grpId="0"/>
      <p:bldP spid="19" grpId="0"/>
      <p:bldP spid="20" grpId="0"/>
      <p:bldP spid="21" grpId="0"/>
      <p:bldP spid="22" grpId="0"/>
      <p:bldP spid="23" grpId="0"/>
      <p:bldP spid="24" grpId="0"/>
      <p:bldP spid="25" grpId="0"/>
      <p:bldP spid="26" grpId="0"/>
      <p:bldP spid="27" grpId="0"/>
    </p:bld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3626</TotalTime>
  <Words>2680</Words>
  <Application>Microsoft Office PowerPoint</Application>
  <PresentationFormat>自定义</PresentationFormat>
  <Paragraphs>257</Paragraphs>
  <Slides>32</Slides>
  <Notes>0</Notes>
  <HiddenSlides>0</HiddenSlides>
  <MMClips>0</MMClips>
  <ScaleCrop>false</ScaleCrop>
  <HeadingPairs>
    <vt:vector size="4" baseType="variant">
      <vt:variant>
        <vt:lpstr>主题</vt:lpstr>
      </vt:variant>
      <vt:variant>
        <vt:i4>2</vt:i4>
      </vt:variant>
      <vt:variant>
        <vt:lpstr>幻灯片标题</vt:lpstr>
      </vt:variant>
      <vt:variant>
        <vt:i4>32</vt:i4>
      </vt:variant>
    </vt:vector>
  </HeadingPairs>
  <TitlesOfParts>
    <vt:vector size="34" baseType="lpstr">
      <vt:lpstr>1_Office 主题</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lenovo</cp:lastModifiedBy>
  <cp:revision>546</cp:revision>
  <dcterms:created xsi:type="dcterms:W3CDTF">2016-01-31T01:38:40Z</dcterms:created>
  <dcterms:modified xsi:type="dcterms:W3CDTF">2020-02-15T10:17:14Z</dcterms:modified>
</cp:coreProperties>
</file>