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0" r:id="rId2"/>
    <p:sldId id="259" r:id="rId3"/>
    <p:sldId id="261" r:id="rId4"/>
    <p:sldId id="262" r:id="rId5"/>
    <p:sldId id="269" r:id="rId6"/>
    <p:sldId id="264" r:id="rId7"/>
    <p:sldId id="265" r:id="rId8"/>
    <p:sldId id="266" r:id="rId9"/>
    <p:sldId id="268" r:id="rId10"/>
    <p:sldId id="270" r:id="rId11"/>
    <p:sldId id="271" r:id="rId12"/>
    <p:sldId id="272" r:id="rId13"/>
    <p:sldId id="273" r:id="rId14"/>
    <p:sldId id="274" r:id="rId15"/>
    <p:sldId id="275" r:id="rId16"/>
    <p:sldId id="276" r:id="rId17"/>
    <p:sldId id="277" r:id="rId18"/>
    <p:sldId id="278" r:id="rId19"/>
  </p:sldIdLst>
  <p:sldSz cx="12192000" cy="6858000"/>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1" d="100"/>
          <a:sy n="71" d="100"/>
        </p:scale>
        <p:origin x="-64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pPr/>
              <a:t>2020-02-17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pPr/>
              <a:t>2020-02-17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pPr/>
              <a:t>2020-02-17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pPr/>
              <a:t>2020-02-17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pPr/>
              <a:t>2020-02-17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pPr/>
              <a:t>2020-02-17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pPr/>
              <a:t>2020-02-17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pPr/>
              <a:t>2020-02-17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2F288E0-7875-42C4-84C8-98DBBD3BF4D2}" type="datetimeFigureOut">
              <a:rPr lang="zh-CN" altLang="en-US" smtClean="0"/>
              <a:pPr/>
              <a:t>2020-02-17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pPr/>
              <a:t>2020-02-17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pPr/>
              <a:t>2020-02-17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3073"/>
          <p:cNvSpPr>
            <a:spLocks noGrp="1"/>
          </p:cNvSpPr>
          <p:nvPr/>
        </p:nvSpPr>
        <p:spPr>
          <a:xfrm>
            <a:off x="1524000" y="1824673"/>
            <a:ext cx="9144000" cy="965200"/>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defTabSz="914400">
              <a:buSzPct val="100000"/>
            </a:pPr>
            <a:r>
              <a:rPr lang="zh-CN" altLang="en-US" sz="5200" b="1" kern="1200" baseline="0" dirty="0">
                <a:latin typeface="黑体" panose="02010609060101010101" pitchFamily="2" charset="-122"/>
                <a:ea typeface="黑体" panose="02010609060101010101" pitchFamily="2" charset="-122"/>
              </a:rPr>
              <a:t>第二单元 古代西方的政治</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40970" y="73025"/>
            <a:ext cx="11872595" cy="6000750"/>
          </a:xfrm>
          <a:prstGeom prst="rect">
            <a:avLst/>
          </a:prstGeom>
          <a:noFill/>
        </p:spPr>
        <p:txBody>
          <a:bodyPr wrap="square" rtlCol="0" anchor="t">
            <a:spAutoFit/>
          </a:bodyPr>
          <a:lstStyle/>
          <a:p>
            <a:pPr algn="l" defTabSz="914400">
              <a:buSzPct val="100000"/>
            </a:pPr>
            <a:r>
              <a:rPr lang="zh-CN" altLang="en-US" sz="3200" b="1" dirty="0">
                <a:latin typeface="黑体" panose="02010609060101010101" pitchFamily="2" charset="-122"/>
                <a:ea typeface="黑体" panose="02010609060101010101" pitchFamily="2" charset="-122"/>
                <a:sym typeface="+mn-ea"/>
              </a:rPr>
              <a:t>二、罗马法</a:t>
            </a:r>
            <a:endParaRPr lang="zh-CN" altLang="en-US" sz="3200" b="1" kern="1200" baseline="0" dirty="0">
              <a:latin typeface="黑体" panose="02010609060101010101" pitchFamily="2" charset="-122"/>
              <a:ea typeface="黑体" panose="02010609060101010101" pitchFamily="2" charset="-122"/>
              <a:sym typeface="+mn-ea"/>
            </a:endParaRPr>
          </a:p>
          <a:p>
            <a:pPr algn="l" defTabSz="914400">
              <a:buSzPct val="100000"/>
            </a:pPr>
            <a:r>
              <a:rPr lang="zh-CN" altLang="en-US" sz="3200" b="1" kern="1200" baseline="0" dirty="0">
                <a:latin typeface="黑体" panose="02010609060101010101" pitchFamily="2" charset="-122"/>
                <a:ea typeface="黑体" panose="02010609060101010101" pitchFamily="2" charset="-122"/>
                <a:sym typeface="+mn-ea"/>
              </a:rPr>
              <a:t>（一）罗马政治体制</a:t>
            </a:r>
            <a:r>
              <a:rPr lang="zh-CN" altLang="en-US" sz="2400" b="1" kern="1200" baseline="0" dirty="0">
                <a:solidFill>
                  <a:srgbClr val="FF0000"/>
                </a:solidFill>
                <a:latin typeface="黑体" panose="02010609060101010101" pitchFamily="2" charset="-122"/>
                <a:ea typeface="黑体" panose="02010609060101010101" pitchFamily="2" charset="-122"/>
                <a:sym typeface="+mn-ea"/>
              </a:rPr>
              <a:t>（了解）</a:t>
            </a:r>
          </a:p>
          <a:p>
            <a:pPr algn="l" defTabSz="914400">
              <a:buSzPct val="100000"/>
            </a:pPr>
            <a:r>
              <a:rPr lang="en-US" altLang="zh-CN" sz="3200" b="1" kern="1200" baseline="0" dirty="0">
                <a:latin typeface="黑体" panose="02010609060101010101" pitchFamily="2" charset="-122"/>
                <a:ea typeface="黑体" panose="02010609060101010101" pitchFamily="2" charset="-122"/>
                <a:sym typeface="+mn-ea"/>
              </a:rPr>
              <a:t>1.</a:t>
            </a:r>
            <a:r>
              <a:rPr lang="zh-CN" altLang="en-US" sz="3200" b="1" kern="1200" baseline="0" dirty="0">
                <a:latin typeface="黑体" panose="02010609060101010101" pitchFamily="2" charset="-122"/>
                <a:ea typeface="黑体" panose="02010609060101010101" pitchFamily="2" charset="-122"/>
                <a:sym typeface="+mn-ea"/>
              </a:rPr>
              <a:t>君主制（国）时期：前</a:t>
            </a:r>
            <a:r>
              <a:rPr lang="en-US" altLang="zh-CN" sz="3200" b="1" kern="1200" baseline="0" dirty="0">
                <a:latin typeface="黑体" panose="02010609060101010101" pitchFamily="2" charset="-122"/>
                <a:ea typeface="黑体" panose="02010609060101010101" pitchFamily="2" charset="-122"/>
                <a:sym typeface="+mn-ea"/>
              </a:rPr>
              <a:t>9</a:t>
            </a:r>
            <a:r>
              <a:rPr lang="zh-CN" altLang="en-US" sz="3200" b="1" kern="1200" baseline="0" dirty="0">
                <a:latin typeface="黑体" panose="02010609060101010101" pitchFamily="2" charset="-122"/>
                <a:ea typeface="黑体" panose="02010609060101010101" pitchFamily="2" charset="-122"/>
                <a:sym typeface="+mn-ea"/>
              </a:rPr>
              <a:t>世纪建城</a:t>
            </a:r>
            <a:r>
              <a:rPr lang="en-US" altLang="zh-CN" sz="3200" b="1" kern="1200" baseline="0" dirty="0">
                <a:latin typeface="黑体" panose="02010609060101010101" pitchFamily="2" charset="-122"/>
                <a:ea typeface="黑体" panose="02010609060101010101" pitchFamily="2" charset="-122"/>
                <a:sym typeface="+mn-ea"/>
              </a:rPr>
              <a:t>-</a:t>
            </a:r>
            <a:r>
              <a:rPr lang="zh-CN" altLang="en-US" sz="3200" b="1" kern="1200" baseline="0" dirty="0">
                <a:latin typeface="黑体" panose="02010609060101010101" pitchFamily="2" charset="-122"/>
                <a:ea typeface="黑体" panose="02010609060101010101" pitchFamily="2" charset="-122"/>
                <a:sym typeface="+mn-ea"/>
              </a:rPr>
              <a:t>前</a:t>
            </a:r>
            <a:r>
              <a:rPr lang="en-US" altLang="zh-CN" sz="3200" b="1" kern="1200" baseline="0" dirty="0">
                <a:latin typeface="黑体" panose="02010609060101010101" pitchFamily="2" charset="-122"/>
                <a:ea typeface="黑体" panose="02010609060101010101" pitchFamily="2" charset="-122"/>
                <a:sym typeface="+mn-ea"/>
              </a:rPr>
              <a:t>6</a:t>
            </a:r>
            <a:r>
              <a:rPr lang="zh-CN" altLang="en-US" sz="3200" b="1" kern="1200" baseline="0" dirty="0">
                <a:latin typeface="黑体" panose="02010609060101010101" pitchFamily="2" charset="-122"/>
                <a:ea typeface="黑体" panose="02010609060101010101" pitchFamily="2" charset="-122"/>
                <a:sym typeface="+mn-ea"/>
              </a:rPr>
              <a:t>世纪末</a:t>
            </a:r>
          </a:p>
          <a:p>
            <a:pPr algn="l" defTabSz="914400">
              <a:buSzPct val="100000"/>
            </a:pPr>
            <a:r>
              <a:rPr lang="en-US" altLang="zh-CN" sz="3200" b="1" kern="1200" baseline="0" dirty="0">
                <a:latin typeface="黑体" panose="02010609060101010101" pitchFamily="2" charset="-122"/>
                <a:ea typeface="黑体" panose="02010609060101010101" pitchFamily="2" charset="-122"/>
                <a:sym typeface="+mn-ea"/>
              </a:rPr>
              <a:t>2.</a:t>
            </a:r>
            <a:r>
              <a:rPr lang="zh-CN" altLang="en-US" sz="3200" b="1" kern="1200" baseline="0" dirty="0">
                <a:latin typeface="黑体" panose="02010609060101010101" pitchFamily="2" charset="-122"/>
                <a:ea typeface="黑体" panose="02010609060101010101" pitchFamily="2" charset="-122"/>
                <a:sym typeface="+mn-ea"/>
              </a:rPr>
              <a:t>贵族共和制（国）时期：前</a:t>
            </a:r>
            <a:r>
              <a:rPr lang="en-US" altLang="zh-CN" sz="3200" b="1" kern="1200" baseline="0" dirty="0">
                <a:latin typeface="黑体" panose="02010609060101010101" pitchFamily="2" charset="-122"/>
                <a:ea typeface="黑体" panose="02010609060101010101" pitchFamily="2" charset="-122"/>
                <a:sym typeface="+mn-ea"/>
              </a:rPr>
              <a:t>6</a:t>
            </a:r>
            <a:r>
              <a:rPr lang="zh-CN" altLang="en-US" sz="3200" b="1" kern="1200" baseline="0" dirty="0">
                <a:latin typeface="黑体" panose="02010609060101010101" pitchFamily="2" charset="-122"/>
                <a:ea typeface="黑体" panose="02010609060101010101" pitchFamily="2" charset="-122"/>
                <a:sym typeface="+mn-ea"/>
              </a:rPr>
              <a:t>世纪末</a:t>
            </a:r>
            <a:r>
              <a:rPr lang="en-US" altLang="zh-CN" sz="3200" b="1" kern="1200" baseline="0" dirty="0">
                <a:latin typeface="黑体" panose="02010609060101010101" pitchFamily="2" charset="-122"/>
                <a:ea typeface="黑体" panose="02010609060101010101" pitchFamily="2" charset="-122"/>
                <a:sym typeface="+mn-ea"/>
              </a:rPr>
              <a:t>-</a:t>
            </a:r>
            <a:r>
              <a:rPr lang="zh-CN" altLang="en-US" sz="3200" b="1" kern="1200" baseline="0" dirty="0">
                <a:latin typeface="黑体" panose="02010609060101010101" pitchFamily="2" charset="-122"/>
                <a:ea typeface="黑体" panose="02010609060101010101" pitchFamily="2" charset="-122"/>
                <a:sym typeface="+mn-ea"/>
              </a:rPr>
              <a:t>前</a:t>
            </a:r>
            <a:r>
              <a:rPr lang="en-US" altLang="zh-CN" sz="3200" b="1" kern="1200" baseline="0" dirty="0">
                <a:latin typeface="黑体" panose="02010609060101010101" pitchFamily="2" charset="-122"/>
                <a:ea typeface="黑体" panose="02010609060101010101" pitchFamily="2" charset="-122"/>
                <a:sym typeface="+mn-ea"/>
              </a:rPr>
              <a:t>27</a:t>
            </a:r>
            <a:r>
              <a:rPr lang="zh-CN" altLang="en-US" sz="3200" b="1" kern="1200" baseline="0" dirty="0">
                <a:latin typeface="黑体" panose="02010609060101010101" pitchFamily="2" charset="-122"/>
                <a:ea typeface="黑体" panose="02010609060101010101" pitchFamily="2" charset="-122"/>
                <a:sym typeface="+mn-ea"/>
              </a:rPr>
              <a:t>年</a:t>
            </a:r>
          </a:p>
          <a:p>
            <a:pPr algn="l" defTabSz="914400">
              <a:buSzPct val="100000"/>
            </a:pPr>
            <a:r>
              <a:rPr lang="zh-CN" altLang="en-US" sz="3200" b="1" kern="1200" baseline="0" dirty="0">
                <a:latin typeface="黑体" panose="02010609060101010101" pitchFamily="2" charset="-122"/>
                <a:ea typeface="黑体" panose="02010609060101010101" pitchFamily="2" charset="-122"/>
                <a:sym typeface="+mn-ea"/>
              </a:rPr>
              <a:t>（</a:t>
            </a:r>
            <a:r>
              <a:rPr lang="en-US" altLang="zh-CN" sz="3200" b="1" kern="1200" baseline="0" dirty="0">
                <a:latin typeface="黑体" panose="02010609060101010101" pitchFamily="2" charset="-122"/>
                <a:ea typeface="黑体" panose="02010609060101010101" pitchFamily="2" charset="-122"/>
                <a:sym typeface="+mn-ea"/>
              </a:rPr>
              <a:t>1</a:t>
            </a:r>
            <a:r>
              <a:rPr lang="zh-CN" altLang="en-US" sz="3200" b="1" kern="1200" baseline="0" dirty="0">
                <a:latin typeface="黑体" panose="02010609060101010101" pitchFamily="2" charset="-122"/>
                <a:ea typeface="黑体" panose="02010609060101010101" pitchFamily="2" charset="-122"/>
                <a:sym typeface="+mn-ea"/>
              </a:rPr>
              <a:t>）机构：执政官、元老院、公民大会</a:t>
            </a:r>
          </a:p>
          <a:p>
            <a:pPr algn="l" defTabSz="914400">
              <a:buSzPct val="100000"/>
            </a:pPr>
            <a:r>
              <a:rPr lang="zh-CN" altLang="en-US" sz="3200" b="1" kern="1200" baseline="0" dirty="0">
                <a:latin typeface="黑体" panose="02010609060101010101" pitchFamily="2" charset="-122"/>
                <a:ea typeface="黑体" panose="02010609060101010101" pitchFamily="2" charset="-122"/>
                <a:sym typeface="+mn-ea"/>
              </a:rPr>
              <a:t>（</a:t>
            </a:r>
            <a:r>
              <a:rPr lang="en-US" altLang="zh-CN" sz="3200" b="1" kern="1200" baseline="0" dirty="0">
                <a:latin typeface="黑体" panose="02010609060101010101" pitchFamily="2" charset="-122"/>
                <a:ea typeface="黑体" panose="02010609060101010101" pitchFamily="2" charset="-122"/>
                <a:sym typeface="+mn-ea"/>
              </a:rPr>
              <a:t>2</a:t>
            </a:r>
            <a:r>
              <a:rPr lang="zh-CN" altLang="en-US" sz="3200" b="1" kern="1200" baseline="0" dirty="0">
                <a:latin typeface="黑体" panose="02010609060101010101" pitchFamily="2" charset="-122"/>
                <a:ea typeface="黑体" panose="02010609060101010101" pitchFamily="2" charset="-122"/>
                <a:sym typeface="+mn-ea"/>
              </a:rPr>
              <a:t>）矛盾：贵族与平民的矛盾，平民保民官的设立。</a:t>
            </a:r>
          </a:p>
          <a:p>
            <a:pPr algn="l" defTabSz="914400">
              <a:buSzPct val="100000"/>
            </a:pPr>
            <a:r>
              <a:rPr lang="en-US" altLang="zh-CN" sz="3200" b="1" kern="1200" baseline="0" dirty="0">
                <a:latin typeface="黑体" panose="02010609060101010101" pitchFamily="2" charset="-122"/>
                <a:ea typeface="黑体" panose="02010609060101010101" pitchFamily="2" charset="-122"/>
                <a:sym typeface="+mn-ea"/>
              </a:rPr>
              <a:t>3.</a:t>
            </a:r>
            <a:r>
              <a:rPr lang="zh-CN" altLang="en-US" sz="3200" b="1" kern="1200" baseline="0" dirty="0">
                <a:latin typeface="黑体" panose="02010609060101010101" pitchFamily="2" charset="-122"/>
                <a:ea typeface="黑体" panose="02010609060101010101" pitchFamily="2" charset="-122"/>
                <a:sym typeface="+mn-ea"/>
              </a:rPr>
              <a:t>罗马帝国时代（前27年—公元395年）</a:t>
            </a:r>
          </a:p>
          <a:p>
            <a:pPr algn="l" defTabSz="914400">
              <a:buSzPct val="100000"/>
            </a:pPr>
            <a:r>
              <a:rPr lang="en-US" altLang="zh-CN" sz="3200" b="1" dirty="0">
                <a:latin typeface="黑体" panose="02010609060101010101" pitchFamily="2" charset="-122"/>
                <a:ea typeface="黑体" panose="02010609060101010101" pitchFamily="2" charset="-122"/>
                <a:sym typeface="+mn-ea"/>
              </a:rPr>
              <a:t>4.395</a:t>
            </a:r>
            <a:r>
              <a:rPr lang="zh-CN" altLang="en-US" sz="3200" b="1" dirty="0">
                <a:latin typeface="黑体" panose="02010609060101010101" pitchFamily="2" charset="-122"/>
                <a:ea typeface="黑体" panose="02010609060101010101" pitchFamily="2" charset="-122"/>
                <a:sym typeface="+mn-ea"/>
              </a:rPr>
              <a:t>年罗马帝国分裂为东西两部分。</a:t>
            </a:r>
          </a:p>
          <a:p>
            <a:pPr algn="l" defTabSz="914400">
              <a:buSzPct val="100000"/>
            </a:pPr>
            <a:r>
              <a:rPr lang="zh-CN" altLang="en-US" sz="3200" b="1" dirty="0">
                <a:latin typeface="黑体" panose="02010609060101010101" pitchFamily="2" charset="-122"/>
                <a:ea typeface="黑体" panose="02010609060101010101" pitchFamily="2" charset="-122"/>
                <a:sym typeface="+mn-ea"/>
              </a:rPr>
              <a:t>（</a:t>
            </a:r>
            <a:r>
              <a:rPr lang="en-US" altLang="zh-CN" sz="3200" b="1" dirty="0">
                <a:latin typeface="黑体" panose="02010609060101010101" pitchFamily="2" charset="-122"/>
                <a:ea typeface="黑体" panose="02010609060101010101" pitchFamily="2" charset="-122"/>
                <a:sym typeface="+mn-ea"/>
              </a:rPr>
              <a:t>1</a:t>
            </a:r>
            <a:r>
              <a:rPr lang="zh-CN" altLang="en-US" sz="3200" b="1" dirty="0">
                <a:latin typeface="黑体" panose="02010609060101010101" pitchFamily="2" charset="-122"/>
                <a:ea typeface="黑体" panose="02010609060101010101" pitchFamily="2" charset="-122"/>
                <a:sym typeface="+mn-ea"/>
              </a:rPr>
              <a:t>）西罗马帝国（395</a:t>
            </a:r>
            <a:r>
              <a:rPr lang="en-US" altLang="zh-CN" sz="3200" b="1" dirty="0">
                <a:latin typeface="黑体" panose="02010609060101010101" pitchFamily="2" charset="-122"/>
                <a:ea typeface="黑体" panose="02010609060101010101" pitchFamily="2" charset="-122"/>
                <a:sym typeface="+mn-ea"/>
              </a:rPr>
              <a:t>-</a:t>
            </a:r>
            <a:r>
              <a:rPr lang="zh-CN" altLang="en-US" sz="3200" b="1" dirty="0">
                <a:latin typeface="黑体" panose="02010609060101010101" pitchFamily="2" charset="-122"/>
                <a:ea typeface="黑体" panose="02010609060101010101" pitchFamily="2" charset="-122"/>
                <a:sym typeface="+mn-ea"/>
              </a:rPr>
              <a:t>476），</a:t>
            </a:r>
            <a:r>
              <a:rPr lang="en-US" altLang="zh-CN" sz="3200" b="1" dirty="0">
                <a:latin typeface="黑体" panose="02010609060101010101" pitchFamily="2" charset="-122"/>
                <a:ea typeface="黑体" panose="02010609060101010101" pitchFamily="2" charset="-122"/>
                <a:sym typeface="+mn-ea"/>
              </a:rPr>
              <a:t>476</a:t>
            </a:r>
            <a:r>
              <a:rPr lang="zh-CN" altLang="en-US" sz="3200" b="1" dirty="0">
                <a:latin typeface="黑体" panose="02010609060101010101" pitchFamily="2" charset="-122"/>
                <a:ea typeface="黑体" panose="02010609060101010101" pitchFamily="2" charset="-122"/>
                <a:sym typeface="+mn-ea"/>
              </a:rPr>
              <a:t>年西罗马帝国灭亡到</a:t>
            </a:r>
            <a:r>
              <a:rPr lang="en-US" altLang="zh-CN" sz="3200" b="1" dirty="0">
                <a:latin typeface="黑体" panose="02010609060101010101" pitchFamily="2" charset="-122"/>
                <a:ea typeface="黑体" panose="02010609060101010101" pitchFamily="2" charset="-122"/>
                <a:sym typeface="+mn-ea"/>
              </a:rPr>
              <a:t>1500</a:t>
            </a:r>
            <a:r>
              <a:rPr lang="zh-CN" altLang="en-US" sz="3200" b="1" dirty="0">
                <a:latin typeface="黑体" panose="02010609060101010101" pitchFamily="2" charset="-122"/>
                <a:ea typeface="黑体" panose="02010609060101010101" pitchFamily="2" charset="-122"/>
                <a:sym typeface="+mn-ea"/>
              </a:rPr>
              <a:t>年左右的历史，被西方史学家称为欧洲的中世纪，也就是西欧的封建社会。</a:t>
            </a:r>
          </a:p>
          <a:p>
            <a:pPr algn="l" defTabSz="914400">
              <a:buSzPct val="100000"/>
            </a:pPr>
            <a:r>
              <a:rPr lang="zh-CN" altLang="en-US" sz="3200" b="1" dirty="0">
                <a:latin typeface="黑体" panose="02010609060101010101" pitchFamily="2" charset="-122"/>
                <a:ea typeface="黑体" panose="02010609060101010101" pitchFamily="2" charset="-122"/>
                <a:sym typeface="+mn-ea"/>
              </a:rPr>
              <a:t>（</a:t>
            </a:r>
            <a:r>
              <a:rPr lang="en-US" altLang="zh-CN" sz="3200" b="1" dirty="0">
                <a:latin typeface="黑体" panose="02010609060101010101" pitchFamily="2" charset="-122"/>
                <a:ea typeface="黑体" panose="02010609060101010101" pitchFamily="2" charset="-122"/>
                <a:sym typeface="+mn-ea"/>
              </a:rPr>
              <a:t>2</a:t>
            </a:r>
            <a:r>
              <a:rPr lang="zh-CN" altLang="en-US" sz="3200" b="1" dirty="0">
                <a:latin typeface="黑体" panose="02010609060101010101" pitchFamily="2" charset="-122"/>
                <a:ea typeface="黑体" panose="02010609060101010101" pitchFamily="2" charset="-122"/>
                <a:sym typeface="+mn-ea"/>
              </a:rPr>
              <a:t>）东罗马帝国（395</a:t>
            </a:r>
            <a:r>
              <a:rPr lang="en-US" altLang="zh-CN" sz="3200" b="1" dirty="0">
                <a:latin typeface="黑体" panose="02010609060101010101" pitchFamily="2" charset="-122"/>
                <a:ea typeface="黑体" panose="02010609060101010101" pitchFamily="2" charset="-122"/>
                <a:sym typeface="+mn-ea"/>
              </a:rPr>
              <a:t>-</a:t>
            </a:r>
            <a:r>
              <a:rPr lang="zh-CN" altLang="en-US" sz="3200" b="1" dirty="0">
                <a:latin typeface="黑体" panose="02010609060101010101" pitchFamily="2" charset="-122"/>
                <a:ea typeface="黑体" panose="02010609060101010101" pitchFamily="2" charset="-122"/>
                <a:sym typeface="+mn-ea"/>
              </a:rPr>
              <a:t>1453），拜占庭帝国。</a:t>
            </a:r>
            <a:endParaRPr lang="zh-CN" altLang="en-US" sz="3200" b="1" kern="1200" baseline="0" dirty="0">
              <a:latin typeface="黑体" panose="02010609060101010101" pitchFamily="2" charset="-122"/>
              <a:ea typeface="黑体" panose="02010609060101010101" pitchFamily="2" charset="-122"/>
              <a:sym typeface="+mn-e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矩形 39938"/>
          <p:cNvSpPr/>
          <p:nvPr/>
        </p:nvSpPr>
        <p:spPr>
          <a:xfrm>
            <a:off x="1227455" y="890270"/>
            <a:ext cx="10094595" cy="645160"/>
          </a:xfrm>
          <a:prstGeom prst="rect">
            <a:avLst/>
          </a:prstGeom>
          <a:solidFill>
            <a:schemeClr val="tx1"/>
          </a:solidFill>
          <a:ln w="9525">
            <a:noFill/>
          </a:ln>
        </p:spPr>
        <p:txBody>
          <a:bodyPr wrap="square" anchor="t">
            <a:spAutoFit/>
          </a:bodyPr>
          <a:lstStyle/>
          <a:p>
            <a:r>
              <a:rPr lang="zh-CN" altLang="en-US" sz="3600" b="0" dirty="0">
                <a:solidFill>
                  <a:schemeClr val="bg1"/>
                </a:solidFill>
                <a:latin typeface="黑体" panose="02010609060101010101" pitchFamily="2" charset="-122"/>
                <a:ea typeface="黑体" panose="02010609060101010101" pitchFamily="2" charset="-122"/>
              </a:rPr>
              <a:t>阅读：关于罗马法</a:t>
            </a:r>
          </a:p>
        </p:txBody>
      </p:sp>
      <p:sp>
        <p:nvSpPr>
          <p:cNvPr id="39941" name="文本框 39940"/>
          <p:cNvSpPr txBox="1"/>
          <p:nvPr/>
        </p:nvSpPr>
        <p:spPr>
          <a:xfrm>
            <a:off x="1237615" y="1513205"/>
            <a:ext cx="10083800" cy="2061210"/>
          </a:xfrm>
          <a:prstGeom prst="rect">
            <a:avLst/>
          </a:prstGeom>
          <a:solidFill>
            <a:schemeClr val="tx1"/>
          </a:solidFill>
          <a:ln w="9525">
            <a:noFill/>
          </a:ln>
        </p:spPr>
        <p:txBody>
          <a:bodyPr wrap="square" anchor="t">
            <a:spAutoFit/>
          </a:bodyPr>
          <a:lstStyle/>
          <a:p>
            <a:r>
              <a:rPr lang="zh-CN" altLang="en-US" sz="3200" b="1" dirty="0">
                <a:solidFill>
                  <a:schemeClr val="bg1"/>
                </a:solidFill>
                <a:latin typeface="黑体" panose="02010609060101010101" pitchFamily="2" charset="-122"/>
                <a:ea typeface="黑体" panose="02010609060101010101" pitchFamily="2" charset="-122"/>
              </a:rPr>
              <a:t>（</a:t>
            </a:r>
            <a:r>
              <a:rPr lang="en-US" altLang="zh-CN" sz="3200" b="1" dirty="0">
                <a:solidFill>
                  <a:schemeClr val="bg1"/>
                </a:solidFill>
                <a:latin typeface="黑体" panose="02010609060101010101" pitchFamily="2" charset="-122"/>
                <a:ea typeface="黑体" panose="02010609060101010101" pitchFamily="2" charset="-122"/>
              </a:rPr>
              <a:t>1</a:t>
            </a:r>
            <a:r>
              <a:rPr lang="zh-CN" altLang="en-US" sz="3200" b="1" dirty="0">
                <a:solidFill>
                  <a:schemeClr val="bg1"/>
                </a:solidFill>
                <a:latin typeface="黑体" panose="02010609060101010101" pitchFamily="2" charset="-122"/>
                <a:ea typeface="黑体" panose="02010609060101010101" pitchFamily="2" charset="-122"/>
              </a:rPr>
              <a:t>）概念：罗马法指公元前</a:t>
            </a:r>
            <a:r>
              <a:rPr lang="en-US" altLang="zh-CN" sz="3200" b="1" dirty="0">
                <a:solidFill>
                  <a:schemeClr val="bg1"/>
                </a:solidFill>
                <a:latin typeface="黑体" panose="02010609060101010101" pitchFamily="2" charset="-122"/>
                <a:ea typeface="黑体" panose="02010609060101010101" pitchFamily="2" charset="-122"/>
              </a:rPr>
              <a:t>6</a:t>
            </a:r>
            <a:r>
              <a:rPr lang="zh-CN" altLang="en-US" sz="3200" b="1" dirty="0">
                <a:solidFill>
                  <a:schemeClr val="bg1"/>
                </a:solidFill>
                <a:latin typeface="黑体" panose="02010609060101010101" pitchFamily="2" charset="-122"/>
                <a:ea typeface="黑体" panose="02010609060101010101" pitchFamily="2" charset="-122"/>
              </a:rPr>
              <a:t>世纪末至公元</a:t>
            </a:r>
            <a:r>
              <a:rPr lang="en-US" altLang="zh-CN" sz="3200" b="1" dirty="0">
                <a:solidFill>
                  <a:schemeClr val="bg1"/>
                </a:solidFill>
                <a:latin typeface="黑体" panose="02010609060101010101" pitchFamily="2" charset="-122"/>
                <a:ea typeface="黑体" panose="02010609060101010101" pitchFamily="2" charset="-122"/>
              </a:rPr>
              <a:t>7</a:t>
            </a:r>
            <a:r>
              <a:rPr lang="zh-CN" altLang="en-US" sz="3200" b="1" dirty="0">
                <a:solidFill>
                  <a:schemeClr val="bg1"/>
                </a:solidFill>
                <a:latin typeface="黑体" panose="02010609060101010101" pitchFamily="2" charset="-122"/>
                <a:ea typeface="黑体" panose="02010609060101010101" pitchFamily="2" charset="-122"/>
              </a:rPr>
              <a:t>世纪古代罗马制定和实施的全部法律。</a:t>
            </a:r>
          </a:p>
          <a:p>
            <a:r>
              <a:rPr lang="zh-CN" altLang="en-US" sz="3200" b="1" dirty="0">
                <a:solidFill>
                  <a:schemeClr val="bg1"/>
                </a:solidFill>
                <a:latin typeface="黑体" panose="02010609060101010101" pitchFamily="2" charset="-122"/>
                <a:ea typeface="黑体" panose="02010609060101010101" pitchFamily="2" charset="-122"/>
              </a:rPr>
              <a:t>（</a:t>
            </a:r>
            <a:r>
              <a:rPr lang="en-US" altLang="zh-CN" sz="3200" b="1" dirty="0">
                <a:solidFill>
                  <a:schemeClr val="bg1"/>
                </a:solidFill>
                <a:latin typeface="黑体" panose="02010609060101010101" pitchFamily="2" charset="-122"/>
                <a:ea typeface="黑体" panose="02010609060101010101" pitchFamily="2" charset="-122"/>
              </a:rPr>
              <a:t>2</a:t>
            </a:r>
            <a:r>
              <a:rPr lang="zh-CN" altLang="en-US" sz="3200" b="1" dirty="0">
                <a:solidFill>
                  <a:schemeClr val="bg1"/>
                </a:solidFill>
                <a:latin typeface="黑体" panose="02010609060101010101" pitchFamily="2" charset="-122"/>
                <a:ea typeface="黑体" panose="02010609060101010101" pitchFamily="2" charset="-122"/>
              </a:rPr>
              <a:t>）</a:t>
            </a:r>
            <a:r>
              <a:rPr lang="zh-CN" altLang="en-US" sz="3200" b="1" dirty="0">
                <a:solidFill>
                  <a:srgbClr val="FFC000"/>
                </a:solidFill>
                <a:uFillTx/>
                <a:latin typeface="黑体" panose="02010609060101010101" pitchFamily="2" charset="-122"/>
                <a:ea typeface="黑体" panose="02010609060101010101" pitchFamily="2" charset="-122"/>
              </a:rPr>
              <a:t>分类：</a:t>
            </a:r>
            <a:r>
              <a:rPr lang="zh-CN" altLang="en-US" sz="3200" b="1" dirty="0">
                <a:solidFill>
                  <a:schemeClr val="bg1"/>
                </a:solidFill>
                <a:latin typeface="黑体" panose="02010609060101010101" pitchFamily="2" charset="-122"/>
                <a:ea typeface="黑体" panose="02010609060101010101" pitchFamily="2" charset="-122"/>
              </a:rPr>
              <a:t>从形式上分为习惯法与成文法；从整体结构（适用范围）上分为公民法和万民法。</a:t>
            </a:r>
          </a:p>
        </p:txBody>
      </p:sp>
      <p:sp>
        <p:nvSpPr>
          <p:cNvPr id="2" name="文本框 1"/>
          <p:cNvSpPr txBox="1"/>
          <p:nvPr/>
        </p:nvSpPr>
        <p:spPr>
          <a:xfrm>
            <a:off x="140970" y="107315"/>
            <a:ext cx="11872595" cy="583565"/>
          </a:xfrm>
          <a:prstGeom prst="rect">
            <a:avLst/>
          </a:prstGeom>
          <a:noFill/>
        </p:spPr>
        <p:txBody>
          <a:bodyPr wrap="square" rtlCol="0" anchor="t">
            <a:spAutoFit/>
          </a:bodyPr>
          <a:lstStyle/>
          <a:p>
            <a:pPr algn="l" defTabSz="914400">
              <a:buSzPct val="100000"/>
            </a:pPr>
            <a:r>
              <a:rPr lang="zh-CN" altLang="en-US" sz="3200" b="1" kern="1200" baseline="0" dirty="0">
                <a:latin typeface="黑体" panose="02010609060101010101" pitchFamily="2" charset="-122"/>
                <a:ea typeface="黑体" panose="02010609060101010101" pitchFamily="2" charset="-122"/>
                <a:sym typeface="+mn-ea"/>
              </a:rPr>
              <a:t>（二）</a:t>
            </a:r>
            <a:r>
              <a:rPr lang="zh-CN" sz="3200" b="1" kern="1200" baseline="0" dirty="0">
                <a:latin typeface="黑体" panose="02010609060101010101" pitchFamily="2" charset="-122"/>
                <a:ea typeface="黑体" panose="02010609060101010101" pitchFamily="2" charset="-122"/>
                <a:sym typeface="+mn-ea"/>
              </a:rPr>
              <a:t>罗马法</a:t>
            </a:r>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40970" y="107315"/>
            <a:ext cx="11872595" cy="5016758"/>
          </a:xfrm>
          <a:prstGeom prst="rect">
            <a:avLst/>
          </a:prstGeom>
          <a:noFill/>
        </p:spPr>
        <p:txBody>
          <a:bodyPr wrap="square" rtlCol="0" anchor="t">
            <a:spAutoFit/>
          </a:bodyPr>
          <a:lstStyle/>
          <a:p>
            <a:pPr algn="l" defTabSz="914400">
              <a:buSzPct val="100000"/>
            </a:pPr>
            <a:r>
              <a:rPr lang="zh-CN" altLang="en-US" sz="3200" b="1" kern="1200" baseline="0" dirty="0">
                <a:latin typeface="黑体" panose="02010609060101010101" pitchFamily="2" charset="-122"/>
                <a:ea typeface="黑体" panose="02010609060101010101" pitchFamily="2" charset="-122"/>
                <a:sym typeface="+mn-ea"/>
              </a:rPr>
              <a:t>（二）</a:t>
            </a:r>
            <a:r>
              <a:rPr lang="zh-CN" sz="3200" b="1" kern="1200" baseline="0" dirty="0">
                <a:latin typeface="黑体" panose="02010609060101010101" pitchFamily="2" charset="-122"/>
                <a:ea typeface="黑体" panose="02010609060101010101" pitchFamily="2" charset="-122"/>
                <a:sym typeface="+mn-ea"/>
              </a:rPr>
              <a:t>罗马法</a:t>
            </a:r>
          </a:p>
          <a:p>
            <a:pPr algn="l" defTabSz="914400">
              <a:buSzPct val="100000"/>
            </a:pPr>
            <a:r>
              <a:rPr lang="en-US" altLang="zh-CN" sz="3200" b="1" kern="1200" baseline="0" dirty="0">
                <a:latin typeface="黑体" panose="02010609060101010101" pitchFamily="2" charset="-122"/>
                <a:ea typeface="黑体" panose="02010609060101010101" pitchFamily="2" charset="-122"/>
                <a:sym typeface="+mn-ea"/>
              </a:rPr>
              <a:t>1.</a:t>
            </a:r>
            <a:r>
              <a:rPr lang="zh-CN" altLang="en-US" sz="3200" b="1" kern="1200" baseline="0" dirty="0">
                <a:latin typeface="黑体" panose="02010609060101010101" pitchFamily="2" charset="-122"/>
                <a:ea typeface="黑体" panose="02010609060101010101" pitchFamily="2" charset="-122"/>
                <a:sym typeface="+mn-ea"/>
              </a:rPr>
              <a:t>从习惯法到成文法</a:t>
            </a:r>
          </a:p>
          <a:p>
            <a:pPr algn="l" defTabSz="914400">
              <a:buSzPct val="100000"/>
            </a:pPr>
            <a:r>
              <a:rPr lang="zh-CN" altLang="en-US" sz="3200" b="1" kern="1200" baseline="0" dirty="0">
                <a:latin typeface="黑体" panose="02010609060101010101" pitchFamily="2" charset="-122"/>
                <a:ea typeface="黑体" panose="02010609060101010101" pitchFamily="2" charset="-122"/>
                <a:sym typeface="+mn-ea"/>
              </a:rPr>
              <a:t>（</a:t>
            </a:r>
            <a:r>
              <a:rPr lang="en-US" altLang="zh-CN" sz="3200" b="1" kern="1200" baseline="0" dirty="0">
                <a:latin typeface="黑体" panose="02010609060101010101" pitchFamily="2" charset="-122"/>
                <a:ea typeface="黑体" panose="02010609060101010101" pitchFamily="2" charset="-122"/>
                <a:sym typeface="+mn-ea"/>
              </a:rPr>
              <a:t>1</a:t>
            </a:r>
            <a:r>
              <a:rPr lang="zh-CN" altLang="en-US" sz="3200" b="1" kern="1200" baseline="0" dirty="0">
                <a:latin typeface="黑体" panose="02010609060101010101" pitchFamily="2" charset="-122"/>
                <a:ea typeface="黑体" panose="02010609060101010101" pitchFamily="2" charset="-122"/>
                <a:sym typeface="+mn-ea"/>
              </a:rPr>
              <a:t>）背景：</a:t>
            </a:r>
          </a:p>
          <a:p>
            <a:pPr algn="l" defTabSz="914400">
              <a:buSzPct val="100000"/>
            </a:pPr>
            <a:r>
              <a:rPr lang="en-US" altLang="zh-CN" sz="3200" b="1" kern="1200" baseline="0" dirty="0">
                <a:latin typeface="黑体" panose="02010609060101010101" pitchFamily="2" charset="-122"/>
                <a:ea typeface="黑体" panose="02010609060101010101" pitchFamily="2" charset="-122"/>
                <a:sym typeface="+mn-ea"/>
              </a:rPr>
              <a:t>	</a:t>
            </a:r>
            <a:r>
              <a:rPr lang="zh-CN" altLang="en-US" sz="3200" b="1" kern="1200" baseline="0" dirty="0">
                <a:latin typeface="黑体" panose="02010609060101010101" pitchFamily="2" charset="-122"/>
                <a:ea typeface="黑体" panose="02010609060101010101" pitchFamily="2" charset="-122"/>
                <a:sym typeface="+mn-ea"/>
              </a:rPr>
              <a:t>平民与贵族的斗争。</a:t>
            </a:r>
          </a:p>
          <a:p>
            <a:pPr algn="l" defTabSz="914400">
              <a:buSzPct val="100000"/>
            </a:pPr>
            <a:r>
              <a:rPr lang="zh-CN" altLang="en-US" sz="3200" b="1" kern="1200" baseline="0" dirty="0">
                <a:latin typeface="黑体" panose="02010609060101010101" pitchFamily="2" charset="-122"/>
                <a:ea typeface="黑体" panose="02010609060101010101" pitchFamily="2" charset="-122"/>
                <a:sym typeface="+mn-ea"/>
              </a:rPr>
              <a:t>（</a:t>
            </a:r>
            <a:r>
              <a:rPr lang="en-US" altLang="zh-CN" sz="3200" b="1" kern="1200" baseline="0" dirty="0">
                <a:latin typeface="黑体" panose="02010609060101010101" pitchFamily="2" charset="-122"/>
                <a:ea typeface="黑体" panose="02010609060101010101" pitchFamily="2" charset="-122"/>
                <a:sym typeface="+mn-ea"/>
              </a:rPr>
              <a:t>2</a:t>
            </a:r>
            <a:r>
              <a:rPr lang="zh-CN" altLang="en-US" sz="3200" b="1" kern="1200" baseline="0" dirty="0">
                <a:latin typeface="黑体" panose="02010609060101010101" pitchFamily="2" charset="-122"/>
                <a:ea typeface="黑体" panose="02010609060101010101" pitchFamily="2" charset="-122"/>
                <a:sym typeface="+mn-ea"/>
              </a:rPr>
              <a:t>）标志：</a:t>
            </a:r>
          </a:p>
          <a:p>
            <a:pPr algn="l" defTabSz="914400">
              <a:buSzPct val="100000"/>
            </a:pPr>
            <a:r>
              <a:rPr lang="en-US" altLang="zh-CN" sz="3200" b="1" kern="1200" baseline="0" dirty="0">
                <a:latin typeface="黑体" panose="02010609060101010101" pitchFamily="2" charset="-122"/>
                <a:ea typeface="黑体" panose="02010609060101010101" pitchFamily="2" charset="-122"/>
                <a:sym typeface="+mn-ea"/>
              </a:rPr>
              <a:t>	</a:t>
            </a:r>
            <a:r>
              <a:rPr lang="zh-CN" altLang="en-US" sz="3200" b="1" kern="1200" baseline="0" dirty="0">
                <a:solidFill>
                  <a:srgbClr val="FF0000"/>
                </a:solidFill>
                <a:latin typeface="黑体" panose="02010609060101010101" pitchFamily="2" charset="-122"/>
                <a:ea typeface="黑体" panose="02010609060101010101" pitchFamily="2" charset="-122"/>
                <a:sym typeface="+mn-ea"/>
              </a:rPr>
              <a:t>《十二铜表法》</a:t>
            </a:r>
            <a:r>
              <a:rPr lang="zh-CN" altLang="en-US" sz="3200" b="1" kern="1200" baseline="0" dirty="0">
                <a:latin typeface="黑体" panose="02010609060101010101" pitchFamily="2" charset="-122"/>
                <a:ea typeface="黑体" panose="02010609060101010101" pitchFamily="2" charset="-122"/>
                <a:sym typeface="+mn-ea"/>
              </a:rPr>
              <a:t>（前</a:t>
            </a:r>
            <a:r>
              <a:rPr lang="en-US" altLang="zh-CN" sz="3200" b="1" kern="1200" baseline="0" dirty="0">
                <a:latin typeface="黑体" panose="02010609060101010101" pitchFamily="2" charset="-122"/>
                <a:ea typeface="黑体" panose="02010609060101010101" pitchFamily="2" charset="-122"/>
                <a:sym typeface="+mn-ea"/>
              </a:rPr>
              <a:t>449</a:t>
            </a:r>
            <a:r>
              <a:rPr lang="zh-CN" altLang="en-US" sz="3200" b="1" kern="1200" baseline="0" dirty="0">
                <a:latin typeface="黑体" panose="02010609060101010101" pitchFamily="2" charset="-122"/>
                <a:ea typeface="黑体" panose="02010609060101010101" pitchFamily="2" charset="-122"/>
                <a:sym typeface="+mn-ea"/>
              </a:rPr>
              <a:t>）</a:t>
            </a:r>
          </a:p>
          <a:p>
            <a:pPr algn="l" defTabSz="914400">
              <a:buSzPct val="100000"/>
            </a:pPr>
            <a:r>
              <a:rPr lang="zh-CN" altLang="en-US" sz="3200" b="1" kern="1200" baseline="0" dirty="0">
                <a:latin typeface="黑体" panose="02010609060101010101" pitchFamily="2" charset="-122"/>
                <a:ea typeface="黑体" panose="02010609060101010101" pitchFamily="2" charset="-122"/>
                <a:sym typeface="+mn-ea"/>
              </a:rPr>
              <a:t>（</a:t>
            </a:r>
            <a:r>
              <a:rPr lang="en-US" altLang="zh-CN" sz="3200" b="1" kern="1200" baseline="0" dirty="0">
                <a:latin typeface="黑体" panose="02010609060101010101" pitchFamily="2" charset="-122"/>
                <a:ea typeface="黑体" panose="02010609060101010101" pitchFamily="2" charset="-122"/>
                <a:sym typeface="+mn-ea"/>
              </a:rPr>
              <a:t>3</a:t>
            </a:r>
            <a:r>
              <a:rPr lang="zh-CN" altLang="en-US" sz="3200" b="1" kern="1200" baseline="0" dirty="0">
                <a:latin typeface="黑体" panose="02010609060101010101" pitchFamily="2" charset="-122"/>
                <a:ea typeface="黑体" panose="02010609060101010101" pitchFamily="2" charset="-122"/>
                <a:sym typeface="+mn-ea"/>
              </a:rPr>
              <a:t>）评价：</a:t>
            </a:r>
          </a:p>
          <a:p>
            <a:pPr algn="l" defTabSz="914400">
              <a:buSzPct val="100000"/>
            </a:pPr>
            <a:r>
              <a:rPr lang="en-US" altLang="zh-CN" sz="3200" b="1" kern="1200" baseline="0" dirty="0">
                <a:latin typeface="黑体" panose="02010609060101010101" pitchFamily="2" charset="-122"/>
                <a:ea typeface="黑体" panose="02010609060101010101" pitchFamily="2" charset="-122"/>
                <a:sym typeface="+mn-ea"/>
              </a:rPr>
              <a:t>	</a:t>
            </a:r>
            <a:r>
              <a:rPr lang="en-US" altLang="zh-CN" sz="3200" b="1" kern="1200" baseline="0" dirty="0">
                <a:solidFill>
                  <a:srgbClr val="FF0000"/>
                </a:solidFill>
                <a:latin typeface="黑体" panose="02010609060101010101" pitchFamily="2" charset="-122"/>
                <a:ea typeface="黑体" panose="02010609060101010101" pitchFamily="2" charset="-122"/>
                <a:sym typeface="+mn-ea"/>
              </a:rPr>
              <a:t>①</a:t>
            </a:r>
            <a:r>
              <a:rPr lang="zh-CN" altLang="en-US" sz="3200" b="1" kern="1200" baseline="0" dirty="0">
                <a:solidFill>
                  <a:srgbClr val="FF0000"/>
                </a:solidFill>
                <a:latin typeface="黑体" panose="02010609060101010101" pitchFamily="2" charset="-122"/>
                <a:ea typeface="黑体" panose="02010609060101010101" pitchFamily="2" charset="-122"/>
                <a:sym typeface="+mn-ea"/>
              </a:rPr>
              <a:t>内容广泛，条文</a:t>
            </a:r>
            <a:r>
              <a:rPr lang="zh-CN" altLang="en-US" sz="3200" b="1" kern="1200" baseline="0" dirty="0" smtClean="0">
                <a:solidFill>
                  <a:srgbClr val="FF0000"/>
                </a:solidFill>
                <a:latin typeface="黑体" panose="02010609060101010101" pitchFamily="2" charset="-122"/>
                <a:ea typeface="黑体" panose="02010609060101010101" pitchFamily="2" charset="-122"/>
                <a:sym typeface="+mn-ea"/>
              </a:rPr>
              <a:t>明晰，有法可依</a:t>
            </a:r>
            <a:endParaRPr lang="en-US" altLang="zh-CN" sz="3200" b="1" kern="1200" baseline="0" dirty="0" smtClean="0">
              <a:solidFill>
                <a:srgbClr val="FF0000"/>
              </a:solidFill>
              <a:latin typeface="黑体" panose="02010609060101010101" pitchFamily="2" charset="-122"/>
              <a:ea typeface="黑体" panose="02010609060101010101" pitchFamily="2" charset="-122"/>
              <a:sym typeface="+mn-ea"/>
            </a:endParaRPr>
          </a:p>
          <a:p>
            <a:pPr algn="l" defTabSz="914400">
              <a:buSzPct val="100000"/>
            </a:pPr>
            <a:r>
              <a:rPr lang="en-US" altLang="zh-CN" sz="3200" b="1" kern="1200" baseline="0" dirty="0">
                <a:solidFill>
                  <a:srgbClr val="FF0000"/>
                </a:solidFill>
                <a:latin typeface="黑体" panose="02010609060101010101" pitchFamily="2" charset="-122"/>
                <a:ea typeface="黑体" panose="02010609060101010101" pitchFamily="2" charset="-122"/>
                <a:sym typeface="+mn-ea"/>
              </a:rPr>
              <a:t>	②</a:t>
            </a:r>
            <a:r>
              <a:rPr lang="zh-CN" altLang="en-US" sz="3200" b="1" kern="1200" baseline="0" dirty="0">
                <a:solidFill>
                  <a:srgbClr val="FF0000"/>
                </a:solidFill>
                <a:latin typeface="黑体" panose="02010609060101010101" pitchFamily="2" charset="-122"/>
                <a:ea typeface="黑体" panose="02010609060101010101" pitchFamily="2" charset="-122"/>
                <a:sym typeface="+mn-ea"/>
              </a:rPr>
              <a:t>限制贵族随意解释</a:t>
            </a:r>
            <a:r>
              <a:rPr lang="zh-CN" altLang="en-US" sz="3200" b="1" kern="1200" baseline="0" dirty="0" smtClean="0">
                <a:solidFill>
                  <a:srgbClr val="FF0000"/>
                </a:solidFill>
                <a:latin typeface="黑体" panose="02010609060101010101" pitchFamily="2" charset="-122"/>
                <a:ea typeface="黑体" panose="02010609060101010101" pitchFamily="2" charset="-122"/>
                <a:sym typeface="+mn-ea"/>
              </a:rPr>
              <a:t>法律</a:t>
            </a:r>
            <a:r>
              <a:rPr lang="en-US" altLang="zh-CN" sz="3200" b="1" kern="1200" baseline="0" dirty="0">
                <a:latin typeface="黑体" panose="02010609060101010101" pitchFamily="2" charset="-122"/>
                <a:ea typeface="黑体" panose="02010609060101010101" pitchFamily="2" charset="-122"/>
                <a:sym typeface="+mn-ea"/>
              </a:rPr>
              <a:t>	</a:t>
            </a:r>
            <a:endParaRPr lang="en-US" altLang="zh-CN" sz="3200" b="1" kern="1200" baseline="0" dirty="0" smtClean="0">
              <a:latin typeface="黑体" panose="02010609060101010101" pitchFamily="2" charset="-122"/>
              <a:ea typeface="黑体" panose="02010609060101010101" pitchFamily="2" charset="-122"/>
              <a:sym typeface="+mn-ea"/>
            </a:endParaRPr>
          </a:p>
          <a:p>
            <a:pPr algn="l" defTabSz="914400">
              <a:buSzPct val="100000"/>
            </a:pPr>
            <a:r>
              <a:rPr lang="en-US" altLang="zh-CN" sz="3200" b="1" dirty="0">
                <a:latin typeface="黑体" panose="02010609060101010101" pitchFamily="2" charset="-122"/>
                <a:ea typeface="黑体" panose="02010609060101010101" pitchFamily="2" charset="-122"/>
                <a:sym typeface="+mn-ea"/>
              </a:rPr>
              <a:t> </a:t>
            </a:r>
            <a:r>
              <a:rPr lang="en-US" altLang="zh-CN" sz="3200" b="1" dirty="0" smtClean="0">
                <a:latin typeface="黑体" panose="02010609060101010101" pitchFamily="2" charset="-122"/>
                <a:ea typeface="黑体" panose="02010609060101010101" pitchFamily="2" charset="-122"/>
                <a:sym typeface="+mn-ea"/>
              </a:rPr>
              <a:t>   </a:t>
            </a:r>
            <a:r>
              <a:rPr lang="en-US" altLang="zh-CN" sz="3200" b="1" kern="1200" baseline="0" dirty="0" smtClean="0">
                <a:latin typeface="黑体" panose="02010609060101010101" pitchFamily="2" charset="-122"/>
                <a:ea typeface="黑体" panose="02010609060101010101" pitchFamily="2" charset="-122"/>
                <a:sym typeface="+mn-ea"/>
              </a:rPr>
              <a:t>③</a:t>
            </a:r>
            <a:r>
              <a:rPr lang="zh-CN" altLang="en-US" sz="3200" b="1" kern="1200" baseline="0" dirty="0">
                <a:latin typeface="黑体" panose="02010609060101010101" pitchFamily="2" charset="-122"/>
                <a:ea typeface="黑体" panose="02010609060101010101" pitchFamily="2" charset="-122"/>
                <a:sym typeface="+mn-ea"/>
              </a:rPr>
              <a:t>一定程度上维护平民利益</a:t>
            </a:r>
            <a:endParaRPr lang="en-US" altLang="zh-CN" sz="3200" b="1" kern="1200" baseline="0" dirty="0">
              <a:latin typeface="宋体" panose="02010600030101010101" pitchFamily="2" charset="-122"/>
              <a:ea typeface="宋体" panose="02010600030101010101" pitchFamily="2" charset="-122"/>
              <a:sym typeface="+mn-ea"/>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40970" y="46990"/>
            <a:ext cx="11872595" cy="5815965"/>
          </a:xfrm>
          <a:prstGeom prst="rect">
            <a:avLst/>
          </a:prstGeom>
          <a:noFill/>
        </p:spPr>
        <p:txBody>
          <a:bodyPr wrap="square" rtlCol="0" anchor="t">
            <a:spAutoFit/>
          </a:bodyPr>
          <a:lstStyle/>
          <a:p>
            <a:pPr algn="l" defTabSz="914400">
              <a:buSzPct val="100000"/>
            </a:pPr>
            <a:r>
              <a:rPr lang="en-US" sz="3100" b="1" kern="1200" baseline="0" dirty="0">
                <a:latin typeface="黑体" panose="02010609060101010101" pitchFamily="2" charset="-122"/>
                <a:ea typeface="黑体" panose="02010609060101010101" pitchFamily="2" charset="-122"/>
                <a:sym typeface="+mn-ea"/>
              </a:rPr>
              <a:t>2.</a:t>
            </a:r>
            <a:r>
              <a:rPr lang="zh-CN" altLang="en-US" sz="3100" b="1" kern="1200" baseline="0" dirty="0">
                <a:latin typeface="黑体" panose="02010609060101010101" pitchFamily="2" charset="-122"/>
                <a:ea typeface="黑体" panose="02010609060101010101" pitchFamily="2" charset="-122"/>
                <a:sym typeface="+mn-ea"/>
              </a:rPr>
              <a:t>从公民法到万民法</a:t>
            </a:r>
          </a:p>
          <a:p>
            <a:pPr algn="l" defTabSz="914400">
              <a:buSzPct val="100000"/>
            </a:pPr>
            <a:r>
              <a:rPr lang="zh-CN" altLang="en-US" sz="3100" b="1" kern="1200" baseline="0" dirty="0">
                <a:latin typeface="黑体" panose="02010609060101010101" pitchFamily="2" charset="-122"/>
                <a:ea typeface="黑体" panose="02010609060101010101" pitchFamily="2" charset="-122"/>
                <a:sym typeface="+mn-ea"/>
              </a:rPr>
              <a:t>（</a:t>
            </a:r>
            <a:r>
              <a:rPr lang="en-US" altLang="zh-CN" sz="3100" b="1" kern="1200" baseline="0" dirty="0">
                <a:latin typeface="黑体" panose="02010609060101010101" pitchFamily="2" charset="-122"/>
                <a:ea typeface="黑体" panose="02010609060101010101" pitchFamily="2" charset="-122"/>
                <a:sym typeface="+mn-ea"/>
              </a:rPr>
              <a:t>1</a:t>
            </a:r>
            <a:r>
              <a:rPr lang="zh-CN" altLang="en-US" sz="3100" b="1" kern="1200" baseline="0" dirty="0">
                <a:latin typeface="黑体" panose="02010609060101010101" pitchFamily="2" charset="-122"/>
                <a:ea typeface="黑体" panose="02010609060101010101" pitchFamily="2" charset="-122"/>
                <a:sym typeface="+mn-ea"/>
              </a:rPr>
              <a:t>）公民法：</a:t>
            </a:r>
          </a:p>
          <a:p>
            <a:pPr algn="l" defTabSz="914400">
              <a:buSzPct val="100000"/>
            </a:pPr>
            <a:r>
              <a:rPr lang="en-US" altLang="zh-CN" sz="3100" b="1" kern="1200" baseline="0" dirty="0">
                <a:latin typeface="黑体" panose="02010609060101010101" pitchFamily="2" charset="-122"/>
                <a:ea typeface="黑体" panose="02010609060101010101" pitchFamily="2" charset="-122"/>
                <a:sym typeface="+mn-ea"/>
              </a:rPr>
              <a:t>	</a:t>
            </a:r>
            <a:r>
              <a:rPr lang="zh-CN" altLang="en-US" sz="3100" b="1" kern="1200" baseline="0" dirty="0">
                <a:latin typeface="黑体" panose="02010609060101010101" pitchFamily="2" charset="-122"/>
                <a:ea typeface="黑体" panose="02010609060101010101" pitchFamily="2" charset="-122"/>
                <a:sym typeface="+mn-ea"/>
              </a:rPr>
              <a:t>含义：共和国早期，专门适用于罗马公民的法律。</a:t>
            </a:r>
          </a:p>
          <a:p>
            <a:pPr algn="l" defTabSz="914400">
              <a:buSzPct val="100000"/>
            </a:pPr>
            <a:r>
              <a:rPr lang="en-US" altLang="zh-CN" sz="3100" b="1" kern="1200" baseline="0" dirty="0">
                <a:latin typeface="黑体" panose="02010609060101010101" pitchFamily="2" charset="-122"/>
                <a:ea typeface="黑体" panose="02010609060101010101" pitchFamily="2" charset="-122"/>
                <a:sym typeface="+mn-ea"/>
              </a:rPr>
              <a:t>	</a:t>
            </a:r>
            <a:r>
              <a:rPr lang="zh-CN" altLang="en-US" sz="3100" b="1" kern="1200" baseline="0" dirty="0">
                <a:solidFill>
                  <a:srgbClr val="FF0000"/>
                </a:solidFill>
                <a:latin typeface="黑体" panose="02010609060101010101" pitchFamily="2" charset="-122"/>
                <a:ea typeface="黑体" panose="02010609060101010101" pitchFamily="2" charset="-122"/>
                <a:sym typeface="+mn-ea"/>
              </a:rPr>
              <a:t>特点：注重形式，程序繁琐，缺乏灵活与变通，偏重于公法（国家事务和法律程序），私法（涉及个人财产）不完善</a:t>
            </a:r>
          </a:p>
          <a:p>
            <a:pPr algn="l" defTabSz="914400">
              <a:buSzPct val="100000"/>
            </a:pPr>
            <a:r>
              <a:rPr lang="zh-CN" altLang="en-US" sz="3100" b="1" kern="1200" baseline="0" dirty="0">
                <a:latin typeface="黑体" panose="02010609060101010101" pitchFamily="2" charset="-122"/>
                <a:ea typeface="黑体" panose="02010609060101010101" pitchFamily="2" charset="-122"/>
                <a:sym typeface="+mn-ea"/>
              </a:rPr>
              <a:t>（</a:t>
            </a:r>
            <a:r>
              <a:rPr lang="en-US" altLang="zh-CN" sz="3100" b="1" kern="1200" baseline="0" dirty="0">
                <a:latin typeface="黑体" panose="02010609060101010101" pitchFamily="2" charset="-122"/>
                <a:ea typeface="黑体" panose="02010609060101010101" pitchFamily="2" charset="-122"/>
                <a:sym typeface="+mn-ea"/>
              </a:rPr>
              <a:t>2</a:t>
            </a:r>
            <a:r>
              <a:rPr lang="zh-CN" altLang="en-US" sz="3100" b="1" kern="1200" baseline="0" dirty="0">
                <a:latin typeface="黑体" panose="02010609060101010101" pitchFamily="2" charset="-122"/>
                <a:ea typeface="黑体" panose="02010609060101010101" pitchFamily="2" charset="-122"/>
                <a:sym typeface="+mn-ea"/>
              </a:rPr>
              <a:t>）万民法：</a:t>
            </a:r>
          </a:p>
          <a:p>
            <a:pPr algn="l" defTabSz="914400">
              <a:buSzPct val="100000"/>
            </a:pPr>
            <a:r>
              <a:rPr lang="en-US" altLang="zh-CN" sz="3100" b="1" kern="1200" baseline="0" dirty="0">
                <a:latin typeface="黑体" panose="02010609060101010101" pitchFamily="2" charset="-122"/>
                <a:ea typeface="黑体" panose="02010609060101010101" pitchFamily="2" charset="-122"/>
                <a:sym typeface="+mn-ea"/>
              </a:rPr>
              <a:t>	</a:t>
            </a:r>
            <a:r>
              <a:rPr lang="zh-CN" altLang="en-US" sz="3100" b="1" kern="1200" baseline="0" dirty="0">
                <a:latin typeface="黑体" panose="02010609060101010101" pitchFamily="2" charset="-122"/>
                <a:ea typeface="黑体" panose="02010609060101010101" pitchFamily="2" charset="-122"/>
                <a:sym typeface="+mn-ea"/>
              </a:rPr>
              <a:t>含义：在罗马从共和国到帝国</a:t>
            </a:r>
            <a:r>
              <a:rPr lang="zh-CN" altLang="en-US" sz="3100" b="1" dirty="0">
                <a:latin typeface="黑体" panose="02010609060101010101" pitchFamily="2" charset="-122"/>
                <a:ea typeface="黑体" panose="02010609060101010101" pitchFamily="2" charset="-122"/>
                <a:sym typeface="+mn-ea"/>
              </a:rPr>
              <a:t>的扩张过程中</a:t>
            </a:r>
            <a:r>
              <a:rPr lang="zh-CN" altLang="en-US" sz="3100" b="1" kern="1200" baseline="0" dirty="0">
                <a:latin typeface="黑体" panose="02010609060101010101" pitchFamily="2" charset="-122"/>
                <a:ea typeface="黑体" panose="02010609060101010101" pitchFamily="2" charset="-122"/>
                <a:sym typeface="+mn-ea"/>
              </a:rPr>
              <a:t>尤其是帝国时期，罗马在通过设立裁判官处理罗马人与外邦人、外邦人与外邦人的诉讼实践中，形成了万民法体系。适用于罗马境内的各族人民。</a:t>
            </a:r>
          </a:p>
          <a:p>
            <a:pPr algn="l" defTabSz="914400">
              <a:buSzPct val="100000"/>
            </a:pPr>
            <a:r>
              <a:rPr lang="en-US" altLang="zh-CN" sz="3100" b="1" kern="1200" baseline="0" dirty="0">
                <a:latin typeface="黑体" panose="02010609060101010101" pitchFamily="2" charset="-122"/>
                <a:ea typeface="黑体" panose="02010609060101010101" pitchFamily="2" charset="-122"/>
                <a:sym typeface="+mn-ea"/>
              </a:rPr>
              <a:t>	</a:t>
            </a:r>
            <a:r>
              <a:rPr lang="zh-CN" altLang="en-US" sz="3100" b="1" kern="1200" baseline="0" dirty="0">
                <a:solidFill>
                  <a:srgbClr val="FF0000"/>
                </a:solidFill>
                <a:latin typeface="黑体" panose="02010609060101010101" pitchFamily="2" charset="-122"/>
                <a:ea typeface="黑体" panose="02010609060101010101" pitchFamily="2" charset="-122"/>
                <a:sym typeface="+mn-ea"/>
              </a:rPr>
              <a:t>特点：不触动原有的公民法体系，借鉴外邦人法规，简洁灵活且实用有效，注重调解贸易和财产纠纷。</a:t>
            </a:r>
          </a:p>
          <a:p>
            <a:pPr algn="l" defTabSz="914400">
              <a:buSzPct val="100000"/>
            </a:pPr>
            <a:r>
              <a:rPr lang="en-US" altLang="zh-CN" sz="3100" b="1" kern="1200" baseline="0" dirty="0">
                <a:latin typeface="黑体" panose="02010609060101010101" pitchFamily="2" charset="-122"/>
                <a:ea typeface="黑体" panose="02010609060101010101" pitchFamily="2" charset="-122"/>
                <a:sym typeface="+mn-ea"/>
              </a:rPr>
              <a:t>	</a:t>
            </a:r>
            <a:r>
              <a:rPr lang="zh-CN" altLang="en-US" sz="3100" b="1" kern="1200" baseline="0" dirty="0">
                <a:latin typeface="黑体" panose="02010609060101010101" pitchFamily="2" charset="-122"/>
                <a:ea typeface="黑体" panose="02010609060101010101" pitchFamily="2" charset="-122"/>
                <a:sym typeface="+mn-ea"/>
              </a:rPr>
              <a:t>结果：</a:t>
            </a:r>
            <a:r>
              <a:rPr lang="en-US" altLang="zh-CN" sz="3100" b="1" kern="1200" baseline="0" dirty="0">
                <a:latin typeface="黑体" panose="02010609060101010101" pitchFamily="2" charset="-122"/>
                <a:ea typeface="黑体" panose="02010609060101010101" pitchFamily="2" charset="-122"/>
                <a:sym typeface="+mn-ea"/>
              </a:rPr>
              <a:t>3</a:t>
            </a:r>
            <a:r>
              <a:rPr lang="zh-CN" altLang="en-US" sz="3100" b="1" kern="1200" baseline="0" dirty="0">
                <a:latin typeface="黑体" panose="02010609060101010101" pitchFamily="2" charset="-122"/>
                <a:ea typeface="黑体" panose="02010609060101010101" pitchFamily="2" charset="-122"/>
                <a:sym typeface="+mn-ea"/>
              </a:rPr>
              <a:t>世纪时，罗马内部公民与非公民的区别消失。</a:t>
            </a:r>
          </a:p>
        </p:txBody>
      </p:sp>
      <p:sp>
        <p:nvSpPr>
          <p:cNvPr id="3" name="文本框 2"/>
          <p:cNvSpPr txBox="1"/>
          <p:nvPr/>
        </p:nvSpPr>
        <p:spPr>
          <a:xfrm>
            <a:off x="128905" y="5789930"/>
            <a:ext cx="11872595" cy="1045210"/>
          </a:xfrm>
          <a:prstGeom prst="rect">
            <a:avLst/>
          </a:prstGeom>
          <a:solidFill>
            <a:schemeClr val="tx1"/>
          </a:solidFill>
        </p:spPr>
        <p:txBody>
          <a:bodyPr wrap="square" rtlCol="0" anchor="t">
            <a:spAutoFit/>
          </a:bodyPr>
          <a:lstStyle/>
          <a:p>
            <a:pPr algn="l" defTabSz="914400">
              <a:buSzPct val="100000"/>
            </a:pPr>
            <a:r>
              <a:rPr lang="en-US" altLang="zh-CN" sz="3100" b="1" baseline="0" dirty="0">
                <a:solidFill>
                  <a:srgbClr val="FF0000"/>
                </a:solidFill>
                <a:uFillTx/>
                <a:latin typeface="黑体" panose="02010609060101010101" pitchFamily="2" charset="-122"/>
                <a:ea typeface="黑体" panose="02010609060101010101" pitchFamily="2" charset="-122"/>
                <a:sym typeface="+mn-ea"/>
              </a:rPr>
              <a:t>3.</a:t>
            </a:r>
            <a:r>
              <a:rPr lang="zh-CN" altLang="en-US" sz="3100" b="1" baseline="0" dirty="0">
                <a:solidFill>
                  <a:srgbClr val="FF0000"/>
                </a:solidFill>
                <a:uFillTx/>
                <a:latin typeface="黑体" panose="02010609060101010101" pitchFamily="2" charset="-122"/>
                <a:ea typeface="黑体" panose="02010609060101010101" pitchFamily="2" charset="-122"/>
                <a:sym typeface="+mn-ea"/>
              </a:rPr>
              <a:t>罗马法体系的完备：</a:t>
            </a:r>
          </a:p>
          <a:p>
            <a:pPr algn="l" defTabSz="914400">
              <a:buSzPct val="100000"/>
            </a:pPr>
            <a:r>
              <a:rPr lang="en-US" altLang="zh-CN" sz="3100" b="1" baseline="0" dirty="0">
                <a:solidFill>
                  <a:schemeClr val="bg1"/>
                </a:solidFill>
                <a:uFillTx/>
                <a:latin typeface="黑体" panose="02010609060101010101" pitchFamily="2" charset="-122"/>
                <a:ea typeface="黑体" panose="02010609060101010101" pitchFamily="2" charset="-122"/>
                <a:sym typeface="+mn-ea"/>
              </a:rPr>
              <a:t>	</a:t>
            </a:r>
            <a:r>
              <a:rPr lang="zh-CN" altLang="en-US" sz="3100" b="1" baseline="0" dirty="0">
                <a:solidFill>
                  <a:schemeClr val="bg1"/>
                </a:solidFill>
                <a:uFillTx/>
                <a:latin typeface="黑体" panose="02010609060101010101" pitchFamily="2" charset="-122"/>
                <a:ea typeface="黑体" panose="02010609060101010101" pitchFamily="2" charset="-122"/>
                <a:sym typeface="+mn-ea"/>
              </a:rPr>
              <a:t>标志：东罗马帝国查士丁尼组织编写《民法大全》（</a:t>
            </a:r>
            <a:r>
              <a:rPr lang="en-US" altLang="zh-CN" sz="3100" b="1" baseline="0" dirty="0">
                <a:solidFill>
                  <a:schemeClr val="bg1"/>
                </a:solidFill>
                <a:uFillTx/>
                <a:latin typeface="黑体" panose="02010609060101010101" pitchFamily="2" charset="-122"/>
                <a:ea typeface="黑体" panose="02010609060101010101" pitchFamily="2" charset="-122"/>
                <a:sym typeface="+mn-ea"/>
              </a:rPr>
              <a:t>6</a:t>
            </a:r>
            <a:r>
              <a:rPr lang="zh-CN" altLang="en-US" sz="3100" b="1" baseline="0" dirty="0">
                <a:solidFill>
                  <a:schemeClr val="bg1"/>
                </a:solidFill>
                <a:uFillTx/>
                <a:latin typeface="黑体" panose="02010609060101010101" pitchFamily="2" charset="-122"/>
                <a:ea typeface="黑体" panose="02010609060101010101" pitchFamily="2" charset="-122"/>
                <a:sym typeface="+mn-ea"/>
              </a:rPr>
              <a:t>世纪）</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矩形 39938"/>
          <p:cNvSpPr/>
          <p:nvPr/>
        </p:nvSpPr>
        <p:spPr>
          <a:xfrm>
            <a:off x="1227455" y="709295"/>
            <a:ext cx="10180320" cy="645160"/>
          </a:xfrm>
          <a:prstGeom prst="rect">
            <a:avLst/>
          </a:prstGeom>
          <a:solidFill>
            <a:schemeClr val="tx1"/>
          </a:solidFill>
          <a:ln w="9525">
            <a:noFill/>
          </a:ln>
        </p:spPr>
        <p:txBody>
          <a:bodyPr wrap="square" anchor="t">
            <a:spAutoFit/>
          </a:bodyPr>
          <a:lstStyle/>
          <a:p>
            <a:r>
              <a:rPr lang="zh-CN" altLang="en-US" sz="3600" b="0" dirty="0">
                <a:solidFill>
                  <a:schemeClr val="bg1"/>
                </a:solidFill>
                <a:latin typeface="黑体" panose="02010609060101010101" pitchFamily="2" charset="-122"/>
                <a:ea typeface="黑体" panose="02010609060101010101" pitchFamily="2" charset="-122"/>
              </a:rPr>
              <a:t>阅读：关于罗马法</a:t>
            </a:r>
          </a:p>
        </p:txBody>
      </p:sp>
      <p:sp>
        <p:nvSpPr>
          <p:cNvPr id="39941" name="文本框 39940"/>
          <p:cNvSpPr txBox="1"/>
          <p:nvPr/>
        </p:nvSpPr>
        <p:spPr>
          <a:xfrm>
            <a:off x="1213485" y="1308100"/>
            <a:ext cx="10194290" cy="5507990"/>
          </a:xfrm>
          <a:prstGeom prst="rect">
            <a:avLst/>
          </a:prstGeom>
          <a:solidFill>
            <a:schemeClr val="tx1"/>
          </a:solidFill>
          <a:ln w="9525">
            <a:noFill/>
          </a:ln>
        </p:spPr>
        <p:txBody>
          <a:bodyPr wrap="square" anchor="t">
            <a:spAutoFit/>
          </a:bodyPr>
          <a:lstStyle/>
          <a:p>
            <a:r>
              <a:rPr lang="zh-CN" altLang="en-US" sz="3200" b="1" dirty="0">
                <a:solidFill>
                  <a:schemeClr val="bg1"/>
                </a:solidFill>
                <a:latin typeface="黑体" panose="02010609060101010101" pitchFamily="2" charset="-122"/>
                <a:ea typeface="黑体" panose="02010609060101010101" pitchFamily="2" charset="-122"/>
              </a:rPr>
              <a:t>（</a:t>
            </a:r>
            <a:r>
              <a:rPr lang="en-US" altLang="zh-CN" sz="3200" b="1" dirty="0">
                <a:solidFill>
                  <a:schemeClr val="bg1"/>
                </a:solidFill>
                <a:latin typeface="黑体" panose="02010609060101010101" pitchFamily="2" charset="-122"/>
                <a:ea typeface="黑体" panose="02010609060101010101" pitchFamily="2" charset="-122"/>
              </a:rPr>
              <a:t>1</a:t>
            </a:r>
            <a:r>
              <a:rPr lang="zh-CN" altLang="en-US" sz="3200" b="1" dirty="0">
                <a:solidFill>
                  <a:schemeClr val="bg1"/>
                </a:solidFill>
                <a:latin typeface="黑体" panose="02010609060101010101" pitchFamily="2" charset="-122"/>
                <a:ea typeface="黑体" panose="02010609060101010101" pitchFamily="2" charset="-122"/>
              </a:rPr>
              <a:t>）概念：罗马法指公元前</a:t>
            </a:r>
            <a:r>
              <a:rPr lang="en-US" altLang="zh-CN" sz="3200" b="1" dirty="0">
                <a:solidFill>
                  <a:schemeClr val="bg1"/>
                </a:solidFill>
                <a:latin typeface="黑体" panose="02010609060101010101" pitchFamily="2" charset="-122"/>
                <a:ea typeface="黑体" panose="02010609060101010101" pitchFamily="2" charset="-122"/>
              </a:rPr>
              <a:t>6</a:t>
            </a:r>
            <a:r>
              <a:rPr lang="zh-CN" altLang="en-US" sz="3200" b="1" dirty="0">
                <a:solidFill>
                  <a:schemeClr val="bg1"/>
                </a:solidFill>
                <a:latin typeface="黑体" panose="02010609060101010101" pitchFamily="2" charset="-122"/>
                <a:ea typeface="黑体" panose="02010609060101010101" pitchFamily="2" charset="-122"/>
              </a:rPr>
              <a:t>世纪末至公元</a:t>
            </a:r>
            <a:r>
              <a:rPr lang="en-US" altLang="zh-CN" sz="3200" b="1" dirty="0">
                <a:solidFill>
                  <a:schemeClr val="bg1"/>
                </a:solidFill>
                <a:latin typeface="黑体" panose="02010609060101010101" pitchFamily="2" charset="-122"/>
                <a:ea typeface="黑体" panose="02010609060101010101" pitchFamily="2" charset="-122"/>
              </a:rPr>
              <a:t>7</a:t>
            </a:r>
            <a:r>
              <a:rPr lang="zh-CN" altLang="en-US" sz="3200" b="1" dirty="0">
                <a:solidFill>
                  <a:schemeClr val="bg1"/>
                </a:solidFill>
                <a:latin typeface="黑体" panose="02010609060101010101" pitchFamily="2" charset="-122"/>
                <a:ea typeface="黑体" panose="02010609060101010101" pitchFamily="2" charset="-122"/>
              </a:rPr>
              <a:t>世纪古代罗马制定和实施的全部法律。</a:t>
            </a:r>
          </a:p>
          <a:p>
            <a:r>
              <a:rPr lang="zh-CN" altLang="en-US" sz="3200" b="1" dirty="0">
                <a:solidFill>
                  <a:schemeClr val="bg1"/>
                </a:solidFill>
                <a:latin typeface="黑体" panose="02010609060101010101" pitchFamily="2" charset="-122"/>
                <a:ea typeface="黑体" panose="02010609060101010101" pitchFamily="2" charset="-122"/>
              </a:rPr>
              <a:t>（</a:t>
            </a:r>
            <a:r>
              <a:rPr lang="en-US" altLang="zh-CN" sz="3200" b="1" dirty="0">
                <a:solidFill>
                  <a:schemeClr val="bg1"/>
                </a:solidFill>
                <a:latin typeface="黑体" panose="02010609060101010101" pitchFamily="2" charset="-122"/>
                <a:ea typeface="黑体" panose="02010609060101010101" pitchFamily="2" charset="-122"/>
              </a:rPr>
              <a:t>2</a:t>
            </a:r>
            <a:r>
              <a:rPr lang="zh-CN" altLang="en-US" sz="3200" b="1" dirty="0">
                <a:solidFill>
                  <a:schemeClr val="bg1"/>
                </a:solidFill>
                <a:latin typeface="黑体" panose="02010609060101010101" pitchFamily="2" charset="-122"/>
                <a:ea typeface="黑体" panose="02010609060101010101" pitchFamily="2" charset="-122"/>
              </a:rPr>
              <a:t>）从形式上分为</a:t>
            </a:r>
            <a:r>
              <a:rPr lang="zh-CN" altLang="en-US" sz="3200" b="1" dirty="0">
                <a:solidFill>
                  <a:srgbClr val="FFFF00"/>
                </a:solidFill>
                <a:latin typeface="黑体" panose="02010609060101010101" pitchFamily="2" charset="-122"/>
                <a:ea typeface="黑体" panose="02010609060101010101" pitchFamily="2" charset="-122"/>
              </a:rPr>
              <a:t>习惯法</a:t>
            </a:r>
            <a:r>
              <a:rPr lang="zh-CN" altLang="en-US" sz="3200" b="1" dirty="0">
                <a:solidFill>
                  <a:schemeClr val="bg1"/>
                </a:solidFill>
                <a:latin typeface="黑体" panose="02010609060101010101" pitchFamily="2" charset="-122"/>
                <a:ea typeface="黑体" panose="02010609060101010101" pitchFamily="2" charset="-122"/>
              </a:rPr>
              <a:t>与</a:t>
            </a:r>
            <a:r>
              <a:rPr lang="zh-CN" altLang="en-US" sz="3200" b="1" dirty="0">
                <a:solidFill>
                  <a:srgbClr val="FFFF00"/>
                </a:solidFill>
                <a:latin typeface="黑体" panose="02010609060101010101" pitchFamily="2" charset="-122"/>
                <a:ea typeface="黑体" panose="02010609060101010101" pitchFamily="2" charset="-122"/>
              </a:rPr>
              <a:t>成文法</a:t>
            </a:r>
            <a:r>
              <a:rPr lang="zh-CN" altLang="en-US" sz="3200" b="1" dirty="0">
                <a:solidFill>
                  <a:schemeClr val="bg1"/>
                </a:solidFill>
                <a:latin typeface="黑体" panose="02010609060101010101" pitchFamily="2" charset="-122"/>
                <a:ea typeface="黑体" panose="02010609060101010101" pitchFamily="2" charset="-122"/>
              </a:rPr>
              <a:t>；从整体结构（适用范围）上分为</a:t>
            </a:r>
            <a:r>
              <a:rPr lang="zh-CN" altLang="en-US" sz="3200" b="1" dirty="0">
                <a:solidFill>
                  <a:srgbClr val="FFFF00"/>
                </a:solidFill>
                <a:latin typeface="黑体" panose="02010609060101010101" pitchFamily="2" charset="-122"/>
                <a:ea typeface="黑体" panose="02010609060101010101" pitchFamily="2" charset="-122"/>
              </a:rPr>
              <a:t>公民法</a:t>
            </a:r>
            <a:r>
              <a:rPr lang="zh-CN" altLang="en-US" sz="3200" b="1" dirty="0">
                <a:solidFill>
                  <a:schemeClr val="bg1"/>
                </a:solidFill>
                <a:latin typeface="黑体" panose="02010609060101010101" pitchFamily="2" charset="-122"/>
                <a:ea typeface="黑体" panose="02010609060101010101" pitchFamily="2" charset="-122"/>
              </a:rPr>
              <a:t>和</a:t>
            </a:r>
            <a:r>
              <a:rPr lang="zh-CN" altLang="en-US" sz="3200" b="1" dirty="0">
                <a:solidFill>
                  <a:srgbClr val="FFFF00"/>
                </a:solidFill>
                <a:latin typeface="黑体" panose="02010609060101010101" pitchFamily="2" charset="-122"/>
                <a:ea typeface="黑体" panose="02010609060101010101" pitchFamily="2" charset="-122"/>
              </a:rPr>
              <a:t>万民法</a:t>
            </a:r>
            <a:r>
              <a:rPr lang="zh-CN" altLang="en-US" sz="3200" b="1" dirty="0">
                <a:solidFill>
                  <a:schemeClr val="bg1"/>
                </a:solidFill>
                <a:latin typeface="黑体" panose="02010609060101010101" pitchFamily="2" charset="-122"/>
                <a:ea typeface="黑体" panose="02010609060101010101" pitchFamily="2" charset="-122"/>
              </a:rPr>
              <a:t>。</a:t>
            </a:r>
          </a:p>
          <a:p>
            <a:r>
              <a:rPr lang="zh-CN" altLang="en-US" sz="3200" b="1" dirty="0">
                <a:solidFill>
                  <a:schemeClr val="bg1"/>
                </a:solidFill>
                <a:latin typeface="黑体" panose="02010609060101010101" pitchFamily="2" charset="-122"/>
                <a:ea typeface="黑体" panose="02010609060101010101" pitchFamily="2" charset="-122"/>
              </a:rPr>
              <a:t>（</a:t>
            </a:r>
            <a:r>
              <a:rPr lang="en-US" altLang="zh-CN" sz="3200" b="1" dirty="0">
                <a:solidFill>
                  <a:schemeClr val="bg1"/>
                </a:solidFill>
                <a:latin typeface="黑体" panose="02010609060101010101" pitchFamily="2" charset="-122"/>
                <a:ea typeface="黑体" panose="02010609060101010101" pitchFamily="2" charset="-122"/>
              </a:rPr>
              <a:t>3</a:t>
            </a:r>
            <a:r>
              <a:rPr lang="zh-CN" altLang="en-US" sz="3200" b="1" dirty="0">
                <a:solidFill>
                  <a:schemeClr val="bg1"/>
                </a:solidFill>
                <a:latin typeface="黑体" panose="02010609060101010101" pitchFamily="2" charset="-122"/>
                <a:ea typeface="黑体" panose="02010609060101010101" pitchFamily="2" charset="-122"/>
              </a:rPr>
              <a:t>）基本内容：</a:t>
            </a:r>
          </a:p>
          <a:p>
            <a:r>
              <a:rPr lang="zh-CN" altLang="en-US" sz="3200" b="1" dirty="0">
                <a:solidFill>
                  <a:schemeClr val="bg1"/>
                </a:solidFill>
                <a:latin typeface="黑体" panose="02010609060101010101" pitchFamily="2" charset="-122"/>
                <a:ea typeface="黑体" panose="02010609060101010101" pitchFamily="2" charset="-122"/>
              </a:rPr>
              <a:t>	公民法：包括元老院法令、元首命令、大法官告示、还包括一些具有法律效力的习惯法。</a:t>
            </a:r>
          </a:p>
          <a:p>
            <a:r>
              <a:rPr lang="zh-CN" altLang="en-US" sz="3200" b="1" dirty="0">
                <a:solidFill>
                  <a:schemeClr val="bg1"/>
                </a:solidFill>
                <a:latin typeface="黑体" panose="02010609060101010101" pitchFamily="2" charset="-122"/>
                <a:ea typeface="黑体" panose="02010609060101010101" pitchFamily="2" charset="-122"/>
              </a:rPr>
              <a:t>	万民法：主要调整财产关系，规定奴隶制和私有财产权神圣不可侵犯。</a:t>
            </a:r>
          </a:p>
          <a:p>
            <a:r>
              <a:rPr lang="zh-CN" altLang="en-US" sz="3200" b="1" dirty="0">
                <a:solidFill>
                  <a:schemeClr val="bg1"/>
                </a:solidFill>
                <a:latin typeface="黑体" panose="02010609060101010101" pitchFamily="2" charset="-122"/>
                <a:ea typeface="黑体" panose="02010609060101010101" pitchFamily="2" charset="-122"/>
              </a:rPr>
              <a:t>	</a:t>
            </a:r>
            <a:r>
              <a:rPr lang="zh-CN" altLang="en-US" sz="3200" b="1" dirty="0">
                <a:solidFill>
                  <a:srgbClr val="FF0000"/>
                </a:solidFill>
                <a:latin typeface="黑体" panose="02010609060101010101" pitchFamily="2" charset="-122"/>
                <a:ea typeface="黑体" panose="02010609060101010101" pitchFamily="2" charset="-122"/>
              </a:rPr>
              <a:t>罗马法的核心内容是私有财产神圣不可侵犯。</a:t>
            </a:r>
          </a:p>
          <a:p>
            <a:r>
              <a:rPr lang="zh-CN" altLang="en-US" sz="3200" b="1" dirty="0">
                <a:solidFill>
                  <a:srgbClr val="FF0000"/>
                </a:solidFill>
                <a:latin typeface="黑体" panose="02010609060101010101" pitchFamily="2" charset="-122"/>
                <a:ea typeface="黑体" panose="02010609060101010101" pitchFamily="2" charset="-122"/>
              </a:rPr>
              <a:t>	最后，其蕴含着着法律面前人人平等的自然法理念。</a:t>
            </a:r>
          </a:p>
        </p:txBody>
      </p:sp>
      <p:sp>
        <p:nvSpPr>
          <p:cNvPr id="3" name="文本框 2"/>
          <p:cNvSpPr txBox="1"/>
          <p:nvPr/>
        </p:nvSpPr>
        <p:spPr>
          <a:xfrm>
            <a:off x="140970" y="107315"/>
            <a:ext cx="11872595" cy="583565"/>
          </a:xfrm>
          <a:prstGeom prst="rect">
            <a:avLst/>
          </a:prstGeom>
          <a:noFill/>
        </p:spPr>
        <p:txBody>
          <a:bodyPr wrap="square" rtlCol="0" anchor="t">
            <a:spAutoFit/>
          </a:bodyPr>
          <a:lstStyle/>
          <a:p>
            <a:pPr algn="l" defTabSz="914400">
              <a:buSzPct val="100000"/>
            </a:pPr>
            <a:r>
              <a:rPr lang="zh-CN" altLang="en-US" sz="3200" b="1" kern="1200" baseline="0" dirty="0">
                <a:latin typeface="黑体" panose="02010609060101010101" pitchFamily="2" charset="-122"/>
                <a:ea typeface="黑体" panose="02010609060101010101" pitchFamily="2" charset="-122"/>
                <a:sym typeface="+mn-ea"/>
              </a:rPr>
              <a:t>再次阅读</a:t>
            </a:r>
            <a:r>
              <a:rPr lang="en-US" altLang="zh-CN" sz="3200" b="1" kern="1200" baseline="0" dirty="0">
                <a:latin typeface="黑体" panose="02010609060101010101" pitchFamily="2" charset="-122"/>
                <a:ea typeface="黑体" panose="02010609060101010101" pitchFamily="2" charset="-122"/>
                <a:sym typeface="+mn-ea"/>
              </a:rPr>
              <a:t>……</a:t>
            </a:r>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40970" y="46990"/>
            <a:ext cx="11872595" cy="7134261"/>
          </a:xfrm>
          <a:prstGeom prst="rect">
            <a:avLst/>
          </a:prstGeom>
          <a:noFill/>
        </p:spPr>
        <p:txBody>
          <a:bodyPr wrap="square" rtlCol="0" anchor="t">
            <a:spAutoFit/>
          </a:bodyPr>
          <a:lstStyle/>
          <a:p>
            <a:pPr algn="l" defTabSz="914400" fontAlgn="auto">
              <a:lnSpc>
                <a:spcPct val="110000"/>
              </a:lnSpc>
              <a:buSzPct val="100000"/>
            </a:pPr>
            <a:r>
              <a:rPr lang="en-US" sz="3100" b="1" kern="1200" baseline="0" dirty="0">
                <a:solidFill>
                  <a:srgbClr val="FF0000"/>
                </a:solidFill>
                <a:latin typeface="黑体" panose="02010609060101010101" pitchFamily="2" charset="-122"/>
                <a:ea typeface="黑体" panose="02010609060101010101" pitchFamily="2" charset="-122"/>
                <a:sym typeface="+mn-ea"/>
              </a:rPr>
              <a:t>4.</a:t>
            </a:r>
            <a:r>
              <a:rPr lang="zh-CN" sz="3100" b="1" kern="1200" baseline="0" dirty="0">
                <a:solidFill>
                  <a:srgbClr val="FF0000"/>
                </a:solidFill>
                <a:latin typeface="黑体" panose="02010609060101010101" pitchFamily="2" charset="-122"/>
                <a:ea typeface="黑体" panose="02010609060101010101" pitchFamily="2" charset="-122"/>
                <a:sym typeface="+mn-ea"/>
              </a:rPr>
              <a:t>自然法精神</a:t>
            </a:r>
          </a:p>
          <a:p>
            <a:pPr algn="l" defTabSz="914400" fontAlgn="auto">
              <a:lnSpc>
                <a:spcPct val="110000"/>
              </a:lnSpc>
              <a:buSzPct val="100000"/>
            </a:pPr>
            <a:r>
              <a:rPr lang="zh-CN" sz="3100" b="1" kern="1200" baseline="0" dirty="0">
                <a:latin typeface="黑体" panose="02010609060101010101" pitchFamily="2" charset="-122"/>
                <a:ea typeface="黑体" panose="02010609060101010101" pitchFamily="2" charset="-122"/>
                <a:sym typeface="+mn-ea"/>
              </a:rPr>
              <a:t>（</a:t>
            </a:r>
            <a:r>
              <a:rPr lang="en-US" altLang="zh-CN" sz="3100" b="1" kern="1200" baseline="0" dirty="0">
                <a:latin typeface="黑体" panose="02010609060101010101" pitchFamily="2" charset="-122"/>
                <a:ea typeface="黑体" panose="02010609060101010101" pitchFamily="2" charset="-122"/>
                <a:sym typeface="+mn-ea"/>
              </a:rPr>
              <a:t>1</a:t>
            </a:r>
            <a:r>
              <a:rPr lang="zh-CN" sz="3100" b="1" kern="1200" baseline="0" dirty="0">
                <a:latin typeface="黑体" panose="02010609060101010101" pitchFamily="2" charset="-122"/>
                <a:ea typeface="黑体" panose="02010609060101010101" pitchFamily="2" charset="-122"/>
                <a:sym typeface="+mn-ea"/>
              </a:rPr>
              <a:t>）西塞罗，是罗马共和国晚期法学家，继承了古希腊理性主义传统，发展了斯多亚学派的自然法思想，奠定了古罗马法学的哲学基础，被称为</a:t>
            </a:r>
            <a:r>
              <a:rPr lang="en-US" altLang="zh-CN" sz="3100" b="1" kern="1200" baseline="0" dirty="0">
                <a:latin typeface="黑体" panose="02010609060101010101" pitchFamily="2" charset="-122"/>
                <a:ea typeface="黑体" panose="02010609060101010101" pitchFamily="2" charset="-122"/>
                <a:sym typeface="+mn-ea"/>
              </a:rPr>
              <a:t>“</a:t>
            </a:r>
            <a:r>
              <a:rPr lang="zh-CN" altLang="en-US" sz="3100" b="1" kern="1200" baseline="0" dirty="0">
                <a:latin typeface="黑体" panose="02010609060101010101" pitchFamily="2" charset="-122"/>
                <a:ea typeface="黑体" panose="02010609060101010101" pitchFamily="2" charset="-122"/>
                <a:sym typeface="+mn-ea"/>
              </a:rPr>
              <a:t>自然法之父</a:t>
            </a:r>
            <a:r>
              <a:rPr lang="en-US" altLang="zh-CN" sz="3100" b="1" kern="1200" baseline="0" dirty="0">
                <a:latin typeface="黑体" panose="02010609060101010101" pitchFamily="2" charset="-122"/>
                <a:ea typeface="黑体" panose="02010609060101010101" pitchFamily="2" charset="-122"/>
                <a:sym typeface="+mn-ea"/>
              </a:rPr>
              <a:t>”</a:t>
            </a:r>
            <a:r>
              <a:rPr lang="zh-CN" altLang="en-US" sz="3100" b="1" kern="1200" baseline="0" dirty="0">
                <a:latin typeface="黑体" panose="02010609060101010101" pitchFamily="2" charset="-122"/>
                <a:ea typeface="黑体" panose="02010609060101010101" pitchFamily="2" charset="-122"/>
                <a:sym typeface="+mn-ea"/>
              </a:rPr>
              <a:t>。</a:t>
            </a:r>
          </a:p>
          <a:p>
            <a:pPr algn="l" defTabSz="914400" fontAlgn="auto">
              <a:lnSpc>
                <a:spcPct val="110000"/>
              </a:lnSpc>
              <a:buSzPct val="100000"/>
            </a:pPr>
            <a:r>
              <a:rPr lang="zh-CN" altLang="en-US" sz="3100" b="1" kern="1200" baseline="0" dirty="0">
                <a:latin typeface="黑体" panose="02010609060101010101" pitchFamily="2" charset="-122"/>
                <a:ea typeface="黑体" panose="02010609060101010101" pitchFamily="2" charset="-122"/>
                <a:sym typeface="+mn-ea"/>
              </a:rPr>
              <a:t>（</a:t>
            </a:r>
            <a:r>
              <a:rPr lang="en-US" altLang="zh-CN" sz="3100" b="1" kern="1200" baseline="0" dirty="0">
                <a:latin typeface="黑体" panose="02010609060101010101" pitchFamily="2" charset="-122"/>
                <a:ea typeface="黑体" panose="02010609060101010101" pitchFamily="2" charset="-122"/>
                <a:sym typeface="+mn-ea"/>
              </a:rPr>
              <a:t>2</a:t>
            </a:r>
            <a:r>
              <a:rPr lang="zh-CN" altLang="en-US" sz="3100" b="1" kern="1200" baseline="0" dirty="0">
                <a:latin typeface="黑体" panose="02010609060101010101" pitchFamily="2" charset="-122"/>
                <a:ea typeface="黑体" panose="02010609060101010101" pitchFamily="2" charset="-122"/>
                <a:sym typeface="+mn-ea"/>
              </a:rPr>
              <a:t>）内涵：</a:t>
            </a:r>
          </a:p>
          <a:p>
            <a:pPr algn="l" defTabSz="914400" fontAlgn="auto">
              <a:lnSpc>
                <a:spcPct val="110000"/>
              </a:lnSpc>
              <a:buSzPct val="100000"/>
            </a:pPr>
            <a:r>
              <a:rPr lang="zh-CN" altLang="en-US" sz="3100" b="1" kern="1200" baseline="0" dirty="0">
                <a:latin typeface="黑体" panose="02010609060101010101" pitchFamily="2" charset="-122"/>
                <a:ea typeface="黑体" panose="02010609060101010101" pitchFamily="2" charset="-122"/>
                <a:sym typeface="+mn-ea"/>
              </a:rPr>
              <a:t>①不是具体的法律条文，而是一种法律观念。</a:t>
            </a:r>
          </a:p>
          <a:p>
            <a:pPr algn="l" defTabSz="914400" fontAlgn="auto">
              <a:lnSpc>
                <a:spcPct val="110000"/>
              </a:lnSpc>
              <a:buSzPct val="100000"/>
            </a:pPr>
            <a:r>
              <a:rPr lang="zh-CN" altLang="en-US" sz="3100" b="1" dirty="0">
                <a:latin typeface="黑体" panose="02010609060101010101" pitchFamily="2" charset="-122"/>
                <a:ea typeface="黑体" panose="02010609060101010101" pitchFamily="2" charset="-122"/>
                <a:sym typeface="+mn-ea"/>
              </a:rPr>
              <a:t>②</a:t>
            </a:r>
            <a:r>
              <a:rPr lang="zh-CN" altLang="en-US" sz="3100" b="1" kern="1200" baseline="0" dirty="0">
                <a:latin typeface="黑体" panose="02010609060101010101" pitchFamily="2" charset="-122"/>
                <a:ea typeface="黑体" panose="02010609060101010101" pitchFamily="2" charset="-122"/>
                <a:sym typeface="+mn-ea"/>
              </a:rPr>
              <a:t>自然法是整个法律科学的思想基础，高于一切人定法和人为权力。</a:t>
            </a:r>
          </a:p>
          <a:p>
            <a:pPr algn="l" defTabSz="914400" fontAlgn="auto">
              <a:lnSpc>
                <a:spcPct val="110000"/>
              </a:lnSpc>
              <a:buSzPct val="100000"/>
            </a:pPr>
            <a:r>
              <a:rPr lang="zh-CN" altLang="en-US" sz="3100" b="1" dirty="0">
                <a:latin typeface="黑体" panose="02010609060101010101" pitchFamily="2" charset="-122"/>
                <a:ea typeface="黑体" panose="02010609060101010101" pitchFamily="2" charset="-122"/>
                <a:sym typeface="+mn-ea"/>
              </a:rPr>
              <a:t>③</a:t>
            </a:r>
            <a:r>
              <a:rPr lang="zh-CN" altLang="en-US" sz="3100" b="1" kern="1200" baseline="0" dirty="0">
                <a:latin typeface="黑体" panose="02010609060101010101" pitchFamily="2" charset="-122"/>
                <a:ea typeface="黑体" panose="02010609060101010101" pitchFamily="2" charset="-122"/>
                <a:sym typeface="+mn-ea"/>
              </a:rPr>
              <a:t>在该体系下，人人生而平等，都享有某些基本权利。</a:t>
            </a:r>
          </a:p>
          <a:p>
            <a:pPr algn="l" defTabSz="914400" fontAlgn="auto">
              <a:lnSpc>
                <a:spcPct val="110000"/>
              </a:lnSpc>
              <a:buSzPct val="100000"/>
            </a:pPr>
            <a:r>
              <a:rPr lang="zh-CN" altLang="en-US" sz="3100" b="1" dirty="0">
                <a:latin typeface="宋体" panose="02010600030101010101" pitchFamily="2" charset="-122"/>
                <a:ea typeface="宋体" panose="02010600030101010101" pitchFamily="2" charset="-122"/>
                <a:sym typeface="+mn-ea"/>
              </a:rPr>
              <a:t>④</a:t>
            </a:r>
            <a:r>
              <a:rPr lang="zh-CN" altLang="en-US" sz="3100" b="1" kern="1200" baseline="0" dirty="0">
                <a:latin typeface="黑体" panose="02010609060101010101" pitchFamily="2" charset="-122"/>
                <a:ea typeface="黑体" panose="02010609060101010101" pitchFamily="2" charset="-122"/>
                <a:sym typeface="+mn-ea"/>
              </a:rPr>
              <a:t>是对罗马法实践的升华</a:t>
            </a:r>
            <a:r>
              <a:rPr lang="zh-CN" altLang="en-US" sz="3100" b="1" kern="1200" baseline="0" dirty="0" smtClean="0">
                <a:latin typeface="黑体" panose="02010609060101010101" pitchFamily="2" charset="-122"/>
                <a:ea typeface="黑体" panose="02010609060101010101" pitchFamily="2" charset="-122"/>
                <a:sym typeface="+mn-ea"/>
              </a:rPr>
              <a:t>。</a:t>
            </a:r>
            <a:endParaRPr lang="en-US" altLang="zh-CN" sz="3100" b="1" kern="1200" baseline="0" dirty="0" smtClean="0">
              <a:latin typeface="黑体" panose="02010609060101010101" pitchFamily="2" charset="-122"/>
              <a:ea typeface="黑体" panose="02010609060101010101" pitchFamily="2" charset="-122"/>
              <a:sym typeface="+mn-ea"/>
            </a:endParaRPr>
          </a:p>
          <a:p>
            <a:pPr>
              <a:lnSpc>
                <a:spcPct val="110000"/>
              </a:lnSpc>
              <a:buSzPct val="100000"/>
            </a:pPr>
            <a:r>
              <a:rPr lang="en-US" altLang="zh-CN" sz="3100" b="1" dirty="0" smtClean="0">
                <a:solidFill>
                  <a:srgbClr val="FF0000"/>
                </a:solidFill>
                <a:latin typeface="黑体" panose="02010609060101010101" pitchFamily="2" charset="-122"/>
                <a:ea typeface="黑体" panose="02010609060101010101" pitchFamily="2" charset="-122"/>
                <a:sym typeface="+mn-ea"/>
              </a:rPr>
              <a:t>4.</a:t>
            </a:r>
            <a:r>
              <a:rPr lang="zh-CN" altLang="en-US" sz="3100" b="1" dirty="0" smtClean="0">
                <a:solidFill>
                  <a:srgbClr val="FF0000"/>
                </a:solidFill>
                <a:latin typeface="黑体" panose="02010609060101010101" pitchFamily="2" charset="-122"/>
                <a:ea typeface="黑体" panose="02010609060101010101" pitchFamily="2" charset="-122"/>
                <a:sym typeface="+mn-ea"/>
              </a:rPr>
              <a:t>罗马法的主要内容</a:t>
            </a:r>
            <a:endParaRPr lang="en-US" altLang="zh-CN" sz="3100" b="1" dirty="0" smtClean="0">
              <a:solidFill>
                <a:srgbClr val="FF0000"/>
              </a:solidFill>
              <a:latin typeface="黑体" panose="02010609060101010101" pitchFamily="2" charset="-122"/>
              <a:ea typeface="黑体" panose="02010609060101010101" pitchFamily="2" charset="-122"/>
              <a:sym typeface="+mn-ea"/>
            </a:endParaRPr>
          </a:p>
          <a:p>
            <a:pPr>
              <a:lnSpc>
                <a:spcPct val="110000"/>
              </a:lnSpc>
              <a:buSzPct val="100000"/>
            </a:pPr>
            <a:r>
              <a:rPr lang="zh-CN" altLang="en-US" sz="3100" b="1" dirty="0" smtClean="0">
                <a:solidFill>
                  <a:srgbClr val="FF0000"/>
                </a:solidFill>
                <a:latin typeface="黑体" panose="02010609060101010101" pitchFamily="2" charset="-122"/>
                <a:ea typeface="黑体" panose="02010609060101010101" pitchFamily="2" charset="-122"/>
                <a:sym typeface="+mn-ea"/>
              </a:rPr>
              <a:t>维护奴隶制度，</a:t>
            </a:r>
            <a:r>
              <a:rPr lang="zh-CN" altLang="en-US" sz="4400" b="1" dirty="0" smtClean="0">
                <a:solidFill>
                  <a:srgbClr val="FF0000"/>
                </a:solidFill>
                <a:latin typeface="黑体" panose="02010609060101010101" pitchFamily="2" charset="-122"/>
                <a:ea typeface="黑体" panose="02010609060101010101" pitchFamily="2" charset="-122"/>
                <a:sym typeface="+mn-ea"/>
              </a:rPr>
              <a:t>保护私有财产（核心），</a:t>
            </a:r>
            <a:endParaRPr lang="en-US" altLang="zh-CN" sz="4400" b="1" dirty="0" smtClean="0">
              <a:solidFill>
                <a:srgbClr val="FF0000"/>
              </a:solidFill>
              <a:latin typeface="黑体" panose="02010609060101010101" pitchFamily="2" charset="-122"/>
              <a:ea typeface="黑体" panose="02010609060101010101" pitchFamily="2" charset="-122"/>
              <a:sym typeface="+mn-ea"/>
            </a:endParaRPr>
          </a:p>
          <a:p>
            <a:pPr>
              <a:lnSpc>
                <a:spcPct val="110000"/>
              </a:lnSpc>
              <a:buSzPct val="100000"/>
            </a:pPr>
            <a:r>
              <a:rPr lang="zh-CN" altLang="en-US" sz="3100" b="1" dirty="0" smtClean="0">
                <a:solidFill>
                  <a:srgbClr val="FF0000"/>
                </a:solidFill>
                <a:latin typeface="黑体" panose="02010609060101010101" pitchFamily="2" charset="-122"/>
                <a:ea typeface="黑体" panose="02010609060101010101" pitchFamily="2" charset="-122"/>
                <a:sym typeface="+mn-ea"/>
              </a:rPr>
              <a:t>提倡</a:t>
            </a:r>
            <a:r>
              <a:rPr lang="zh-CN" altLang="en-US" sz="3100" b="1" dirty="0">
                <a:solidFill>
                  <a:srgbClr val="FF0000"/>
                </a:solidFill>
                <a:latin typeface="黑体" panose="02010609060101010101" pitchFamily="2" charset="-122"/>
                <a:ea typeface="黑体" panose="02010609060101010101" pitchFamily="2" charset="-122"/>
                <a:sym typeface="+mn-ea"/>
              </a:rPr>
              <a:t>法律</a:t>
            </a:r>
            <a:r>
              <a:rPr lang="zh-CN" altLang="en-US" sz="3100" b="1" dirty="0" smtClean="0">
                <a:solidFill>
                  <a:srgbClr val="FF0000"/>
                </a:solidFill>
                <a:latin typeface="黑体" panose="02010609060101010101" pitchFamily="2" charset="-122"/>
                <a:ea typeface="黑体" panose="02010609060101010101" pitchFamily="2" charset="-122"/>
                <a:sym typeface="+mn-ea"/>
              </a:rPr>
              <a:t>面前公民人人平等，体现自然法原则</a:t>
            </a:r>
            <a:endParaRPr lang="en-US" altLang="zh-CN" sz="3100" b="1" dirty="0" smtClean="0">
              <a:solidFill>
                <a:srgbClr val="FF0000"/>
              </a:solidFill>
              <a:latin typeface="黑体" panose="02010609060101010101" pitchFamily="2" charset="-122"/>
              <a:ea typeface="黑体" panose="02010609060101010101" pitchFamily="2" charset="-122"/>
              <a:sym typeface="+mn-ea"/>
            </a:endParaRPr>
          </a:p>
          <a:p>
            <a:pPr>
              <a:lnSpc>
                <a:spcPct val="110000"/>
              </a:lnSpc>
              <a:buSzPct val="100000"/>
            </a:pPr>
            <a:endParaRPr lang="zh-CN" altLang="en-US" sz="3100" b="1" kern="1200" baseline="0" dirty="0">
              <a:latin typeface="黑体" panose="02010609060101010101" pitchFamily="2" charset="-122"/>
              <a:ea typeface="黑体" panose="02010609060101010101" pitchFamily="2" charset="-122"/>
              <a:sym typeface="+mn-ea"/>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40970" y="46990"/>
            <a:ext cx="11872595" cy="6103209"/>
          </a:xfrm>
          <a:prstGeom prst="rect">
            <a:avLst/>
          </a:prstGeom>
          <a:noFill/>
        </p:spPr>
        <p:txBody>
          <a:bodyPr wrap="square" rtlCol="0" anchor="t">
            <a:spAutoFit/>
          </a:bodyPr>
          <a:lstStyle/>
          <a:p>
            <a:pPr algn="l" defTabSz="914400" fontAlgn="auto">
              <a:lnSpc>
                <a:spcPct val="105000"/>
              </a:lnSpc>
              <a:buSzPct val="100000"/>
            </a:pPr>
            <a:r>
              <a:rPr lang="en-US" sz="3100" b="1" kern="1200" baseline="0" dirty="0">
                <a:latin typeface="黑体" panose="02010609060101010101" pitchFamily="2" charset="-122"/>
                <a:ea typeface="黑体" panose="02010609060101010101" pitchFamily="2" charset="-122"/>
                <a:sym typeface="+mn-ea"/>
              </a:rPr>
              <a:t>5.</a:t>
            </a:r>
            <a:r>
              <a:rPr lang="zh-CN" altLang="en-US" sz="3100" b="1" kern="1200" baseline="0" dirty="0">
                <a:latin typeface="黑体" panose="02010609060101010101" pitchFamily="2" charset="-122"/>
                <a:ea typeface="黑体" panose="02010609060101010101" pitchFamily="2" charset="-122"/>
                <a:sym typeface="+mn-ea"/>
              </a:rPr>
              <a:t>罗马法的影响</a:t>
            </a:r>
          </a:p>
          <a:p>
            <a:pPr algn="l" defTabSz="914400" fontAlgn="auto">
              <a:lnSpc>
                <a:spcPct val="105000"/>
              </a:lnSpc>
              <a:buSzPct val="100000"/>
            </a:pPr>
            <a:r>
              <a:rPr lang="zh-CN" altLang="en-US" sz="3100" b="1" kern="1200" baseline="0" dirty="0">
                <a:latin typeface="黑体" panose="02010609060101010101" pitchFamily="2" charset="-122"/>
                <a:ea typeface="黑体" panose="02010609060101010101" pitchFamily="2" charset="-122"/>
                <a:sym typeface="+mn-ea"/>
              </a:rPr>
              <a:t>（</a:t>
            </a:r>
            <a:r>
              <a:rPr lang="en-US" altLang="zh-CN" sz="3100" b="1" kern="1200" baseline="0" dirty="0">
                <a:latin typeface="黑体" panose="02010609060101010101" pitchFamily="2" charset="-122"/>
                <a:ea typeface="黑体" panose="02010609060101010101" pitchFamily="2" charset="-122"/>
                <a:sym typeface="+mn-ea"/>
              </a:rPr>
              <a:t>1</a:t>
            </a:r>
            <a:r>
              <a:rPr lang="zh-CN" altLang="en-US" sz="3100" b="1" kern="1200" baseline="0" dirty="0">
                <a:latin typeface="黑体" panose="02010609060101010101" pitchFamily="2" charset="-122"/>
                <a:ea typeface="黑体" panose="02010609060101010101" pitchFamily="2" charset="-122"/>
                <a:sym typeface="+mn-ea"/>
              </a:rPr>
              <a:t>）维系统治。</a:t>
            </a:r>
          </a:p>
          <a:p>
            <a:pPr algn="l" defTabSz="914400" fontAlgn="auto">
              <a:lnSpc>
                <a:spcPct val="105000"/>
              </a:lnSpc>
              <a:buSzPct val="100000"/>
            </a:pPr>
            <a:r>
              <a:rPr lang="zh-CN" altLang="en-US" sz="3100" b="1" kern="1200" baseline="0" dirty="0">
                <a:latin typeface="黑体" panose="02010609060101010101" pitchFamily="2" charset="-122"/>
                <a:ea typeface="黑体" panose="02010609060101010101" pitchFamily="2" charset="-122"/>
                <a:sym typeface="+mn-ea"/>
              </a:rPr>
              <a:t>①公民法的实施，共和国时期，调动了其爱国和参政的热情。</a:t>
            </a:r>
          </a:p>
          <a:p>
            <a:pPr algn="l" defTabSz="914400" fontAlgn="auto">
              <a:lnSpc>
                <a:spcPct val="105000"/>
              </a:lnSpc>
              <a:buSzPct val="100000"/>
              <a:buNone/>
            </a:pPr>
            <a:r>
              <a:rPr lang="zh-CN" altLang="en-US" sz="3100" b="1" kern="1200" baseline="0" dirty="0">
                <a:latin typeface="黑体" panose="02010609060101010101" pitchFamily="2" charset="-122"/>
                <a:ea typeface="黑体" panose="02010609060101010101" pitchFamily="2" charset="-122"/>
                <a:sym typeface="+mn-ea"/>
              </a:rPr>
              <a:t>②万民法的实施，帝国时期，利于社会秩序稳定和各民族共同发展。</a:t>
            </a:r>
          </a:p>
          <a:p>
            <a:pPr algn="l" defTabSz="914400" fontAlgn="auto">
              <a:lnSpc>
                <a:spcPct val="105000"/>
              </a:lnSpc>
              <a:buSzPct val="100000"/>
              <a:buNone/>
            </a:pPr>
            <a:r>
              <a:rPr lang="zh-CN" altLang="en-US" sz="3100" b="1" kern="1200" baseline="0" dirty="0">
                <a:latin typeface="黑体" panose="02010609060101010101" pitchFamily="2" charset="-122"/>
                <a:ea typeface="黑体" panose="02010609060101010101" pitchFamily="2" charset="-122"/>
                <a:sym typeface="+mn-ea"/>
              </a:rPr>
              <a:t>③法律法规实施，规范了政府行为，维护统治阶级政治和经济利益。</a:t>
            </a:r>
          </a:p>
          <a:p>
            <a:pPr algn="l" defTabSz="914400" fontAlgn="auto">
              <a:lnSpc>
                <a:spcPct val="105000"/>
              </a:lnSpc>
              <a:buSzPct val="100000"/>
              <a:buNone/>
            </a:pPr>
            <a:r>
              <a:rPr lang="zh-CN" altLang="en-US" sz="3100" b="1" kern="1200" baseline="0" dirty="0">
                <a:latin typeface="黑体" panose="02010609060101010101" pitchFamily="2" charset="-122"/>
                <a:ea typeface="黑体" panose="02010609060101010101" pitchFamily="2" charset="-122"/>
                <a:sym typeface="+mn-ea"/>
              </a:rPr>
              <a:t>④保护私有财产，提倡法律面前人人平等。利于缓和社会矛盾。还维护奴隶制度。</a:t>
            </a:r>
          </a:p>
          <a:p>
            <a:pPr algn="l" defTabSz="914400" fontAlgn="auto">
              <a:lnSpc>
                <a:spcPct val="105000"/>
              </a:lnSpc>
              <a:buSzPct val="100000"/>
              <a:buNone/>
            </a:pPr>
            <a:r>
              <a:rPr lang="zh-CN" altLang="en-US" sz="3100" b="1" kern="1200" baseline="0" dirty="0">
                <a:latin typeface="黑体" panose="02010609060101010101" pitchFamily="2" charset="-122"/>
                <a:ea typeface="黑体" panose="02010609060101010101" pitchFamily="2" charset="-122"/>
                <a:sym typeface="+mn-ea"/>
              </a:rPr>
              <a:t>（2）影响后世</a:t>
            </a:r>
            <a:endParaRPr lang="zh-CN" altLang="en-US" sz="3100" b="1" kern="1200" baseline="0" dirty="0">
              <a:latin typeface="宋体" panose="02010600030101010101" pitchFamily="2" charset="-122"/>
              <a:ea typeface="宋体" panose="02010600030101010101" pitchFamily="2" charset="-122"/>
              <a:sym typeface="+mn-ea"/>
            </a:endParaRPr>
          </a:p>
          <a:p>
            <a:pPr algn="l" defTabSz="914400" fontAlgn="auto">
              <a:lnSpc>
                <a:spcPct val="105000"/>
              </a:lnSpc>
              <a:buSzPct val="100000"/>
            </a:pPr>
            <a:r>
              <a:rPr lang="zh-CN" altLang="en-US" sz="3100" b="1" kern="1200" baseline="0" dirty="0">
                <a:latin typeface="黑体" panose="02010609060101010101" pitchFamily="2" charset="-122"/>
                <a:ea typeface="黑体" panose="02010609060101010101" pitchFamily="2" charset="-122"/>
                <a:sym typeface="+mn-ea"/>
              </a:rPr>
              <a:t>①罗马法是第一部比较系统的法律体系。对近代欧美国家立法和司法有重要影响</a:t>
            </a:r>
            <a:r>
              <a:rPr lang="zh-CN" altLang="en-US" sz="3100" b="1" kern="1200" baseline="0" dirty="0" smtClean="0">
                <a:latin typeface="黑体" panose="02010609060101010101" pitchFamily="2" charset="-122"/>
                <a:ea typeface="黑体" panose="02010609060101010101" pitchFamily="2" charset="-122"/>
                <a:sym typeface="+mn-ea"/>
              </a:rPr>
              <a:t>。</a:t>
            </a:r>
            <a:endParaRPr lang="en-US" altLang="zh-CN" sz="3100" b="1" kern="1200" baseline="0" dirty="0" smtClean="0">
              <a:latin typeface="黑体" panose="02010609060101010101" pitchFamily="2" charset="-122"/>
              <a:ea typeface="黑体" panose="02010609060101010101" pitchFamily="2" charset="-122"/>
              <a:sym typeface="+mn-ea"/>
            </a:endParaRPr>
          </a:p>
          <a:p>
            <a:pPr algn="l" defTabSz="914400" fontAlgn="auto">
              <a:lnSpc>
                <a:spcPct val="105000"/>
              </a:lnSpc>
              <a:buSzPct val="100000"/>
            </a:pPr>
            <a:endParaRPr lang="en-US" altLang="zh-CN" sz="3100" b="1" dirty="0">
              <a:latin typeface="黑体" panose="02010609060101010101" pitchFamily="2" charset="-122"/>
              <a:ea typeface="黑体" panose="02010609060101010101" pitchFamily="2" charset="-122"/>
              <a:sym typeface="+mn-ea"/>
            </a:endParaRPr>
          </a:p>
          <a:p>
            <a:pPr algn="l" defTabSz="914400" fontAlgn="auto">
              <a:lnSpc>
                <a:spcPct val="105000"/>
              </a:lnSpc>
              <a:buSzPct val="100000"/>
            </a:pPr>
            <a:endParaRPr lang="zh-CN" altLang="en-US" sz="3100" b="1" kern="1200" baseline="0" dirty="0">
              <a:latin typeface="黑体" panose="02010609060101010101" pitchFamily="2" charset="-122"/>
              <a:ea typeface="黑体" panose="02010609060101010101" pitchFamily="2" charset="-122"/>
              <a:sym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矩形 109571"/>
          <p:cNvSpPr/>
          <p:nvPr/>
        </p:nvSpPr>
        <p:spPr>
          <a:xfrm>
            <a:off x="141605" y="55880"/>
            <a:ext cx="11942445" cy="6679565"/>
          </a:xfrm>
          <a:prstGeom prst="rect">
            <a:avLst/>
          </a:prstGeom>
          <a:noFill/>
          <a:ln w="9525">
            <a:noFill/>
          </a:ln>
        </p:spPr>
        <p:txBody>
          <a:bodyPr wrap="square">
            <a:spAutoFit/>
          </a:bodyPr>
          <a:lstStyle/>
          <a:p>
            <a:pPr>
              <a:lnSpc>
                <a:spcPct val="102000"/>
              </a:lnSpc>
            </a:pPr>
            <a:r>
              <a:rPr lang="en-US" altLang="zh-CN" sz="2800" b="1" dirty="0">
                <a:solidFill>
                  <a:schemeClr val="tx1"/>
                </a:solidFill>
                <a:latin typeface="Arial" panose="020B0604020202020204" pitchFamily="34" charset="0"/>
                <a:ea typeface="黑体" panose="02010609060101010101" pitchFamily="2" charset="-122"/>
              </a:rPr>
              <a:t>	</a:t>
            </a:r>
            <a:r>
              <a:rPr lang="zh-CN" altLang="en-US" sz="2800" b="1" dirty="0">
                <a:solidFill>
                  <a:schemeClr val="tx1"/>
                </a:solidFill>
                <a:latin typeface="Arial" panose="020B0604020202020204" pitchFamily="34" charset="0"/>
                <a:ea typeface="黑体" panose="02010609060101010101" pitchFamily="2" charset="-122"/>
              </a:rPr>
              <a:t>罗马法的起源是著名的十二铜表法（公元前</a:t>
            </a:r>
            <a:r>
              <a:rPr lang="en-US" altLang="zh-CN" sz="2800" b="1" dirty="0">
                <a:solidFill>
                  <a:schemeClr val="tx1"/>
                </a:solidFill>
                <a:latin typeface="Arial" panose="020B0604020202020204" pitchFamily="34" charset="0"/>
                <a:ea typeface="黑体" panose="02010609060101010101" pitchFamily="2" charset="-122"/>
              </a:rPr>
              <a:t>449</a:t>
            </a:r>
            <a:r>
              <a:rPr lang="zh-CN" altLang="en-US" sz="2800" b="1" dirty="0">
                <a:solidFill>
                  <a:schemeClr val="tx1"/>
                </a:solidFill>
                <a:latin typeface="Arial" panose="020B0604020202020204" pitchFamily="34" charset="0"/>
                <a:ea typeface="黑体" panose="02010609060101010101" pitchFamily="2" charset="-122"/>
              </a:rPr>
              <a:t>年）。在此之后，罗马法取得了很大的发展，经过两千年多年的历变，形成了今天许多国家的法律的基石。例如，罗马法提出了契约和侵权行为的不同之处。而在此之前（如古代希腊法），契约的不履行被简单地视为一种侵权。另外，罗马法也提出了占有（一种事实状态：某人拥有某种物体）与所有权（一种权利：某人可以对物体做任何行为）的区别。还有，现代的契约概念就来源于罗马法中的合意规定。罗马法分为本国国民所适用的“市民法”以及使用与外国人的“万民法”，后者就是现在的国际私法的起源。</a:t>
            </a:r>
          </a:p>
          <a:p>
            <a:pPr>
              <a:lnSpc>
                <a:spcPct val="102000"/>
              </a:lnSpc>
            </a:pPr>
            <a:r>
              <a:rPr lang="zh-CN" altLang="en-US" sz="2800" b="1" dirty="0">
                <a:solidFill>
                  <a:schemeClr val="tx1"/>
                </a:solidFill>
                <a:latin typeface="Arial" panose="020B0604020202020204" pitchFamily="34" charset="0"/>
                <a:ea typeface="黑体" panose="02010609060101010101" pitchFamily="2" charset="-122"/>
              </a:rPr>
              <a:t>	罗马法后来反映了罗马帝国的政治现实。执政官的判决保证了法律能够适应一个迅速膨胀的帝国不断变化的需求。但是，这种变化仍然是在传统的价值体系下完成的。执政官并不重新修改法典，而是通过新的解释或者修订来解决新的问题。这种对传统的依赖以及对变动的怀疑态度正是罗马人的思维特点。</a:t>
            </a:r>
          </a:p>
          <a:p>
            <a:pPr>
              <a:lnSpc>
                <a:spcPct val="102000"/>
              </a:lnSpc>
            </a:pPr>
            <a:r>
              <a:rPr lang="zh-CN" altLang="en-US" sz="2800" b="1" dirty="0">
                <a:solidFill>
                  <a:schemeClr val="tx1"/>
                </a:solidFill>
                <a:latin typeface="Arial" panose="020B0604020202020204" pitchFamily="34" charset="0"/>
                <a:ea typeface="黑体" panose="02010609060101010101" pitchFamily="2" charset="-122"/>
              </a:rPr>
              <a:t>	罗马法几乎完全不涉及行政法或者刑法等问题，同时也有大量关于宗教、奴隶制的不再对现今世界有用的材料。</a:t>
            </a:r>
          </a:p>
        </p:txBody>
      </p:sp>
    </p:spTree>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Line 35"/>
          <p:cNvSpPr/>
          <p:nvPr/>
        </p:nvSpPr>
        <p:spPr>
          <a:xfrm>
            <a:off x="5232400" y="3213100"/>
            <a:ext cx="0" cy="1655763"/>
          </a:xfrm>
          <a:prstGeom prst="line">
            <a:avLst/>
          </a:prstGeom>
          <a:ln w="76200" cap="flat" cmpd="sng">
            <a:solidFill>
              <a:srgbClr val="00CCFF"/>
            </a:solidFill>
            <a:prstDash val="solid"/>
            <a:headEnd type="none" w="med" len="med"/>
            <a:tailEnd type="none" w="med" len="med"/>
          </a:ln>
        </p:spPr>
      </p:sp>
      <p:sp>
        <p:nvSpPr>
          <p:cNvPr id="148484" name="Text Box 4"/>
          <p:cNvSpPr txBox="1"/>
          <p:nvPr/>
        </p:nvSpPr>
        <p:spPr>
          <a:xfrm>
            <a:off x="7464425" y="1341438"/>
            <a:ext cx="2232025" cy="583565"/>
          </a:xfrm>
          <a:prstGeom prst="rect">
            <a:avLst/>
          </a:prstGeom>
          <a:noFill/>
          <a:ln w="38100" cap="flat" cmpd="sng">
            <a:solidFill>
              <a:srgbClr val="00CCFF"/>
            </a:solidFill>
            <a:prstDash val="solid"/>
            <a:miter/>
            <a:headEnd type="none" w="med" len="med"/>
            <a:tailEnd type="none" w="med" len="med"/>
          </a:ln>
        </p:spPr>
        <p:txBody>
          <a:bodyPr>
            <a:spAutoFit/>
          </a:bodyPr>
          <a:lstStyle/>
          <a:p>
            <a:pPr>
              <a:spcBef>
                <a:spcPct val="50000"/>
              </a:spcBef>
            </a:pPr>
            <a:r>
              <a:rPr lang="zh-CN" altLang="en-US" sz="3200" b="1" dirty="0">
                <a:solidFill>
                  <a:schemeClr val="tx2"/>
                </a:solidFill>
                <a:latin typeface="黑体" panose="02010609060101010101" pitchFamily="2" charset="-122"/>
                <a:ea typeface="黑体" panose="02010609060101010101" pitchFamily="2" charset="-122"/>
              </a:rPr>
              <a:t>罗马帝国</a:t>
            </a:r>
          </a:p>
        </p:txBody>
      </p:sp>
      <p:sp>
        <p:nvSpPr>
          <p:cNvPr id="60420" name="Line 6"/>
          <p:cNvSpPr/>
          <p:nvPr/>
        </p:nvSpPr>
        <p:spPr>
          <a:xfrm flipH="1">
            <a:off x="1992313" y="2636838"/>
            <a:ext cx="0" cy="719137"/>
          </a:xfrm>
          <a:prstGeom prst="line">
            <a:avLst/>
          </a:prstGeom>
          <a:ln w="57150" cap="flat" cmpd="sng">
            <a:solidFill>
              <a:srgbClr val="0000FF"/>
            </a:solidFill>
            <a:prstDash val="solid"/>
            <a:headEnd type="none" w="med" len="med"/>
            <a:tailEnd type="none" w="med" len="med"/>
          </a:ln>
        </p:spPr>
      </p:sp>
      <p:sp>
        <p:nvSpPr>
          <p:cNvPr id="60421" name="Line 7"/>
          <p:cNvSpPr/>
          <p:nvPr/>
        </p:nvSpPr>
        <p:spPr>
          <a:xfrm flipH="1">
            <a:off x="6383338" y="2781300"/>
            <a:ext cx="0" cy="646113"/>
          </a:xfrm>
          <a:prstGeom prst="line">
            <a:avLst/>
          </a:prstGeom>
          <a:ln w="57150" cap="flat" cmpd="sng">
            <a:solidFill>
              <a:srgbClr val="0000FF"/>
            </a:solidFill>
            <a:prstDash val="solid"/>
            <a:headEnd type="none" w="med" len="med"/>
            <a:tailEnd type="none" w="med" len="med"/>
          </a:ln>
        </p:spPr>
      </p:sp>
      <p:sp>
        <p:nvSpPr>
          <p:cNvPr id="148488" name="Rectangle 8"/>
          <p:cNvSpPr/>
          <p:nvPr/>
        </p:nvSpPr>
        <p:spPr>
          <a:xfrm>
            <a:off x="2927350" y="1412875"/>
            <a:ext cx="2224405" cy="583565"/>
          </a:xfrm>
          <a:prstGeom prst="rect">
            <a:avLst/>
          </a:prstGeom>
          <a:noFill/>
          <a:ln w="38100" cap="flat" cmpd="sng">
            <a:solidFill>
              <a:srgbClr val="00CCFF"/>
            </a:solidFill>
            <a:prstDash val="solid"/>
            <a:miter/>
            <a:headEnd type="none" w="med" len="med"/>
            <a:tailEnd type="none" w="med" len="med"/>
          </a:ln>
        </p:spPr>
        <p:txBody>
          <a:bodyPr wrap="none">
            <a:spAutoFit/>
          </a:bodyPr>
          <a:lstStyle/>
          <a:p>
            <a:r>
              <a:rPr lang="zh-CN" altLang="en-US" sz="3200" b="1" dirty="0">
                <a:solidFill>
                  <a:schemeClr val="tx2"/>
                </a:solidFill>
                <a:latin typeface="Arial" panose="020B0604020202020204" pitchFamily="34" charset="0"/>
                <a:ea typeface="黑体" panose="02010609060101010101" pitchFamily="2" charset="-122"/>
              </a:rPr>
              <a:t>罗马共和国</a:t>
            </a:r>
          </a:p>
        </p:txBody>
      </p:sp>
      <p:sp>
        <p:nvSpPr>
          <p:cNvPr id="60423" name="Text Box 9"/>
          <p:cNvSpPr txBox="1"/>
          <p:nvPr/>
        </p:nvSpPr>
        <p:spPr>
          <a:xfrm>
            <a:off x="1703388" y="2276475"/>
            <a:ext cx="1547812" cy="460375"/>
          </a:xfrm>
          <a:prstGeom prst="rect">
            <a:avLst/>
          </a:prstGeom>
          <a:noFill/>
          <a:ln w="9525">
            <a:noFill/>
          </a:ln>
        </p:spPr>
        <p:txBody>
          <a:bodyPr>
            <a:spAutoFit/>
          </a:bodyPr>
          <a:lstStyle/>
          <a:p>
            <a:pPr>
              <a:spcBef>
                <a:spcPct val="50000"/>
              </a:spcBef>
            </a:pPr>
            <a:r>
              <a:rPr lang="zh-CN" altLang="en-US" sz="2400" b="1" dirty="0">
                <a:latin typeface="黑体" panose="02010609060101010101" pitchFamily="2" charset="-122"/>
                <a:ea typeface="黑体" panose="02010609060101010101" pitchFamily="2" charset="-122"/>
              </a:rPr>
              <a:t>前</a:t>
            </a:r>
            <a:r>
              <a:rPr lang="en-US" altLang="zh-CN" sz="2400" b="1" dirty="0">
                <a:latin typeface="黑体" panose="02010609060101010101" pitchFamily="2" charset="-122"/>
                <a:ea typeface="黑体" panose="02010609060101010101" pitchFamily="2" charset="-122"/>
              </a:rPr>
              <a:t>509</a:t>
            </a:r>
            <a:r>
              <a:rPr lang="zh-CN" altLang="en-US" sz="2400" b="1" dirty="0">
                <a:latin typeface="黑体" panose="02010609060101010101" pitchFamily="2" charset="-122"/>
                <a:ea typeface="黑体" panose="02010609060101010101" pitchFamily="2" charset="-122"/>
              </a:rPr>
              <a:t>年</a:t>
            </a:r>
          </a:p>
        </p:txBody>
      </p:sp>
      <p:sp>
        <p:nvSpPr>
          <p:cNvPr id="60424" name="Text Box 10"/>
          <p:cNvSpPr txBox="1"/>
          <p:nvPr/>
        </p:nvSpPr>
        <p:spPr>
          <a:xfrm>
            <a:off x="5735638" y="2276475"/>
            <a:ext cx="1439862" cy="521970"/>
          </a:xfrm>
          <a:prstGeom prst="rect">
            <a:avLst/>
          </a:prstGeom>
          <a:noFill/>
          <a:ln w="9525">
            <a:noFill/>
          </a:ln>
        </p:spPr>
        <p:txBody>
          <a:bodyPr>
            <a:spAutoFit/>
          </a:bodyPr>
          <a:lstStyle/>
          <a:p>
            <a:pPr>
              <a:spcBef>
                <a:spcPct val="50000"/>
              </a:spcBef>
            </a:pPr>
            <a:r>
              <a:rPr lang="zh-CN" altLang="en-US" sz="2800" b="1" dirty="0">
                <a:solidFill>
                  <a:schemeClr val="folHlink"/>
                </a:solidFill>
                <a:latin typeface="黑体" panose="02010609060101010101" pitchFamily="2" charset="-122"/>
                <a:ea typeface="黑体" panose="02010609060101010101" pitchFamily="2" charset="-122"/>
              </a:rPr>
              <a:t>前</a:t>
            </a:r>
            <a:r>
              <a:rPr lang="en-US" altLang="zh-CN" sz="2800" b="1" dirty="0">
                <a:solidFill>
                  <a:schemeClr val="folHlink"/>
                </a:solidFill>
                <a:latin typeface="黑体" panose="02010609060101010101" pitchFamily="2" charset="-122"/>
                <a:ea typeface="黑体" panose="02010609060101010101" pitchFamily="2" charset="-122"/>
              </a:rPr>
              <a:t>27</a:t>
            </a:r>
            <a:r>
              <a:rPr lang="zh-CN" altLang="en-US" sz="2800" b="1" dirty="0">
                <a:solidFill>
                  <a:schemeClr val="folHlink"/>
                </a:solidFill>
                <a:latin typeface="黑体" panose="02010609060101010101" pitchFamily="2" charset="-122"/>
                <a:ea typeface="黑体" panose="02010609060101010101" pitchFamily="2" charset="-122"/>
              </a:rPr>
              <a:t>年</a:t>
            </a:r>
          </a:p>
        </p:txBody>
      </p:sp>
      <p:sp>
        <p:nvSpPr>
          <p:cNvPr id="60425" name="Text Box 12"/>
          <p:cNvSpPr txBox="1"/>
          <p:nvPr/>
        </p:nvSpPr>
        <p:spPr>
          <a:xfrm>
            <a:off x="2855913" y="2708275"/>
            <a:ext cx="1439862" cy="460375"/>
          </a:xfrm>
          <a:prstGeom prst="rect">
            <a:avLst/>
          </a:prstGeom>
          <a:noFill/>
          <a:ln w="9525">
            <a:noFill/>
          </a:ln>
        </p:spPr>
        <p:txBody>
          <a:bodyPr>
            <a:spAutoFit/>
          </a:bodyPr>
          <a:lstStyle/>
          <a:p>
            <a:pPr>
              <a:spcBef>
                <a:spcPct val="50000"/>
              </a:spcBef>
            </a:pPr>
            <a:r>
              <a:rPr lang="zh-CN" altLang="en-US" sz="2400" b="1" dirty="0">
                <a:solidFill>
                  <a:schemeClr val="folHlink"/>
                </a:solidFill>
                <a:latin typeface="黑体" panose="02010609060101010101" pitchFamily="2" charset="-122"/>
                <a:ea typeface="黑体" panose="02010609060101010101" pitchFamily="2" charset="-122"/>
              </a:rPr>
              <a:t>前</a:t>
            </a:r>
            <a:r>
              <a:rPr lang="en-US" altLang="zh-CN" sz="2400" b="1" dirty="0">
                <a:solidFill>
                  <a:schemeClr val="folHlink"/>
                </a:solidFill>
                <a:latin typeface="黑体" panose="02010609060101010101" pitchFamily="2" charset="-122"/>
                <a:ea typeface="黑体" panose="02010609060101010101" pitchFamily="2" charset="-122"/>
              </a:rPr>
              <a:t>5C</a:t>
            </a:r>
            <a:r>
              <a:rPr lang="zh-CN" altLang="en-US" sz="2400" b="1" dirty="0">
                <a:solidFill>
                  <a:schemeClr val="folHlink"/>
                </a:solidFill>
                <a:latin typeface="黑体" panose="02010609060101010101" pitchFamily="2" charset="-122"/>
                <a:ea typeface="黑体" panose="02010609060101010101" pitchFamily="2" charset="-122"/>
              </a:rPr>
              <a:t>中期</a:t>
            </a:r>
          </a:p>
        </p:txBody>
      </p:sp>
      <p:sp>
        <p:nvSpPr>
          <p:cNvPr id="60426" name="Line 15"/>
          <p:cNvSpPr/>
          <p:nvPr/>
        </p:nvSpPr>
        <p:spPr>
          <a:xfrm>
            <a:off x="1992313" y="3429000"/>
            <a:ext cx="8351837" cy="0"/>
          </a:xfrm>
          <a:prstGeom prst="line">
            <a:avLst/>
          </a:prstGeom>
          <a:ln w="76200" cap="flat" cmpd="sng">
            <a:solidFill>
              <a:srgbClr val="660033"/>
            </a:solidFill>
            <a:prstDash val="solid"/>
            <a:headEnd type="none" w="med" len="med"/>
            <a:tailEnd type="triangle" w="med" len="med"/>
          </a:ln>
        </p:spPr>
      </p:sp>
      <p:sp>
        <p:nvSpPr>
          <p:cNvPr id="60427" name="Line 16"/>
          <p:cNvSpPr/>
          <p:nvPr/>
        </p:nvSpPr>
        <p:spPr>
          <a:xfrm>
            <a:off x="7824788" y="3141663"/>
            <a:ext cx="0" cy="287337"/>
          </a:xfrm>
          <a:prstGeom prst="line">
            <a:avLst/>
          </a:prstGeom>
          <a:ln w="57150" cap="flat" cmpd="sng">
            <a:solidFill>
              <a:srgbClr val="993300"/>
            </a:solidFill>
            <a:prstDash val="solid"/>
            <a:headEnd type="none" w="med" len="med"/>
            <a:tailEnd type="none" w="med" len="med"/>
          </a:ln>
        </p:spPr>
      </p:sp>
      <p:sp>
        <p:nvSpPr>
          <p:cNvPr id="60428" name="Text Box 17"/>
          <p:cNvSpPr txBox="1"/>
          <p:nvPr/>
        </p:nvSpPr>
        <p:spPr>
          <a:xfrm>
            <a:off x="7319963" y="2636838"/>
            <a:ext cx="1296987" cy="460375"/>
          </a:xfrm>
          <a:prstGeom prst="rect">
            <a:avLst/>
          </a:prstGeom>
          <a:noFill/>
          <a:ln w="9525">
            <a:noFill/>
          </a:ln>
        </p:spPr>
        <p:txBody>
          <a:bodyPr>
            <a:spAutoFit/>
          </a:bodyPr>
          <a:lstStyle/>
          <a:p>
            <a:pPr>
              <a:spcBef>
                <a:spcPct val="50000"/>
              </a:spcBef>
            </a:pPr>
            <a:r>
              <a:rPr lang="en-US" altLang="zh-CN" sz="2400" b="1" dirty="0">
                <a:latin typeface="黑体" panose="02010609060101010101" pitchFamily="2" charset="-122"/>
                <a:ea typeface="黑体" panose="02010609060101010101" pitchFamily="2" charset="-122"/>
              </a:rPr>
              <a:t>3</a:t>
            </a:r>
            <a:r>
              <a:rPr lang="zh-CN" altLang="en-US" sz="2400" b="1" dirty="0">
                <a:latin typeface="黑体" panose="02010609060101010101" pitchFamily="2" charset="-122"/>
                <a:ea typeface="黑体" panose="02010609060101010101" pitchFamily="2" charset="-122"/>
              </a:rPr>
              <a:t>世纪</a:t>
            </a:r>
          </a:p>
        </p:txBody>
      </p:sp>
      <p:sp>
        <p:nvSpPr>
          <p:cNvPr id="60429" name="Text Box 19"/>
          <p:cNvSpPr txBox="1"/>
          <p:nvPr/>
        </p:nvSpPr>
        <p:spPr>
          <a:xfrm>
            <a:off x="8688388" y="2636838"/>
            <a:ext cx="1296987" cy="460375"/>
          </a:xfrm>
          <a:prstGeom prst="rect">
            <a:avLst/>
          </a:prstGeom>
          <a:noFill/>
          <a:ln w="9525">
            <a:noFill/>
          </a:ln>
        </p:spPr>
        <p:txBody>
          <a:bodyPr>
            <a:spAutoFit/>
          </a:bodyPr>
          <a:lstStyle/>
          <a:p>
            <a:pPr>
              <a:spcBef>
                <a:spcPct val="50000"/>
              </a:spcBef>
            </a:pPr>
            <a:r>
              <a:rPr lang="en-US" altLang="zh-CN" sz="2400" b="1" dirty="0">
                <a:solidFill>
                  <a:schemeClr val="folHlink"/>
                </a:solidFill>
                <a:latin typeface="黑体" panose="02010609060101010101" pitchFamily="2" charset="-122"/>
                <a:ea typeface="黑体" panose="02010609060101010101" pitchFamily="2" charset="-122"/>
              </a:rPr>
              <a:t>6</a:t>
            </a:r>
            <a:r>
              <a:rPr lang="zh-CN" altLang="en-US" sz="2400" b="1" dirty="0">
                <a:solidFill>
                  <a:schemeClr val="folHlink"/>
                </a:solidFill>
                <a:latin typeface="黑体" panose="02010609060101010101" pitchFamily="2" charset="-122"/>
                <a:ea typeface="黑体" panose="02010609060101010101" pitchFamily="2" charset="-122"/>
              </a:rPr>
              <a:t>世纪</a:t>
            </a:r>
          </a:p>
        </p:txBody>
      </p:sp>
      <p:sp>
        <p:nvSpPr>
          <p:cNvPr id="148500" name="AutoShape 20"/>
          <p:cNvSpPr/>
          <p:nvPr/>
        </p:nvSpPr>
        <p:spPr>
          <a:xfrm rot="5400000">
            <a:off x="3910013" y="-1587"/>
            <a:ext cx="430212" cy="4411662"/>
          </a:xfrm>
          <a:prstGeom prst="leftBrace">
            <a:avLst>
              <a:gd name="adj1" fmla="val 53409"/>
              <a:gd name="adj2" fmla="val 53148"/>
            </a:avLst>
          </a:prstGeom>
          <a:noFill/>
          <a:ln w="57150" cap="flat" cmpd="sng">
            <a:solidFill>
              <a:srgbClr val="FF0000"/>
            </a:solidFill>
            <a:prstDash val="solid"/>
            <a:headEnd type="none" w="med" len="med"/>
            <a:tailEnd type="none" w="med" len="med"/>
          </a:ln>
        </p:spPr>
        <p:txBody>
          <a:bodyPr wrap="none" anchor="ctr"/>
          <a:lstStyle/>
          <a:p>
            <a:endParaRPr b="1" dirty="0">
              <a:latin typeface="Arial" panose="020B0604020202020204" pitchFamily="34" charset="0"/>
            </a:endParaRPr>
          </a:p>
        </p:txBody>
      </p:sp>
      <p:sp>
        <p:nvSpPr>
          <p:cNvPr id="148501" name="AutoShape 21"/>
          <p:cNvSpPr/>
          <p:nvPr/>
        </p:nvSpPr>
        <p:spPr>
          <a:xfrm rot="5400000">
            <a:off x="8237538" y="-9525"/>
            <a:ext cx="576262" cy="4284663"/>
          </a:xfrm>
          <a:prstGeom prst="leftBrace">
            <a:avLst>
              <a:gd name="adj1" fmla="val 38725"/>
              <a:gd name="adj2" fmla="val 52894"/>
            </a:avLst>
          </a:prstGeom>
          <a:noFill/>
          <a:ln w="57150" cap="flat" cmpd="sng">
            <a:solidFill>
              <a:srgbClr val="FF0000"/>
            </a:solidFill>
            <a:prstDash val="solid"/>
            <a:headEnd type="none" w="med" len="med"/>
            <a:tailEnd type="none" w="med" len="med"/>
          </a:ln>
        </p:spPr>
        <p:txBody>
          <a:bodyPr wrap="none" anchor="ctr"/>
          <a:lstStyle/>
          <a:p>
            <a:endParaRPr b="1" dirty="0">
              <a:latin typeface="Arial" panose="020B0604020202020204" pitchFamily="34" charset="0"/>
            </a:endParaRPr>
          </a:p>
        </p:txBody>
      </p:sp>
      <p:sp>
        <p:nvSpPr>
          <p:cNvPr id="148502" name="Text Box 22"/>
          <p:cNvSpPr txBox="1"/>
          <p:nvPr/>
        </p:nvSpPr>
        <p:spPr>
          <a:xfrm>
            <a:off x="2495550" y="5589588"/>
            <a:ext cx="2303463" cy="521970"/>
          </a:xfrm>
          <a:prstGeom prst="rect">
            <a:avLst/>
          </a:prstGeom>
          <a:noFill/>
          <a:ln w="9525">
            <a:noFill/>
          </a:ln>
        </p:spPr>
        <p:txBody>
          <a:bodyPr>
            <a:spAutoFit/>
          </a:bodyPr>
          <a:lstStyle/>
          <a:p>
            <a:pPr>
              <a:spcBef>
                <a:spcPct val="50000"/>
              </a:spcBef>
            </a:pPr>
            <a:r>
              <a:rPr lang="zh-CN" altLang="en-US" sz="2800" b="1" dirty="0">
                <a:solidFill>
                  <a:schemeClr val="folHlink"/>
                </a:solidFill>
                <a:latin typeface="Arial" panose="020B0604020202020204" pitchFamily="34" charset="0"/>
                <a:ea typeface="黑体" panose="02010609060101010101" pitchFamily="2" charset="-122"/>
              </a:rPr>
              <a:t>十二铜表法</a:t>
            </a:r>
          </a:p>
        </p:txBody>
      </p:sp>
      <p:sp>
        <p:nvSpPr>
          <p:cNvPr id="148503" name="Text Box 23"/>
          <p:cNvSpPr txBox="1"/>
          <p:nvPr/>
        </p:nvSpPr>
        <p:spPr>
          <a:xfrm>
            <a:off x="7824788" y="5373688"/>
            <a:ext cx="2843212" cy="521970"/>
          </a:xfrm>
          <a:prstGeom prst="rect">
            <a:avLst/>
          </a:prstGeom>
          <a:noFill/>
          <a:ln w="9525">
            <a:noFill/>
          </a:ln>
        </p:spPr>
        <p:txBody>
          <a:bodyPr>
            <a:spAutoFit/>
          </a:bodyPr>
          <a:lstStyle/>
          <a:p>
            <a:pPr>
              <a:spcBef>
                <a:spcPct val="50000"/>
              </a:spcBef>
            </a:pPr>
            <a:r>
              <a:rPr lang="en-US" altLang="zh-CN" sz="2800" b="1" dirty="0">
                <a:solidFill>
                  <a:schemeClr val="folHlink"/>
                </a:solidFill>
                <a:latin typeface="Arial" panose="020B0604020202020204" pitchFamily="34" charset="0"/>
                <a:ea typeface="黑体" panose="02010609060101010101" pitchFamily="2" charset="-122"/>
              </a:rPr>
              <a:t>《</a:t>
            </a:r>
            <a:r>
              <a:rPr lang="zh-CN" altLang="en-US" sz="2800" b="1" dirty="0">
                <a:solidFill>
                  <a:schemeClr val="folHlink"/>
                </a:solidFill>
                <a:latin typeface="Arial" panose="020B0604020202020204" pitchFamily="34" charset="0"/>
                <a:ea typeface="黑体" panose="02010609060101010101" pitchFamily="2" charset="-122"/>
              </a:rPr>
              <a:t>民法大全</a:t>
            </a:r>
            <a:r>
              <a:rPr lang="en-US" altLang="zh-CN" sz="2800" b="1">
                <a:solidFill>
                  <a:schemeClr val="folHlink"/>
                </a:solidFill>
                <a:latin typeface="Arial" panose="020B0604020202020204" pitchFamily="34" charset="0"/>
                <a:ea typeface="黑体" panose="02010609060101010101" pitchFamily="2" charset="-122"/>
              </a:rPr>
              <a:t>》</a:t>
            </a:r>
          </a:p>
        </p:txBody>
      </p:sp>
      <p:sp>
        <p:nvSpPr>
          <p:cNvPr id="148504" name="Line 24"/>
          <p:cNvSpPr/>
          <p:nvPr/>
        </p:nvSpPr>
        <p:spPr>
          <a:xfrm>
            <a:off x="1992313" y="4005263"/>
            <a:ext cx="1800225" cy="0"/>
          </a:xfrm>
          <a:prstGeom prst="line">
            <a:avLst/>
          </a:prstGeom>
          <a:ln w="76200" cap="flat" cmpd="sng">
            <a:solidFill>
              <a:schemeClr val="tx1"/>
            </a:solidFill>
            <a:prstDash val="solid"/>
            <a:headEnd type="triangle" w="med" len="med"/>
            <a:tailEnd type="triangle" w="med" len="med"/>
          </a:ln>
        </p:spPr>
      </p:sp>
      <p:sp>
        <p:nvSpPr>
          <p:cNvPr id="148505" name="Text Box 25"/>
          <p:cNvSpPr txBox="1"/>
          <p:nvPr/>
        </p:nvSpPr>
        <p:spPr>
          <a:xfrm>
            <a:off x="2279650" y="3789363"/>
            <a:ext cx="1152525" cy="460375"/>
          </a:xfrm>
          <a:prstGeom prst="rect">
            <a:avLst/>
          </a:prstGeom>
          <a:solidFill>
            <a:schemeClr val="bg1"/>
          </a:solidFill>
          <a:ln w="9525" cap="flat" cmpd="sng">
            <a:solidFill>
              <a:srgbClr val="993300"/>
            </a:solidFill>
            <a:prstDash val="solid"/>
            <a:miter/>
            <a:headEnd type="none" w="med" len="med"/>
            <a:tailEnd type="none" w="med" len="med"/>
          </a:ln>
        </p:spPr>
        <p:txBody>
          <a:bodyPr>
            <a:spAutoFit/>
          </a:bodyPr>
          <a:lstStyle/>
          <a:p>
            <a:pPr>
              <a:spcBef>
                <a:spcPct val="50000"/>
              </a:spcBef>
            </a:pPr>
            <a:r>
              <a:rPr lang="zh-CN" altLang="en-US" sz="2400" b="1" dirty="0">
                <a:solidFill>
                  <a:schemeClr val="tx2"/>
                </a:solidFill>
                <a:latin typeface="Arial" panose="020B0604020202020204" pitchFamily="34" charset="0"/>
                <a:ea typeface="黑体" panose="02010609060101010101" pitchFamily="2" charset="-122"/>
              </a:rPr>
              <a:t>习惯法</a:t>
            </a:r>
          </a:p>
        </p:txBody>
      </p:sp>
      <p:sp>
        <p:nvSpPr>
          <p:cNvPr id="148506" name="Line 26"/>
          <p:cNvSpPr/>
          <p:nvPr/>
        </p:nvSpPr>
        <p:spPr>
          <a:xfrm>
            <a:off x="3719513" y="4005263"/>
            <a:ext cx="6553200" cy="0"/>
          </a:xfrm>
          <a:prstGeom prst="line">
            <a:avLst/>
          </a:prstGeom>
          <a:ln w="76200" cap="flat" cmpd="sng">
            <a:solidFill>
              <a:schemeClr val="tx1"/>
            </a:solidFill>
            <a:prstDash val="solid"/>
            <a:headEnd type="triangle" w="med" len="med"/>
            <a:tailEnd type="triangle" w="med" len="med"/>
          </a:ln>
        </p:spPr>
      </p:sp>
      <p:sp>
        <p:nvSpPr>
          <p:cNvPr id="148507" name="Text Box 27"/>
          <p:cNvSpPr txBox="1"/>
          <p:nvPr/>
        </p:nvSpPr>
        <p:spPr>
          <a:xfrm>
            <a:off x="5591175" y="3716338"/>
            <a:ext cx="2809875" cy="521970"/>
          </a:xfrm>
          <a:prstGeom prst="rect">
            <a:avLst/>
          </a:prstGeom>
          <a:solidFill>
            <a:schemeClr val="bg1"/>
          </a:solidFill>
          <a:ln w="9525" cap="flat" cmpd="sng">
            <a:solidFill>
              <a:srgbClr val="993300"/>
            </a:solidFill>
            <a:prstDash val="solid"/>
            <a:miter/>
            <a:headEnd type="none" w="med" len="med"/>
            <a:tailEnd type="none" w="med" len="med"/>
          </a:ln>
        </p:spPr>
        <p:txBody>
          <a:bodyPr>
            <a:spAutoFit/>
          </a:bodyPr>
          <a:lstStyle/>
          <a:p>
            <a:pPr>
              <a:spcBef>
                <a:spcPct val="50000"/>
              </a:spcBef>
            </a:pPr>
            <a:r>
              <a:rPr lang="en-US" altLang="zh-CN" sz="2800" b="1" dirty="0">
                <a:solidFill>
                  <a:schemeClr val="tx2"/>
                </a:solidFill>
                <a:latin typeface="Arial" panose="020B0604020202020204" pitchFamily="34" charset="0"/>
                <a:ea typeface="黑体" panose="02010609060101010101" pitchFamily="2" charset="-122"/>
              </a:rPr>
              <a:t>   </a:t>
            </a:r>
            <a:r>
              <a:rPr lang="zh-CN" altLang="en-US" sz="2800" b="1" dirty="0">
                <a:solidFill>
                  <a:schemeClr val="tx2"/>
                </a:solidFill>
                <a:latin typeface="Arial" panose="020B0604020202020204" pitchFamily="34" charset="0"/>
                <a:ea typeface="黑体" panose="02010609060101010101" pitchFamily="2" charset="-122"/>
              </a:rPr>
              <a:t>成     文       法</a:t>
            </a:r>
          </a:p>
        </p:txBody>
      </p:sp>
      <p:sp>
        <p:nvSpPr>
          <p:cNvPr id="148508" name="Line 28"/>
          <p:cNvSpPr/>
          <p:nvPr/>
        </p:nvSpPr>
        <p:spPr>
          <a:xfrm>
            <a:off x="1847850" y="4724400"/>
            <a:ext cx="3384550" cy="0"/>
          </a:xfrm>
          <a:prstGeom prst="line">
            <a:avLst/>
          </a:prstGeom>
          <a:ln w="76200" cap="flat" cmpd="sng">
            <a:solidFill>
              <a:schemeClr val="tx1"/>
            </a:solidFill>
            <a:prstDash val="solid"/>
            <a:headEnd type="triangle" w="med" len="med"/>
            <a:tailEnd type="triangle" w="med" len="med"/>
          </a:ln>
        </p:spPr>
      </p:sp>
      <p:sp>
        <p:nvSpPr>
          <p:cNvPr id="148510" name="Text Box 30"/>
          <p:cNvSpPr txBox="1"/>
          <p:nvPr/>
        </p:nvSpPr>
        <p:spPr>
          <a:xfrm>
            <a:off x="2927350" y="4581525"/>
            <a:ext cx="1584325" cy="583565"/>
          </a:xfrm>
          <a:prstGeom prst="rect">
            <a:avLst/>
          </a:prstGeom>
          <a:solidFill>
            <a:schemeClr val="bg1"/>
          </a:solidFill>
          <a:ln w="9525" cap="flat" cmpd="sng">
            <a:solidFill>
              <a:srgbClr val="660033"/>
            </a:solidFill>
            <a:prstDash val="solid"/>
            <a:miter/>
            <a:headEnd type="none" w="med" len="med"/>
            <a:tailEnd type="none" w="med" len="med"/>
          </a:ln>
        </p:spPr>
        <p:txBody>
          <a:bodyPr>
            <a:spAutoFit/>
          </a:bodyPr>
          <a:lstStyle/>
          <a:p>
            <a:pPr>
              <a:spcBef>
                <a:spcPct val="50000"/>
              </a:spcBef>
            </a:pPr>
            <a:r>
              <a:rPr lang="zh-CN" altLang="en-US" sz="3200" b="1" dirty="0">
                <a:solidFill>
                  <a:schemeClr val="tx2"/>
                </a:solidFill>
                <a:latin typeface="Arial" panose="020B0604020202020204" pitchFamily="34" charset="0"/>
                <a:ea typeface="黑体" panose="02010609060101010101" pitchFamily="2" charset="-122"/>
              </a:rPr>
              <a:t>公民法</a:t>
            </a:r>
          </a:p>
        </p:txBody>
      </p:sp>
      <p:sp>
        <p:nvSpPr>
          <p:cNvPr id="148509" name="Line 29"/>
          <p:cNvSpPr/>
          <p:nvPr/>
        </p:nvSpPr>
        <p:spPr>
          <a:xfrm>
            <a:off x="5232400" y="4724400"/>
            <a:ext cx="5435600" cy="0"/>
          </a:xfrm>
          <a:prstGeom prst="line">
            <a:avLst/>
          </a:prstGeom>
          <a:ln w="76200" cap="flat" cmpd="sng">
            <a:solidFill>
              <a:schemeClr val="tx1"/>
            </a:solidFill>
            <a:prstDash val="solid"/>
            <a:headEnd type="triangle" w="med" len="med"/>
            <a:tailEnd type="triangle" w="med" len="med"/>
          </a:ln>
        </p:spPr>
      </p:sp>
      <p:sp>
        <p:nvSpPr>
          <p:cNvPr id="148511" name="Text Box 31"/>
          <p:cNvSpPr txBox="1"/>
          <p:nvPr/>
        </p:nvSpPr>
        <p:spPr>
          <a:xfrm>
            <a:off x="7032625" y="4365625"/>
            <a:ext cx="2663825" cy="583565"/>
          </a:xfrm>
          <a:prstGeom prst="rect">
            <a:avLst/>
          </a:prstGeom>
          <a:solidFill>
            <a:schemeClr val="bg1"/>
          </a:solidFill>
          <a:ln w="9525" cap="flat" cmpd="sng">
            <a:solidFill>
              <a:srgbClr val="660033"/>
            </a:solidFill>
            <a:prstDash val="solid"/>
            <a:miter/>
            <a:headEnd type="none" w="med" len="med"/>
            <a:tailEnd type="none" w="med" len="med"/>
          </a:ln>
        </p:spPr>
        <p:txBody>
          <a:bodyPr>
            <a:spAutoFit/>
          </a:bodyPr>
          <a:lstStyle/>
          <a:p>
            <a:pPr>
              <a:spcBef>
                <a:spcPct val="50000"/>
              </a:spcBef>
            </a:pPr>
            <a:r>
              <a:rPr lang="en-US" altLang="zh-CN" sz="3200" b="1" dirty="0">
                <a:solidFill>
                  <a:schemeClr val="tx2"/>
                </a:solidFill>
                <a:latin typeface="Arial" panose="020B0604020202020204" pitchFamily="34" charset="0"/>
                <a:ea typeface="黑体" panose="02010609060101010101" pitchFamily="2" charset="-122"/>
              </a:rPr>
              <a:t> </a:t>
            </a:r>
            <a:r>
              <a:rPr lang="zh-CN" altLang="en-US" sz="3200" b="1" dirty="0">
                <a:solidFill>
                  <a:schemeClr val="tx2"/>
                </a:solidFill>
                <a:latin typeface="Arial" panose="020B0604020202020204" pitchFamily="34" charset="0"/>
                <a:ea typeface="黑体" panose="02010609060101010101" pitchFamily="2" charset="-122"/>
              </a:rPr>
              <a:t>万  民   法</a:t>
            </a:r>
          </a:p>
        </p:txBody>
      </p:sp>
      <p:sp>
        <p:nvSpPr>
          <p:cNvPr id="148512" name="Text Box 32"/>
          <p:cNvSpPr txBox="1"/>
          <p:nvPr/>
        </p:nvSpPr>
        <p:spPr>
          <a:xfrm>
            <a:off x="2279650" y="6092825"/>
            <a:ext cx="2700338" cy="521970"/>
          </a:xfrm>
          <a:prstGeom prst="rect">
            <a:avLst/>
          </a:prstGeom>
          <a:noFill/>
          <a:ln w="9525">
            <a:noFill/>
          </a:ln>
        </p:spPr>
        <p:txBody>
          <a:bodyPr>
            <a:spAutoFit/>
          </a:bodyPr>
          <a:lstStyle/>
          <a:p>
            <a:pPr>
              <a:spcBef>
                <a:spcPct val="50000"/>
              </a:spcBef>
            </a:pPr>
            <a:r>
              <a:rPr lang="zh-CN" altLang="en-US" sz="2800" b="1" dirty="0">
                <a:latin typeface="Arial" panose="020B0604020202020204" pitchFamily="34" charset="0"/>
                <a:ea typeface="黑体" panose="02010609060101010101" pitchFamily="2" charset="-122"/>
              </a:rPr>
              <a:t>标志成文法诞生</a:t>
            </a:r>
          </a:p>
        </p:txBody>
      </p:sp>
      <p:sp>
        <p:nvSpPr>
          <p:cNvPr id="148513" name="Text Box 33"/>
          <p:cNvSpPr txBox="1"/>
          <p:nvPr/>
        </p:nvSpPr>
        <p:spPr>
          <a:xfrm>
            <a:off x="7967663" y="5911850"/>
            <a:ext cx="2376487" cy="953135"/>
          </a:xfrm>
          <a:prstGeom prst="rect">
            <a:avLst/>
          </a:prstGeom>
          <a:noFill/>
          <a:ln w="9525">
            <a:noFill/>
          </a:ln>
        </p:spPr>
        <p:txBody>
          <a:bodyPr>
            <a:spAutoFit/>
          </a:bodyPr>
          <a:lstStyle/>
          <a:p>
            <a:pPr>
              <a:spcBef>
                <a:spcPct val="50000"/>
              </a:spcBef>
            </a:pPr>
            <a:r>
              <a:rPr lang="zh-CN" altLang="en-US" sz="2800" b="1" dirty="0">
                <a:latin typeface="Arial" panose="020B0604020202020204" pitchFamily="34" charset="0"/>
                <a:ea typeface="黑体" panose="02010609060101010101" pitchFamily="2" charset="-122"/>
              </a:rPr>
              <a:t>标志罗马法体系最终完成</a:t>
            </a:r>
          </a:p>
        </p:txBody>
      </p:sp>
      <p:sp>
        <p:nvSpPr>
          <p:cNvPr id="148491" name="Line 11"/>
          <p:cNvSpPr/>
          <p:nvPr/>
        </p:nvSpPr>
        <p:spPr>
          <a:xfrm flipH="1">
            <a:off x="3719513" y="3213100"/>
            <a:ext cx="0" cy="2520950"/>
          </a:xfrm>
          <a:prstGeom prst="line">
            <a:avLst/>
          </a:prstGeom>
          <a:ln w="76200" cap="flat" cmpd="sng">
            <a:solidFill>
              <a:srgbClr val="993300"/>
            </a:solidFill>
            <a:prstDash val="solid"/>
            <a:headEnd type="none" w="med" len="med"/>
            <a:tailEnd type="triangle" w="med" len="med"/>
          </a:ln>
        </p:spPr>
      </p:sp>
      <p:sp>
        <p:nvSpPr>
          <p:cNvPr id="148498" name="Line 18"/>
          <p:cNvSpPr/>
          <p:nvPr/>
        </p:nvSpPr>
        <p:spPr>
          <a:xfrm>
            <a:off x="9120188" y="3141663"/>
            <a:ext cx="0" cy="2303462"/>
          </a:xfrm>
          <a:prstGeom prst="line">
            <a:avLst/>
          </a:prstGeom>
          <a:ln w="76200" cap="flat" cmpd="sng">
            <a:solidFill>
              <a:srgbClr val="993300"/>
            </a:solidFill>
            <a:prstDash val="solid"/>
            <a:headEnd type="none" w="med" len="med"/>
            <a:tailEnd type="triangle" w="med" len="med"/>
          </a:ln>
        </p:spPr>
      </p:sp>
      <p:sp>
        <p:nvSpPr>
          <p:cNvPr id="60446" name="Rectangle 34"/>
          <p:cNvSpPr/>
          <p:nvPr/>
        </p:nvSpPr>
        <p:spPr>
          <a:xfrm>
            <a:off x="1631950" y="115888"/>
            <a:ext cx="9036050" cy="1014730"/>
          </a:xfrm>
          <a:prstGeom prst="rect">
            <a:avLst/>
          </a:prstGeom>
          <a:solidFill>
            <a:schemeClr val="bg1"/>
          </a:solidFill>
          <a:ln w="9525" cap="flat" cmpd="sng">
            <a:solidFill>
              <a:srgbClr val="FF0000"/>
            </a:solidFill>
            <a:prstDash val="solid"/>
            <a:miter/>
            <a:headEnd type="none" w="med" len="med"/>
            <a:tailEnd type="none" w="med" len="med"/>
          </a:ln>
        </p:spPr>
        <p:txBody>
          <a:bodyPr>
            <a:spAutoFit/>
          </a:bodyPr>
          <a:lstStyle/>
          <a:p>
            <a:r>
              <a:rPr lang="zh-CN" altLang="en-US" sz="3000" b="1" dirty="0">
                <a:latin typeface="黑体" panose="02010609060101010101" pitchFamily="2" charset="-122"/>
                <a:ea typeface="黑体" panose="02010609060101010101" pitchFamily="2" charset="-122"/>
              </a:rPr>
              <a:t>罗马法它指的是</a:t>
            </a:r>
            <a:r>
              <a:rPr lang="zh-CN" altLang="en-US" sz="3000" b="1" dirty="0">
                <a:solidFill>
                  <a:schemeClr val="folHlink"/>
                </a:solidFill>
                <a:latin typeface="黑体" panose="02010609060101010101" pitchFamily="2" charset="-122"/>
                <a:ea typeface="黑体" panose="02010609060101010101" pitchFamily="2" charset="-122"/>
              </a:rPr>
              <a:t>公元前</a:t>
            </a:r>
            <a:r>
              <a:rPr lang="en-US" altLang="zh-CN" sz="3000" b="1" dirty="0">
                <a:solidFill>
                  <a:schemeClr val="folHlink"/>
                </a:solidFill>
                <a:latin typeface="黑体" panose="02010609060101010101" pitchFamily="2" charset="-122"/>
                <a:ea typeface="黑体" panose="02010609060101010101" pitchFamily="2" charset="-122"/>
              </a:rPr>
              <a:t>6</a:t>
            </a:r>
            <a:r>
              <a:rPr lang="zh-CN" altLang="en-US" sz="3000" b="1" dirty="0">
                <a:solidFill>
                  <a:schemeClr val="folHlink"/>
                </a:solidFill>
                <a:latin typeface="黑体" panose="02010609060101010101" pitchFamily="2" charset="-122"/>
                <a:ea typeface="黑体" panose="02010609060101010101" pitchFamily="2" charset="-122"/>
              </a:rPr>
              <a:t>世纪末到公元</a:t>
            </a:r>
            <a:r>
              <a:rPr lang="en-US" altLang="zh-CN" sz="3000" b="1" dirty="0">
                <a:solidFill>
                  <a:schemeClr val="folHlink"/>
                </a:solidFill>
                <a:latin typeface="黑体" panose="02010609060101010101" pitchFamily="2" charset="-122"/>
                <a:ea typeface="黑体" panose="02010609060101010101" pitchFamily="2" charset="-122"/>
              </a:rPr>
              <a:t>6</a:t>
            </a:r>
            <a:r>
              <a:rPr lang="zh-CN" altLang="en-US" sz="3000" b="1" dirty="0">
                <a:solidFill>
                  <a:schemeClr val="folHlink"/>
                </a:solidFill>
                <a:latin typeface="黑体" panose="02010609060101010101" pitchFamily="2" charset="-122"/>
                <a:ea typeface="黑体" panose="02010609060101010101" pitchFamily="2" charset="-122"/>
              </a:rPr>
              <a:t>世纪</a:t>
            </a:r>
            <a:r>
              <a:rPr lang="zh-CN" altLang="en-US" sz="3000" b="1" dirty="0">
                <a:latin typeface="黑体" panose="02010609060101010101" pitchFamily="2" charset="-122"/>
                <a:ea typeface="黑体" panose="02010609060101010101" pitchFamily="2" charset="-122"/>
              </a:rPr>
              <a:t>古代罗马制定和实施的全部罗马法律。</a:t>
            </a:r>
          </a:p>
        </p:txBody>
      </p:sp>
      <p:sp>
        <p:nvSpPr>
          <p:cNvPr id="60447" name="Text Box 36"/>
          <p:cNvSpPr txBox="1"/>
          <p:nvPr/>
        </p:nvSpPr>
        <p:spPr>
          <a:xfrm>
            <a:off x="4511675" y="2781300"/>
            <a:ext cx="1439863" cy="521970"/>
          </a:xfrm>
          <a:prstGeom prst="rect">
            <a:avLst/>
          </a:prstGeom>
          <a:noFill/>
          <a:ln w="9525">
            <a:noFill/>
          </a:ln>
        </p:spPr>
        <p:txBody>
          <a:bodyPr>
            <a:spAutoFit/>
          </a:bodyPr>
          <a:lstStyle/>
          <a:p>
            <a:pPr>
              <a:spcBef>
                <a:spcPct val="50000"/>
              </a:spcBef>
            </a:pPr>
            <a:r>
              <a:rPr lang="zh-CN" altLang="en-US" sz="2800" b="1" dirty="0">
                <a:solidFill>
                  <a:srgbClr val="FF0000"/>
                </a:solidFill>
                <a:latin typeface="黑体" panose="02010609060101010101" pitchFamily="2" charset="-122"/>
                <a:ea typeface="黑体" panose="02010609060101010101" pitchFamily="2" charset="-122"/>
              </a:rPr>
              <a:t>前</a:t>
            </a:r>
            <a:r>
              <a:rPr lang="en-US" altLang="zh-CN" sz="2800" b="1" dirty="0">
                <a:solidFill>
                  <a:srgbClr val="FF0000"/>
                </a:solidFill>
                <a:latin typeface="黑体" panose="02010609060101010101" pitchFamily="2" charset="-122"/>
                <a:ea typeface="黑体" panose="02010609060101010101" pitchFamily="2" charset="-122"/>
              </a:rPr>
              <a:t>3</a:t>
            </a:r>
            <a:r>
              <a:rPr lang="zh-CN" altLang="en-US" sz="2800" b="1" dirty="0">
                <a:solidFill>
                  <a:srgbClr val="FF0000"/>
                </a:solidFill>
                <a:latin typeface="黑体" panose="02010609060101010101" pitchFamily="2" charset="-122"/>
                <a:ea typeface="黑体" panose="02010609060101010101" pitchFamily="2" charset="-122"/>
              </a:rPr>
              <a:t>世纪</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850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848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850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848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849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850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85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850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850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850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850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849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4850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85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4850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48510"/>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4850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485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4" grpId="0" bldLvl="0" animBg="1"/>
      <p:bldP spid="148488" grpId="0" bldLvl="0" animBg="1"/>
      <p:bldP spid="148500" grpId="0" bldLvl="0" animBg="1"/>
      <p:bldP spid="148501" grpId="0" bldLvl="0" animBg="1"/>
      <p:bldP spid="148502" grpId="0"/>
      <p:bldP spid="148503" grpId="0"/>
      <p:bldP spid="148505" grpId="0" bldLvl="0" animBg="1"/>
      <p:bldP spid="148507" grpId="0" bldLvl="0" animBg="1"/>
      <p:bldP spid="148510" grpId="0" bldLvl="0" animBg="1"/>
      <p:bldP spid="148511" grpId="0" bldLvl="0" animBg="1"/>
      <p:bldP spid="148512" grpId="0"/>
      <p:bldP spid="1485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3073"/>
          <p:cNvSpPr>
            <a:spLocks noGrp="1"/>
          </p:cNvSpPr>
          <p:nvPr>
            <p:ph type="ctrTitle"/>
          </p:nvPr>
        </p:nvSpPr>
        <p:spPr>
          <a:xfrm>
            <a:off x="72390" y="30480"/>
            <a:ext cx="9144000" cy="713105"/>
          </a:xfrm>
        </p:spPr>
        <p:txBody>
          <a:bodyPr anchor="ctr">
            <a:normAutofit/>
          </a:bodyPr>
          <a:lstStyle/>
          <a:p>
            <a:pPr algn="l" defTabSz="914400">
              <a:buSzPct val="100000"/>
            </a:pPr>
            <a:r>
              <a:rPr lang="zh-CN" altLang="en-US" sz="3200" b="1" kern="1200" baseline="0" dirty="0">
                <a:latin typeface="黑体" panose="02010609060101010101" pitchFamily="2" charset="-122"/>
                <a:ea typeface="黑体" panose="02010609060101010101" pitchFamily="2" charset="-122"/>
              </a:rPr>
              <a:t>一、古希腊民主政治</a:t>
            </a:r>
          </a:p>
        </p:txBody>
      </p:sp>
      <p:sp>
        <p:nvSpPr>
          <p:cNvPr id="3078" name="文本框 3077"/>
          <p:cNvSpPr txBox="1"/>
          <p:nvPr/>
        </p:nvSpPr>
        <p:spPr>
          <a:xfrm>
            <a:off x="1487488" y="5805488"/>
            <a:ext cx="3600450" cy="995045"/>
          </a:xfrm>
          <a:prstGeom prst="rect">
            <a:avLst/>
          </a:prstGeom>
          <a:noFill/>
          <a:ln w="9525">
            <a:noFill/>
          </a:ln>
        </p:spPr>
        <p:txBody>
          <a:bodyPr>
            <a:spAutoFit/>
          </a:bodyPr>
          <a:lstStyle/>
          <a:p>
            <a:pPr>
              <a:lnSpc>
                <a:spcPct val="105000"/>
              </a:lnSpc>
            </a:pPr>
            <a:r>
              <a:rPr lang="zh-CN" altLang="en-US" sz="2800" dirty="0">
                <a:latin typeface="黑体" panose="02010609060101010101" pitchFamily="2" charset="-122"/>
                <a:ea typeface="黑体" panose="02010609060101010101" pitchFamily="2" charset="-122"/>
              </a:rPr>
              <a:t>宙斯</a:t>
            </a:r>
            <a:r>
              <a:rPr lang="en-US" altLang="zh-CN" sz="2800" dirty="0">
                <a:latin typeface="黑体" panose="02010609060101010101" pitchFamily="2" charset="-122"/>
                <a:ea typeface="黑体" panose="02010609060101010101" pitchFamily="2" charset="-122"/>
              </a:rPr>
              <a:t>-</a:t>
            </a:r>
            <a:r>
              <a:rPr lang="zh-CN" altLang="en-US" sz="2800" dirty="0">
                <a:latin typeface="黑体" panose="02010609060101010101" pitchFamily="2" charset="-122"/>
                <a:ea typeface="黑体" panose="02010609060101010101" pitchFamily="2" charset="-122"/>
              </a:rPr>
              <a:t>古希腊神系中的主神掌管</a:t>
            </a:r>
            <a:r>
              <a:rPr lang="zh-CN" altLang="en-US" sz="2800">
                <a:latin typeface="黑体" panose="02010609060101010101" pitchFamily="2" charset="-122"/>
                <a:ea typeface="黑体" panose="02010609060101010101" pitchFamily="2" charset="-122"/>
              </a:rPr>
              <a:t>雷电和人类</a:t>
            </a:r>
          </a:p>
        </p:txBody>
      </p:sp>
      <p:pic>
        <p:nvPicPr>
          <p:cNvPr id="3079" name="图片 3078" descr="宙斯"/>
          <p:cNvPicPr>
            <a:picLocks noChangeAspect="1"/>
          </p:cNvPicPr>
          <p:nvPr/>
        </p:nvPicPr>
        <p:blipFill>
          <a:blip r:embed="rId2" cstate="print"/>
          <a:stretch>
            <a:fillRect/>
          </a:stretch>
        </p:blipFill>
        <p:spPr>
          <a:xfrm>
            <a:off x="1631950" y="1341438"/>
            <a:ext cx="3311525" cy="4392612"/>
          </a:xfrm>
          <a:prstGeom prst="rect">
            <a:avLst/>
          </a:prstGeom>
          <a:noFill/>
          <a:ln w="9525">
            <a:noFill/>
          </a:ln>
        </p:spPr>
      </p:pic>
      <p:pic>
        <p:nvPicPr>
          <p:cNvPr id="3081" name="图片 3080" descr="20041216134646135"/>
          <p:cNvPicPr>
            <a:picLocks noChangeAspect="1"/>
          </p:cNvPicPr>
          <p:nvPr/>
        </p:nvPicPr>
        <p:blipFill>
          <a:blip r:embed="rId3" cstate="print"/>
          <a:stretch>
            <a:fillRect/>
          </a:stretch>
        </p:blipFill>
        <p:spPr>
          <a:xfrm>
            <a:off x="5016500" y="1341438"/>
            <a:ext cx="2951163" cy="4464050"/>
          </a:xfrm>
          <a:prstGeom prst="rect">
            <a:avLst/>
          </a:prstGeom>
          <a:noFill/>
          <a:ln w="9525" cap="flat" cmpd="sng">
            <a:solidFill>
              <a:schemeClr val="tx1"/>
            </a:solidFill>
            <a:prstDash val="solid"/>
            <a:miter/>
            <a:headEnd type="none" w="med" len="med"/>
            <a:tailEnd type="none" w="med" len="med"/>
          </a:ln>
        </p:spPr>
      </p:pic>
      <p:sp>
        <p:nvSpPr>
          <p:cNvPr id="3082" name="文本框 3081"/>
          <p:cNvSpPr txBox="1"/>
          <p:nvPr/>
        </p:nvSpPr>
        <p:spPr>
          <a:xfrm>
            <a:off x="5303838" y="5876925"/>
            <a:ext cx="2447925" cy="995045"/>
          </a:xfrm>
          <a:prstGeom prst="rect">
            <a:avLst/>
          </a:prstGeom>
          <a:noFill/>
          <a:ln w="9525">
            <a:noFill/>
          </a:ln>
        </p:spPr>
        <p:txBody>
          <a:bodyPr>
            <a:spAutoFit/>
          </a:bodyPr>
          <a:lstStyle/>
          <a:p>
            <a:pPr>
              <a:lnSpc>
                <a:spcPct val="105000"/>
              </a:lnSpc>
            </a:pPr>
            <a:r>
              <a:rPr lang="zh-CN" altLang="en-US" sz="2800">
                <a:latin typeface="黑体" panose="02010609060101010101" pitchFamily="2" charset="-122"/>
                <a:ea typeface="黑体" panose="02010609060101010101" pitchFamily="2" charset="-122"/>
              </a:rPr>
              <a:t>智慧、保护女神雅典娜</a:t>
            </a:r>
          </a:p>
        </p:txBody>
      </p:sp>
      <p:pic>
        <p:nvPicPr>
          <p:cNvPr id="3083" name="图片 3082" descr="希腊化的维纳斯"/>
          <p:cNvPicPr>
            <a:picLocks noChangeAspect="1"/>
          </p:cNvPicPr>
          <p:nvPr/>
        </p:nvPicPr>
        <p:blipFill>
          <a:blip r:embed="rId4" cstate="print"/>
          <a:stretch>
            <a:fillRect/>
          </a:stretch>
        </p:blipFill>
        <p:spPr>
          <a:xfrm>
            <a:off x="7967663" y="1341438"/>
            <a:ext cx="2700337" cy="4464050"/>
          </a:xfrm>
          <a:prstGeom prst="rect">
            <a:avLst/>
          </a:prstGeom>
          <a:noFill/>
          <a:ln w="9525">
            <a:noFill/>
          </a:ln>
        </p:spPr>
      </p:pic>
      <p:sp>
        <p:nvSpPr>
          <p:cNvPr id="3084" name="文本框 3083"/>
          <p:cNvSpPr txBox="1"/>
          <p:nvPr/>
        </p:nvSpPr>
        <p:spPr>
          <a:xfrm>
            <a:off x="8148638" y="6021388"/>
            <a:ext cx="2411412" cy="542925"/>
          </a:xfrm>
          <a:prstGeom prst="rect">
            <a:avLst/>
          </a:prstGeom>
          <a:noFill/>
          <a:ln w="9525">
            <a:noFill/>
          </a:ln>
        </p:spPr>
        <p:txBody>
          <a:bodyPr>
            <a:spAutoFit/>
          </a:bodyPr>
          <a:lstStyle/>
          <a:p>
            <a:pPr>
              <a:lnSpc>
                <a:spcPct val="105000"/>
              </a:lnSpc>
            </a:pPr>
            <a:r>
              <a:rPr lang="zh-CN" altLang="en-US" sz="2800">
                <a:latin typeface="黑体" panose="02010609060101010101" pitchFamily="2" charset="-122"/>
                <a:ea typeface="黑体" panose="02010609060101010101" pitchFamily="2" charset="-122"/>
              </a:rPr>
              <a:t>美神维纳斯</a:t>
            </a:r>
          </a:p>
        </p:txBody>
      </p:sp>
      <p:sp>
        <p:nvSpPr>
          <p:cNvPr id="21508" name="文本框 21507"/>
          <p:cNvSpPr txBox="1"/>
          <p:nvPr/>
        </p:nvSpPr>
        <p:spPr>
          <a:xfrm>
            <a:off x="755015" y="800735"/>
            <a:ext cx="11042650" cy="491490"/>
          </a:xfrm>
          <a:prstGeom prst="rect">
            <a:avLst/>
          </a:prstGeom>
          <a:noFill/>
          <a:ln w="9525">
            <a:noFill/>
          </a:ln>
        </p:spPr>
        <p:txBody>
          <a:bodyPr wrap="square">
            <a:spAutoFit/>
          </a:bodyPr>
          <a:lstStyle/>
          <a:p>
            <a:r>
              <a:rPr lang="en-US" altLang="zh-CN" sz="2600" b="0">
                <a:latin typeface="Arial Black" panose="020B0A04020102020204" charset="0"/>
                <a:ea typeface="黑体" panose="02010609060101010101" pitchFamily="2" charset="-122"/>
              </a:rPr>
              <a:t>	We live around the sea like frogs around a pond. </a:t>
            </a: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3073"/>
          <p:cNvSpPr>
            <a:spLocks noGrp="1"/>
          </p:cNvSpPr>
          <p:nvPr>
            <p:ph type="ctrTitle"/>
          </p:nvPr>
        </p:nvSpPr>
        <p:spPr>
          <a:xfrm>
            <a:off x="11430" y="54610"/>
            <a:ext cx="9144000" cy="713105"/>
          </a:xfrm>
        </p:spPr>
        <p:txBody>
          <a:bodyPr anchor="ctr">
            <a:normAutofit/>
          </a:bodyPr>
          <a:lstStyle/>
          <a:p>
            <a:pPr algn="l" defTabSz="914400">
              <a:buSzPct val="100000"/>
            </a:pPr>
            <a:r>
              <a:rPr lang="zh-CN" altLang="en-US" sz="3200" b="1" kern="1200" baseline="0" dirty="0">
                <a:latin typeface="黑体" panose="02010609060101010101" pitchFamily="2" charset="-122"/>
                <a:ea typeface="黑体" panose="02010609060101010101" pitchFamily="2" charset="-122"/>
              </a:rPr>
              <a:t>一、古希腊民主政治</a:t>
            </a:r>
          </a:p>
        </p:txBody>
      </p:sp>
      <p:sp>
        <p:nvSpPr>
          <p:cNvPr id="4" name="文本框 3"/>
          <p:cNvSpPr txBox="1"/>
          <p:nvPr/>
        </p:nvSpPr>
        <p:spPr>
          <a:xfrm>
            <a:off x="11430" y="658495"/>
            <a:ext cx="12143740" cy="6092825"/>
          </a:xfrm>
          <a:prstGeom prst="rect">
            <a:avLst/>
          </a:prstGeom>
          <a:noFill/>
        </p:spPr>
        <p:txBody>
          <a:bodyPr wrap="square" rtlCol="0">
            <a:spAutoFit/>
          </a:bodyPr>
          <a:lstStyle/>
          <a:p>
            <a:pPr fontAlgn="auto">
              <a:lnSpc>
                <a:spcPct val="100000"/>
              </a:lnSpc>
            </a:pPr>
            <a:r>
              <a:rPr lang="zh-CN" altLang="en-US" sz="3000" b="1" dirty="0">
                <a:latin typeface="黑体" panose="02010609060101010101" pitchFamily="2" charset="-122"/>
                <a:ea typeface="黑体" panose="02010609060101010101" pitchFamily="2" charset="-122"/>
              </a:rPr>
              <a:t>（一）希腊文明的摇篮</a:t>
            </a:r>
          </a:p>
          <a:p>
            <a:pPr lvl="1" fontAlgn="auto">
              <a:lnSpc>
                <a:spcPct val="100000"/>
              </a:lnSpc>
            </a:pPr>
            <a:r>
              <a:rPr lang="en-US" altLang="zh-CN" sz="3000" b="1" dirty="0">
                <a:solidFill>
                  <a:srgbClr val="FF0000"/>
                </a:solidFill>
                <a:latin typeface="黑体" panose="02010609060101010101" pitchFamily="2" charset="-122"/>
                <a:ea typeface="黑体" panose="02010609060101010101" pitchFamily="2" charset="-122"/>
              </a:rPr>
              <a:t>1.</a:t>
            </a:r>
            <a:r>
              <a:rPr lang="zh-CN" altLang="en-US" sz="3000" b="1" dirty="0">
                <a:solidFill>
                  <a:srgbClr val="FF0000"/>
                </a:solidFill>
                <a:latin typeface="黑体" panose="02010609060101010101" pitchFamily="2" charset="-122"/>
                <a:ea typeface="黑体" panose="02010609060101010101" pitchFamily="2" charset="-122"/>
              </a:rPr>
              <a:t>自然地理因素：</a:t>
            </a:r>
          </a:p>
          <a:p>
            <a:pPr lvl="1" fontAlgn="auto">
              <a:lnSpc>
                <a:spcPct val="100000"/>
              </a:lnSpc>
            </a:pPr>
            <a:r>
              <a:rPr lang="zh-CN" altLang="en-US" sz="3000" b="1" dirty="0">
                <a:solidFill>
                  <a:srgbClr val="FF0000"/>
                </a:solidFill>
                <a:latin typeface="黑体" panose="02010609060101010101" pitchFamily="2" charset="-122"/>
                <a:ea typeface="黑体" panose="02010609060101010101" pitchFamily="2" charset="-122"/>
              </a:rPr>
              <a:t>（</a:t>
            </a:r>
            <a:r>
              <a:rPr lang="en-US" altLang="zh-CN" sz="3000" b="1" dirty="0">
                <a:solidFill>
                  <a:srgbClr val="FF0000"/>
                </a:solidFill>
                <a:latin typeface="黑体" panose="02010609060101010101" pitchFamily="2" charset="-122"/>
                <a:ea typeface="黑体" panose="02010609060101010101" pitchFamily="2" charset="-122"/>
              </a:rPr>
              <a:t>1</a:t>
            </a:r>
            <a:r>
              <a:rPr lang="zh-CN" altLang="en-US" sz="3000" b="1" dirty="0">
                <a:solidFill>
                  <a:srgbClr val="FF0000"/>
                </a:solidFill>
                <a:latin typeface="黑体" panose="02010609060101010101" pitchFamily="2" charset="-122"/>
                <a:ea typeface="黑体" panose="02010609060101010101" pitchFamily="2" charset="-122"/>
              </a:rPr>
              <a:t>）地理环境：临海、山多地少、矿藏丰富</a:t>
            </a:r>
          </a:p>
          <a:p>
            <a:pPr lvl="1" fontAlgn="auto">
              <a:lnSpc>
                <a:spcPct val="100000"/>
              </a:lnSpc>
            </a:pPr>
            <a:r>
              <a:rPr lang="zh-CN" altLang="en-US" sz="3000" b="1" dirty="0">
                <a:latin typeface="黑体" panose="02010609060101010101" pitchFamily="2" charset="-122"/>
                <a:ea typeface="黑体" panose="02010609060101010101" pitchFamily="2" charset="-122"/>
              </a:rPr>
              <a:t>（</a:t>
            </a:r>
            <a:r>
              <a:rPr lang="en-US" altLang="zh-CN" sz="3000" b="1" dirty="0">
                <a:latin typeface="黑体" panose="02010609060101010101" pitchFamily="2" charset="-122"/>
                <a:ea typeface="黑体" panose="02010609060101010101" pitchFamily="2" charset="-122"/>
              </a:rPr>
              <a:t>2</a:t>
            </a:r>
            <a:r>
              <a:rPr lang="zh-CN" altLang="en-US" sz="3000" b="1" dirty="0">
                <a:latin typeface="黑体" panose="02010609060101010101" pitchFamily="2" charset="-122"/>
                <a:ea typeface="黑体" panose="02010609060101010101" pitchFamily="2" charset="-122"/>
              </a:rPr>
              <a:t>）影响：</a:t>
            </a:r>
            <a:r>
              <a:rPr lang="zh-CN" altLang="en-US" sz="3000" b="1" dirty="0">
                <a:latin typeface="黑体" panose="02010609060101010101" pitchFamily="2" charset="-122"/>
                <a:ea typeface="黑体" panose="02010609060101010101" pitchFamily="2" charset="-122"/>
                <a:sym typeface="+mn-ea"/>
              </a:rPr>
              <a:t>利于发展航海和贸易</a:t>
            </a:r>
            <a:r>
              <a:rPr lang="zh-CN" altLang="en-US" sz="3000" b="1" dirty="0">
                <a:latin typeface="黑体" panose="02010609060101010101" pitchFamily="2" charset="-122"/>
                <a:ea typeface="黑体" panose="02010609060101010101" pitchFamily="2" charset="-122"/>
              </a:rPr>
              <a:t>，利于形成自由平等的社会环境</a:t>
            </a:r>
          </a:p>
          <a:p>
            <a:pPr lvl="1" fontAlgn="auto">
              <a:lnSpc>
                <a:spcPct val="100000"/>
              </a:lnSpc>
            </a:pPr>
            <a:r>
              <a:rPr lang="en-US" altLang="zh-CN" sz="3000" b="1" dirty="0">
                <a:latin typeface="黑体" panose="02010609060101010101" pitchFamily="2" charset="-122"/>
                <a:ea typeface="黑体" panose="02010609060101010101" pitchFamily="2" charset="-122"/>
              </a:rPr>
              <a:t>2.</a:t>
            </a:r>
            <a:r>
              <a:rPr lang="zh-CN" altLang="en-US" sz="3000" b="1" dirty="0">
                <a:latin typeface="黑体" panose="02010609060101010101" pitchFamily="2" charset="-122"/>
                <a:ea typeface="黑体" panose="02010609060101010101" pitchFamily="2" charset="-122"/>
              </a:rPr>
              <a:t>政治因素：城邦制度（前</a:t>
            </a:r>
            <a:r>
              <a:rPr lang="en-US" altLang="zh-CN" sz="3000" b="1" dirty="0">
                <a:latin typeface="黑体" panose="02010609060101010101" pitchFamily="2" charset="-122"/>
                <a:ea typeface="黑体" panose="02010609060101010101" pitchFamily="2" charset="-122"/>
              </a:rPr>
              <a:t>8-</a:t>
            </a:r>
            <a:r>
              <a:rPr lang="zh-CN" altLang="en-US" sz="3000" b="1" dirty="0">
                <a:latin typeface="黑体" panose="02010609060101010101" pitchFamily="2" charset="-122"/>
                <a:ea typeface="黑体" panose="02010609060101010101" pitchFamily="2" charset="-122"/>
              </a:rPr>
              <a:t>前</a:t>
            </a:r>
            <a:r>
              <a:rPr lang="en-US" altLang="zh-CN" sz="3000" b="1" dirty="0">
                <a:latin typeface="黑体" panose="02010609060101010101" pitchFamily="2" charset="-122"/>
                <a:ea typeface="黑体" panose="02010609060101010101" pitchFamily="2" charset="-122"/>
              </a:rPr>
              <a:t>6</a:t>
            </a:r>
            <a:r>
              <a:rPr lang="zh-CN" altLang="en-US" sz="3000" b="1" dirty="0">
                <a:latin typeface="黑体" panose="02010609060101010101" pitchFamily="2" charset="-122"/>
                <a:ea typeface="黑体" panose="02010609060101010101" pitchFamily="2" charset="-122"/>
              </a:rPr>
              <a:t>世纪）：</a:t>
            </a:r>
          </a:p>
          <a:p>
            <a:pPr lvl="1" fontAlgn="auto">
              <a:lnSpc>
                <a:spcPct val="100000"/>
              </a:lnSpc>
            </a:pPr>
            <a:r>
              <a:rPr lang="zh-CN" altLang="en-US" sz="3000" b="1" dirty="0">
                <a:latin typeface="黑体" panose="02010609060101010101" pitchFamily="2" charset="-122"/>
                <a:ea typeface="黑体" panose="02010609060101010101" pitchFamily="2" charset="-122"/>
              </a:rPr>
              <a:t>（</a:t>
            </a:r>
            <a:r>
              <a:rPr lang="en-US" altLang="zh-CN" sz="3000" b="1" dirty="0">
                <a:solidFill>
                  <a:srgbClr val="FF0000"/>
                </a:solidFill>
                <a:latin typeface="黑体" panose="02010609060101010101" pitchFamily="2" charset="-122"/>
                <a:ea typeface="黑体" panose="02010609060101010101" pitchFamily="2" charset="-122"/>
              </a:rPr>
              <a:t>1</a:t>
            </a:r>
            <a:r>
              <a:rPr lang="zh-CN" altLang="en-US" sz="3000" b="1" dirty="0">
                <a:solidFill>
                  <a:srgbClr val="FF0000"/>
                </a:solidFill>
                <a:latin typeface="黑体" panose="02010609060101010101" pitchFamily="2" charset="-122"/>
                <a:ea typeface="黑体" panose="02010609060101010101" pitchFamily="2" charset="-122"/>
              </a:rPr>
              <a:t>）特点：小国寡民、独立自主</a:t>
            </a:r>
          </a:p>
          <a:p>
            <a:pPr lvl="1" fontAlgn="auto">
              <a:lnSpc>
                <a:spcPct val="100000"/>
              </a:lnSpc>
            </a:pPr>
            <a:r>
              <a:rPr lang="zh-CN" altLang="en-US" sz="3000" b="1" dirty="0">
                <a:latin typeface="黑体" panose="02010609060101010101" pitchFamily="2" charset="-122"/>
                <a:ea typeface="黑体" panose="02010609060101010101" pitchFamily="2" charset="-122"/>
              </a:rPr>
              <a:t>（</a:t>
            </a:r>
            <a:r>
              <a:rPr lang="en-US" altLang="zh-CN" sz="3000" b="1" dirty="0">
                <a:latin typeface="黑体" panose="02010609060101010101" pitchFamily="2" charset="-122"/>
                <a:ea typeface="黑体" panose="02010609060101010101" pitchFamily="2" charset="-122"/>
              </a:rPr>
              <a:t>2</a:t>
            </a:r>
            <a:r>
              <a:rPr lang="zh-CN" altLang="en-US" sz="3000" b="1" dirty="0">
                <a:latin typeface="黑体" panose="02010609060101010101" pitchFamily="2" charset="-122"/>
                <a:ea typeface="黑体" panose="02010609060101010101" pitchFamily="2" charset="-122"/>
              </a:rPr>
              <a:t>）影响：是古雅典民主政治的摇篮</a:t>
            </a:r>
          </a:p>
          <a:p>
            <a:pPr lvl="1" fontAlgn="auto">
              <a:lnSpc>
                <a:spcPct val="100000"/>
              </a:lnSpc>
            </a:pPr>
            <a:r>
              <a:rPr lang="en-US" altLang="zh-CN" sz="3000" b="1" dirty="0">
                <a:latin typeface="黑体" panose="02010609060101010101" pitchFamily="2" charset="-122"/>
                <a:ea typeface="黑体" panose="02010609060101010101" pitchFamily="2" charset="-122"/>
              </a:rPr>
              <a:t>3.</a:t>
            </a:r>
            <a:r>
              <a:rPr lang="zh-CN" altLang="en-US" sz="3000" b="1" dirty="0">
                <a:latin typeface="黑体" panose="02010609060101010101" pitchFamily="2" charset="-122"/>
                <a:ea typeface="黑体" panose="02010609060101010101" pitchFamily="2" charset="-122"/>
              </a:rPr>
              <a:t>经济因素：</a:t>
            </a:r>
          </a:p>
          <a:p>
            <a:pPr lvl="1" fontAlgn="auto">
              <a:lnSpc>
                <a:spcPct val="100000"/>
              </a:lnSpc>
            </a:pPr>
            <a:r>
              <a:rPr lang="zh-CN" altLang="en-US" sz="3000" b="1" dirty="0">
                <a:latin typeface="黑体" panose="02010609060101010101" pitchFamily="2" charset="-122"/>
                <a:ea typeface="黑体" panose="02010609060101010101" pitchFamily="2" charset="-122"/>
              </a:rPr>
              <a:t>    </a:t>
            </a:r>
            <a:r>
              <a:rPr lang="zh-CN" altLang="en-US" sz="3000" b="1" dirty="0">
                <a:solidFill>
                  <a:srgbClr val="FF0000"/>
                </a:solidFill>
                <a:latin typeface="黑体" panose="02010609060101010101" pitchFamily="2" charset="-122"/>
                <a:ea typeface="黑体" panose="02010609060101010101" pitchFamily="2" charset="-122"/>
              </a:rPr>
              <a:t>奴隶制商品经济较发达</a:t>
            </a:r>
          </a:p>
          <a:p>
            <a:pPr lvl="1" fontAlgn="auto">
              <a:lnSpc>
                <a:spcPct val="100000"/>
              </a:lnSpc>
            </a:pPr>
            <a:r>
              <a:rPr lang="en-US" altLang="zh-CN" sz="3000" b="1" dirty="0">
                <a:latin typeface="黑体" panose="02010609060101010101" pitchFamily="2" charset="-122"/>
                <a:ea typeface="黑体" panose="02010609060101010101" pitchFamily="2" charset="-122"/>
              </a:rPr>
              <a:t>4.</a:t>
            </a:r>
            <a:r>
              <a:rPr lang="zh-CN" altLang="en-US" sz="3000" b="1" dirty="0">
                <a:latin typeface="黑体" panose="02010609060101010101" pitchFamily="2" charset="-122"/>
                <a:ea typeface="黑体" panose="02010609060101010101" pitchFamily="2" charset="-122"/>
              </a:rPr>
              <a:t>人文因素：</a:t>
            </a:r>
          </a:p>
          <a:p>
            <a:pPr lvl="1" fontAlgn="auto">
              <a:lnSpc>
                <a:spcPct val="100000"/>
              </a:lnSpc>
            </a:pPr>
            <a:r>
              <a:rPr lang="zh-CN" altLang="en-US" sz="3000" b="1" dirty="0">
                <a:latin typeface="黑体" panose="02010609060101010101" pitchFamily="2" charset="-122"/>
                <a:ea typeface="黑体" panose="02010609060101010101" pitchFamily="2" charset="-122"/>
              </a:rPr>
              <a:t> （</a:t>
            </a:r>
            <a:r>
              <a:rPr lang="en-US" altLang="zh-CN" sz="3000" b="1" dirty="0">
                <a:latin typeface="黑体" panose="02010609060101010101" pitchFamily="2" charset="-122"/>
                <a:ea typeface="黑体" panose="02010609060101010101" pitchFamily="2" charset="-122"/>
              </a:rPr>
              <a:t>1</a:t>
            </a:r>
            <a:r>
              <a:rPr lang="zh-CN" altLang="en-US" sz="3000" b="1" dirty="0">
                <a:latin typeface="黑体" panose="02010609060101010101" pitchFamily="2" charset="-122"/>
                <a:ea typeface="黑体" panose="02010609060101010101" pitchFamily="2" charset="-122"/>
              </a:rPr>
              <a:t>）公民共同的价值观（公民政治）</a:t>
            </a:r>
          </a:p>
          <a:p>
            <a:pPr lvl="1" fontAlgn="auto">
              <a:lnSpc>
                <a:spcPct val="100000"/>
              </a:lnSpc>
            </a:pPr>
            <a:r>
              <a:rPr lang="zh-CN" altLang="en-US" sz="3000" b="1" dirty="0">
                <a:latin typeface="黑体" panose="02010609060101010101" pitchFamily="2" charset="-122"/>
                <a:ea typeface="黑体" panose="02010609060101010101" pitchFamily="2" charset="-122"/>
              </a:rPr>
              <a:t> （</a:t>
            </a:r>
            <a:r>
              <a:rPr lang="en-US" altLang="zh-CN" sz="3000" b="1" dirty="0">
                <a:latin typeface="黑体" panose="02010609060101010101" pitchFamily="2" charset="-122"/>
                <a:ea typeface="黑体" panose="02010609060101010101" pitchFamily="2" charset="-122"/>
              </a:rPr>
              <a:t>2</a:t>
            </a:r>
            <a:r>
              <a:rPr lang="zh-CN" altLang="en-US" sz="3000" b="1" dirty="0">
                <a:latin typeface="黑体" panose="02010609060101010101" pitchFamily="2" charset="-122"/>
                <a:ea typeface="黑体" panose="02010609060101010101" pitchFamily="2" charset="-122"/>
              </a:rPr>
              <a:t>）贵族、平民的斗争</a:t>
            </a:r>
          </a:p>
          <a:p>
            <a:pPr lvl="1" fontAlgn="auto">
              <a:lnSpc>
                <a:spcPct val="100000"/>
              </a:lnSpc>
            </a:pPr>
            <a:r>
              <a:rPr lang="zh-CN" altLang="en-US" sz="3000" b="1" dirty="0">
                <a:latin typeface="黑体" panose="02010609060101010101" pitchFamily="2" charset="-122"/>
                <a:ea typeface="黑体" panose="02010609060101010101" pitchFamily="2" charset="-122"/>
              </a:rPr>
              <a:t> （</a:t>
            </a:r>
            <a:r>
              <a:rPr lang="en-US" altLang="zh-CN" sz="3000" b="1" dirty="0">
                <a:latin typeface="黑体" panose="02010609060101010101" pitchFamily="2" charset="-122"/>
                <a:ea typeface="黑体" panose="02010609060101010101" pitchFamily="2" charset="-122"/>
              </a:rPr>
              <a:t>3</a:t>
            </a:r>
            <a:r>
              <a:rPr lang="zh-CN" altLang="en-US" sz="3000" b="1" dirty="0">
                <a:latin typeface="黑体" panose="02010609060101010101" pitchFamily="2" charset="-122"/>
                <a:ea typeface="黑体" panose="02010609060101010101" pitchFamily="2" charset="-122"/>
              </a:rPr>
              <a:t>）</a:t>
            </a:r>
            <a:r>
              <a:rPr lang="zh-CN" altLang="en-US" sz="3000" b="1" dirty="0">
                <a:solidFill>
                  <a:srgbClr val="FF0000"/>
                </a:solidFill>
                <a:latin typeface="黑体" panose="02010609060101010101" pitchFamily="2" charset="-122"/>
                <a:ea typeface="黑体" panose="02010609060101010101" pitchFamily="2" charset="-122"/>
              </a:rPr>
              <a:t>新兴工商业者崛起</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2000"/>
                                        <p:tgtEl>
                                          <p:spTgt spid="4">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box(in)">
                                      <p:cBhvr>
                                        <p:cTn id="10" dur="2000"/>
                                        <p:tgtEl>
                                          <p:spTgt spid="4">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box(in)">
                                      <p:cBhvr>
                                        <p:cTn id="13" dur="2000"/>
                                        <p:tgtEl>
                                          <p:spTgt spid="4">
                                            <p:txEl>
                                              <p:pRg st="3" end="3"/>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box(in)">
                                      <p:cBhvr>
                                        <p:cTn id="16" dur="2000"/>
                                        <p:tgtEl>
                                          <p:spTgt spid="4">
                                            <p:txEl>
                                              <p:pRg st="4" end="4"/>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box(in)">
                                      <p:cBhvr>
                                        <p:cTn id="19" dur="2000"/>
                                        <p:tgtEl>
                                          <p:spTgt spid="4">
                                            <p:txEl>
                                              <p:pRg st="5" end="5"/>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box(in)">
                                      <p:cBhvr>
                                        <p:cTn id="22" dur="2000"/>
                                        <p:tgtEl>
                                          <p:spTgt spid="4">
                                            <p:txEl>
                                              <p:pRg st="6" end="6"/>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box(in)">
                                      <p:cBhvr>
                                        <p:cTn id="25" dur="2000"/>
                                        <p:tgtEl>
                                          <p:spTgt spid="4">
                                            <p:txEl>
                                              <p:pRg st="7" end="7"/>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box(in)">
                                      <p:cBhvr>
                                        <p:cTn id="28" dur="2000"/>
                                        <p:tgtEl>
                                          <p:spTgt spid="4">
                                            <p:txEl>
                                              <p:pRg st="8" end="8"/>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box(in)">
                                      <p:cBhvr>
                                        <p:cTn id="31" dur="2000"/>
                                        <p:tgtEl>
                                          <p:spTgt spid="4">
                                            <p:txEl>
                                              <p:pRg st="9" end="9"/>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box(in)">
                                      <p:cBhvr>
                                        <p:cTn id="34" dur="2000"/>
                                        <p:tgtEl>
                                          <p:spTgt spid="4">
                                            <p:txEl>
                                              <p:pRg st="10" end="10"/>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box(in)">
                                      <p:cBhvr>
                                        <p:cTn id="37" dur="2000"/>
                                        <p:tgtEl>
                                          <p:spTgt spid="4">
                                            <p:txEl>
                                              <p:pRg st="11" end="11"/>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4">
                                            <p:txEl>
                                              <p:pRg st="12" end="12"/>
                                            </p:txEl>
                                          </p:spTgt>
                                        </p:tgtEl>
                                        <p:attrNameLst>
                                          <p:attrName>style.visibility</p:attrName>
                                        </p:attrNameLst>
                                      </p:cBhvr>
                                      <p:to>
                                        <p:strVal val="visible"/>
                                      </p:to>
                                    </p:set>
                                    <p:animEffect transition="in" filter="box(in)">
                                      <p:cBhvr>
                                        <p:cTn id="40" dur="20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文本占位符 6147"/>
          <p:cNvSpPr txBox="1">
            <a:spLocks noGrp="1"/>
          </p:cNvSpPr>
          <p:nvPr>
            <p:ph type="body" idx="1"/>
          </p:nvPr>
        </p:nvSpPr>
        <p:spPr>
          <a:xfrm>
            <a:off x="192405" y="962660"/>
            <a:ext cx="11977370" cy="5803265"/>
          </a:xfrm>
          <a:noFill/>
        </p:spPr>
        <p:txBody>
          <a:bodyPr vert="horz" wrap="square" lIns="91440" tIns="45720" rIns="91440" bIns="45720" rtlCol="0" anchor="t">
            <a:spAutoFit/>
          </a:bodyPr>
          <a:lstStyle>
            <a:lvl1pPr marL="342900" lvl="0" indent="-342900" algn="l" defTabSz="914400" rtl="0" eaLnBrk="1" fontAlgn="base" latinLnBrk="0" hangingPunct="1">
              <a:lnSpc>
                <a:spcPct val="100000"/>
              </a:lnSpc>
              <a:spcBef>
                <a:spcPct val="20000"/>
              </a:spcBef>
              <a:spcAft>
                <a:spcPct val="0"/>
              </a:spcAft>
              <a:buChar char="•"/>
              <a:defRPr sz="32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5pPr>
          </a:lstStyle>
          <a:p>
            <a:pPr marL="0" lvl="0" indent="0" algn="l" fontAlgn="auto">
              <a:lnSpc>
                <a:spcPct val="100000"/>
              </a:lnSpc>
              <a:spcBef>
                <a:spcPts val="0"/>
              </a:spcBef>
              <a:buNone/>
            </a:pPr>
            <a:r>
              <a:rPr lang="zh-CN" altLang="en-US" sz="2900" b="1" dirty="0">
                <a:solidFill>
                  <a:schemeClr val="tx1"/>
                </a:solidFill>
                <a:latin typeface="黑体" panose="02010609060101010101" pitchFamily="2" charset="-122"/>
                <a:ea typeface="黑体" panose="02010609060101010101" pitchFamily="2" charset="-122"/>
                <a:sym typeface="+mn-ea"/>
              </a:rPr>
              <a:t>（1）奠基：梭伦改革(前6c初)</a:t>
            </a:r>
          </a:p>
          <a:p>
            <a:pPr marL="0" lvl="1" indent="0" algn="l" fontAlgn="auto">
              <a:lnSpc>
                <a:spcPct val="100000"/>
              </a:lnSpc>
              <a:spcBef>
                <a:spcPts val="0"/>
              </a:spcBef>
              <a:buNone/>
            </a:pPr>
            <a:r>
              <a:rPr lang="zh-CN" altLang="en-US" sz="2900" b="1" dirty="0">
                <a:solidFill>
                  <a:schemeClr val="tx1"/>
                </a:solidFill>
                <a:latin typeface="黑体" panose="02010609060101010101" pitchFamily="2" charset="-122"/>
                <a:ea typeface="黑体" panose="02010609060101010101" pitchFamily="2" charset="-122"/>
                <a:sym typeface="+mn-ea"/>
              </a:rPr>
              <a:t>  ①背景：</a:t>
            </a:r>
          </a:p>
          <a:p>
            <a:pPr marL="0" lvl="1" indent="0" algn="l" fontAlgn="auto">
              <a:lnSpc>
                <a:spcPct val="100000"/>
              </a:lnSpc>
              <a:spcBef>
                <a:spcPts val="0"/>
              </a:spcBef>
              <a:buNone/>
            </a:pPr>
            <a:r>
              <a:rPr lang="zh-CN" altLang="en-US" sz="2900" b="1" dirty="0">
                <a:solidFill>
                  <a:schemeClr val="tx1"/>
                </a:solidFill>
                <a:latin typeface="黑体" panose="02010609060101010101" pitchFamily="2" charset="-122"/>
                <a:ea typeface="黑体" panose="02010609060101010101" pitchFamily="2" charset="-122"/>
                <a:sym typeface="+mn-ea"/>
              </a:rPr>
              <a:t>    平民与贵族矛盾；</a:t>
            </a:r>
          </a:p>
          <a:p>
            <a:pPr marL="0" lvl="1" indent="0" algn="l" fontAlgn="auto">
              <a:lnSpc>
                <a:spcPct val="100000"/>
              </a:lnSpc>
              <a:spcBef>
                <a:spcPts val="0"/>
              </a:spcBef>
              <a:buNone/>
            </a:pPr>
            <a:r>
              <a:rPr lang="zh-CN" altLang="en-US" sz="2900" b="1" dirty="0">
                <a:solidFill>
                  <a:schemeClr val="tx1"/>
                </a:solidFill>
                <a:latin typeface="黑体" panose="02010609060101010101" pitchFamily="2" charset="-122"/>
                <a:ea typeface="黑体" panose="02010609060101010101" pitchFamily="2" charset="-122"/>
                <a:sym typeface="+mn-ea"/>
              </a:rPr>
              <a:t>    工商业奴隶主崛起</a:t>
            </a:r>
          </a:p>
          <a:p>
            <a:pPr marL="0" lvl="1" indent="0" algn="l" fontAlgn="auto">
              <a:lnSpc>
                <a:spcPct val="100000"/>
              </a:lnSpc>
              <a:spcBef>
                <a:spcPts val="0"/>
              </a:spcBef>
              <a:buNone/>
            </a:pPr>
            <a:r>
              <a:rPr lang="zh-CN" altLang="en-US" sz="2900" b="1" dirty="0">
                <a:latin typeface="黑体" panose="02010609060101010101" pitchFamily="2" charset="-122"/>
                <a:ea typeface="黑体" panose="02010609060101010101" pitchFamily="2" charset="-122"/>
                <a:sym typeface="+mn-ea"/>
              </a:rPr>
              <a:t>  ②内容：</a:t>
            </a:r>
          </a:p>
          <a:p>
            <a:pPr marL="0" lvl="1" indent="0" algn="l" fontAlgn="auto">
              <a:lnSpc>
                <a:spcPct val="100000"/>
              </a:lnSpc>
              <a:spcBef>
                <a:spcPts val="0"/>
              </a:spcBef>
              <a:buNone/>
            </a:pPr>
            <a:r>
              <a:rPr sz="2900" b="1" dirty="0">
                <a:solidFill>
                  <a:schemeClr val="tx1"/>
                </a:solidFill>
                <a:latin typeface="黑体" panose="02010609060101010101" pitchFamily="2" charset="-122"/>
                <a:ea typeface="黑体" panose="02010609060101010101" pitchFamily="2" charset="-122"/>
                <a:sym typeface="+mn-ea"/>
              </a:rPr>
              <a:t>    </a:t>
            </a:r>
            <a:r>
              <a:rPr sz="2900" b="1" dirty="0" err="1">
                <a:solidFill>
                  <a:schemeClr val="tx1"/>
                </a:solidFill>
                <a:latin typeface="黑体" panose="02010609060101010101" pitchFamily="2" charset="-122"/>
                <a:ea typeface="黑体" panose="02010609060101010101" pitchFamily="2" charset="-122"/>
                <a:sym typeface="+mn-ea"/>
              </a:rPr>
              <a:t>财产等级制度</a:t>
            </a:r>
            <a:endParaRPr sz="2900" b="1" dirty="0">
              <a:solidFill>
                <a:schemeClr val="tx1"/>
              </a:solidFill>
              <a:latin typeface="黑体" panose="02010609060101010101" pitchFamily="2" charset="-122"/>
              <a:ea typeface="黑体" panose="02010609060101010101" pitchFamily="2" charset="-122"/>
              <a:sym typeface="+mn-ea"/>
            </a:endParaRPr>
          </a:p>
          <a:p>
            <a:pPr marL="0" lvl="1" indent="0" algn="l" fontAlgn="auto">
              <a:lnSpc>
                <a:spcPct val="100000"/>
              </a:lnSpc>
              <a:spcBef>
                <a:spcPts val="0"/>
              </a:spcBef>
              <a:buNone/>
            </a:pPr>
            <a:r>
              <a:rPr sz="2900" b="1" dirty="0">
                <a:solidFill>
                  <a:schemeClr val="tx1"/>
                </a:solidFill>
                <a:latin typeface="黑体" panose="02010609060101010101" pitchFamily="2" charset="-122"/>
                <a:ea typeface="黑体" panose="02010609060101010101" pitchFamily="2" charset="-122"/>
                <a:sym typeface="+mn-ea"/>
              </a:rPr>
              <a:t>    </a:t>
            </a:r>
            <a:r>
              <a:rPr sz="2900" b="1" dirty="0" err="1">
                <a:solidFill>
                  <a:schemeClr val="tx1"/>
                </a:solidFill>
                <a:latin typeface="黑体" panose="02010609060101010101" pitchFamily="2" charset="-122"/>
                <a:ea typeface="黑体" panose="02010609060101010101" pitchFamily="2" charset="-122"/>
                <a:sym typeface="+mn-ea"/>
              </a:rPr>
              <a:t>改革国家权力机构：公民大会、四百人议事会、公民陪审法庭</a:t>
            </a:r>
            <a:endParaRPr sz="2900" b="1" dirty="0">
              <a:solidFill>
                <a:schemeClr val="tx1"/>
              </a:solidFill>
              <a:latin typeface="黑体" panose="02010609060101010101" pitchFamily="2" charset="-122"/>
              <a:ea typeface="黑体" panose="02010609060101010101" pitchFamily="2" charset="-122"/>
              <a:sym typeface="+mn-ea"/>
            </a:endParaRPr>
          </a:p>
          <a:p>
            <a:pPr marL="0" lvl="1" indent="0" algn="l" fontAlgn="auto">
              <a:lnSpc>
                <a:spcPct val="100000"/>
              </a:lnSpc>
              <a:spcBef>
                <a:spcPts val="0"/>
              </a:spcBef>
              <a:buNone/>
            </a:pPr>
            <a:r>
              <a:rPr sz="2900" b="1" dirty="0">
                <a:solidFill>
                  <a:schemeClr val="tx1"/>
                </a:solidFill>
                <a:latin typeface="黑体" panose="02010609060101010101" pitchFamily="2" charset="-122"/>
                <a:ea typeface="黑体" panose="02010609060101010101" pitchFamily="2" charset="-122"/>
                <a:sym typeface="+mn-ea"/>
              </a:rPr>
              <a:t>    </a:t>
            </a:r>
            <a:r>
              <a:rPr sz="2900" b="1" dirty="0" err="1">
                <a:solidFill>
                  <a:schemeClr val="tx1"/>
                </a:solidFill>
                <a:latin typeface="黑体" panose="02010609060101010101" pitchFamily="2" charset="-122"/>
                <a:ea typeface="黑体" panose="02010609060101010101" pitchFamily="2" charset="-122"/>
                <a:sym typeface="+mn-ea"/>
              </a:rPr>
              <a:t>颁布解负令，废除债务奴隶制</a:t>
            </a:r>
            <a:endParaRPr sz="2900" b="1" dirty="0">
              <a:solidFill>
                <a:schemeClr val="tx1"/>
              </a:solidFill>
              <a:latin typeface="黑体" panose="02010609060101010101" pitchFamily="2" charset="-122"/>
              <a:ea typeface="黑体" panose="02010609060101010101" pitchFamily="2" charset="-122"/>
              <a:sym typeface="+mn-ea"/>
            </a:endParaRPr>
          </a:p>
          <a:p>
            <a:pPr marL="0" lvl="1" indent="0" algn="l" fontAlgn="auto">
              <a:lnSpc>
                <a:spcPct val="100000"/>
              </a:lnSpc>
              <a:buNone/>
            </a:pPr>
            <a:r>
              <a:rPr lang="zh-CN" altLang="en-US" sz="2900" b="1" dirty="0">
                <a:latin typeface="黑体" panose="02010609060101010101" pitchFamily="2" charset="-122"/>
                <a:ea typeface="黑体" panose="02010609060101010101" pitchFamily="2" charset="-122"/>
                <a:sym typeface="+mn-ea"/>
              </a:rPr>
              <a:t>  ③影响：</a:t>
            </a:r>
          </a:p>
          <a:p>
            <a:pPr marL="0" lvl="1" indent="0" algn="l" fontAlgn="auto">
              <a:lnSpc>
                <a:spcPct val="100000"/>
              </a:lnSpc>
              <a:buNone/>
            </a:pPr>
            <a:r>
              <a:rPr lang="zh-CN" altLang="en-US" sz="2900" b="1" dirty="0">
                <a:latin typeface="黑体" panose="02010609060101010101" pitchFamily="2" charset="-122"/>
                <a:ea typeface="黑体" panose="02010609060101010101" pitchFamily="2" charset="-122"/>
                <a:sym typeface="+mn-ea"/>
              </a:rPr>
              <a:t>    </a:t>
            </a:r>
            <a:r>
              <a:rPr lang="zh-CN" altLang="en-US" sz="2900" b="1" dirty="0">
                <a:solidFill>
                  <a:schemeClr val="tx1"/>
                </a:solidFill>
                <a:latin typeface="黑体" panose="02010609060101010101" pitchFamily="2" charset="-122"/>
                <a:ea typeface="黑体" panose="02010609060101010101" pitchFamily="2" charset="-122"/>
                <a:sym typeface="+mn-ea"/>
              </a:rPr>
              <a:t>动摇旧氏族贵族世袭特权； </a:t>
            </a:r>
          </a:p>
          <a:p>
            <a:pPr marL="0" lvl="1" indent="0" algn="l" fontAlgn="auto">
              <a:lnSpc>
                <a:spcPct val="100000"/>
              </a:lnSpc>
              <a:buNone/>
            </a:pPr>
            <a:r>
              <a:rPr lang="zh-CN" altLang="en-US" sz="2900" b="1" dirty="0">
                <a:solidFill>
                  <a:schemeClr val="tx1"/>
                </a:solidFill>
                <a:latin typeface="黑体" panose="02010609060101010101" pitchFamily="2" charset="-122"/>
                <a:ea typeface="黑体" panose="02010609060101010101" pitchFamily="2" charset="-122"/>
                <a:sym typeface="+mn-ea"/>
              </a:rPr>
              <a:t>    保障公民的民主权利；</a:t>
            </a:r>
          </a:p>
          <a:p>
            <a:pPr marL="0" lvl="1" indent="0" algn="l" fontAlgn="auto">
              <a:lnSpc>
                <a:spcPct val="100000"/>
              </a:lnSpc>
              <a:buNone/>
            </a:pPr>
            <a:r>
              <a:rPr lang="zh-CN" altLang="en-US" sz="2900" b="1" dirty="0">
                <a:solidFill>
                  <a:schemeClr val="tx1"/>
                </a:solidFill>
                <a:latin typeface="黑体" panose="02010609060101010101" pitchFamily="2" charset="-122"/>
                <a:ea typeface="黑体" panose="02010609060101010101" pitchFamily="2" charset="-122"/>
                <a:sym typeface="+mn-ea"/>
              </a:rPr>
              <a:t>    </a:t>
            </a:r>
            <a:r>
              <a:rPr lang="zh-CN" altLang="en-US" sz="2900" b="1" dirty="0">
                <a:solidFill>
                  <a:srgbClr val="FF0000"/>
                </a:solidFill>
                <a:latin typeface="黑体" panose="02010609060101010101" pitchFamily="2" charset="-122"/>
                <a:ea typeface="黑体" panose="02010609060101010101" pitchFamily="2" charset="-122"/>
                <a:sym typeface="+mn-ea"/>
              </a:rPr>
              <a:t>奠定民主政治基础</a:t>
            </a:r>
          </a:p>
        </p:txBody>
      </p:sp>
      <p:sp>
        <p:nvSpPr>
          <p:cNvPr id="6149" name="文本框 6148"/>
          <p:cNvSpPr txBox="1"/>
          <p:nvPr/>
        </p:nvSpPr>
        <p:spPr>
          <a:xfrm>
            <a:off x="29210" y="8255"/>
            <a:ext cx="9109075" cy="1045210"/>
          </a:xfrm>
          <a:prstGeom prst="rect">
            <a:avLst/>
          </a:prstGeom>
          <a:noFill/>
        </p:spPr>
        <p:txBody>
          <a:bodyPr wrap="square" rtlCol="0">
            <a:spAutoFit/>
          </a:bodyPr>
          <a:lstStyle>
            <a:lvl1pPr marL="342900" lvl="0" indent="-342900" algn="l" defTabSz="914400" rtl="0" eaLnBrk="1" fontAlgn="base" latinLnBrk="0" hangingPunct="1">
              <a:lnSpc>
                <a:spcPct val="100000"/>
              </a:lnSpc>
              <a:spcBef>
                <a:spcPct val="20000"/>
              </a:spcBef>
              <a:spcAft>
                <a:spcPct val="0"/>
              </a:spcAft>
              <a:buChar char="•"/>
              <a:defRPr sz="32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5pPr>
          </a:lstStyle>
          <a:p>
            <a:pPr marL="0" lvl="0" algn="l" fontAlgn="auto">
              <a:lnSpc>
                <a:spcPct val="100000"/>
              </a:lnSpc>
              <a:spcBef>
                <a:spcPts val="0"/>
              </a:spcBef>
              <a:buNone/>
            </a:pPr>
            <a:r>
              <a:rPr lang="zh-CN" altLang="en-US" sz="3100" b="1">
                <a:latin typeface="黑体" panose="02010609060101010101" pitchFamily="2" charset="-122"/>
                <a:ea typeface="黑体" panose="02010609060101010101" pitchFamily="2" charset="-122"/>
                <a:sym typeface="+mn-ea"/>
              </a:rPr>
              <a:t>（二）古雅典民主政治</a:t>
            </a:r>
          </a:p>
          <a:p>
            <a:pPr marL="0" lvl="0" algn="l" fontAlgn="auto">
              <a:lnSpc>
                <a:spcPct val="100000"/>
              </a:lnSpc>
              <a:spcBef>
                <a:spcPts val="0"/>
              </a:spcBef>
              <a:buNone/>
            </a:pPr>
            <a:r>
              <a:rPr lang="zh-CN" altLang="en-US" sz="3100" b="1">
                <a:latin typeface="黑体" panose="02010609060101010101" pitchFamily="2" charset="-122"/>
                <a:ea typeface="黑体" panose="02010609060101010101" pitchFamily="2" charset="-122"/>
                <a:sym typeface="+mn-ea"/>
              </a:rPr>
              <a:t>   1.形成过程</a:t>
            </a:r>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文本占位符 6147"/>
          <p:cNvSpPr txBox="1">
            <a:spLocks noGrp="1"/>
          </p:cNvSpPr>
          <p:nvPr>
            <p:ph type="body" idx="1"/>
          </p:nvPr>
        </p:nvSpPr>
        <p:spPr>
          <a:xfrm>
            <a:off x="65405" y="38100"/>
            <a:ext cx="11977370" cy="5446395"/>
          </a:xfrm>
          <a:noFill/>
        </p:spPr>
        <p:txBody>
          <a:bodyPr vert="horz" wrap="square" lIns="91440" tIns="45720" rIns="91440" bIns="45720" rtlCol="0" anchor="t">
            <a:spAutoFit/>
          </a:bodyPr>
          <a:lstStyle>
            <a:lvl1pPr marL="342900" lvl="0" indent="-342900" algn="l" defTabSz="914400" rtl="0" eaLnBrk="1" fontAlgn="base" latinLnBrk="0" hangingPunct="1">
              <a:lnSpc>
                <a:spcPct val="100000"/>
              </a:lnSpc>
              <a:spcBef>
                <a:spcPct val="20000"/>
              </a:spcBef>
              <a:spcAft>
                <a:spcPct val="0"/>
              </a:spcAft>
              <a:buChar char="•"/>
              <a:defRPr sz="32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5pPr>
          </a:lstStyle>
          <a:p>
            <a:pPr marL="0" lvl="0" algn="l" fontAlgn="auto">
              <a:spcBef>
                <a:spcPts val="0"/>
              </a:spcBef>
              <a:buNone/>
            </a:pPr>
            <a:r>
              <a:rPr lang="zh-CN" altLang="en-US" sz="2900" b="1" dirty="0">
                <a:latin typeface="黑体" panose="02010609060101010101" pitchFamily="2" charset="-122"/>
                <a:ea typeface="黑体" panose="02010609060101010101" pitchFamily="2" charset="-122"/>
                <a:sym typeface="+mn-ea"/>
              </a:rPr>
              <a:t>（2）克里斯提尼改革（前6c末）</a:t>
            </a:r>
          </a:p>
          <a:p>
            <a:pPr marL="0" lvl="1" algn="l" fontAlgn="auto">
              <a:spcBef>
                <a:spcPts val="0"/>
              </a:spcBef>
              <a:buNone/>
            </a:pPr>
            <a:r>
              <a:rPr lang="zh-CN" altLang="en-US" sz="2900" b="1" dirty="0">
                <a:latin typeface="黑体" panose="02010609060101010101" pitchFamily="2" charset="-122"/>
                <a:ea typeface="黑体" panose="02010609060101010101" pitchFamily="2" charset="-122"/>
                <a:sym typeface="+mn-ea"/>
              </a:rPr>
              <a:t>①背景：</a:t>
            </a:r>
          </a:p>
          <a:p>
            <a:pPr marL="0" lvl="1" algn="l" fontAlgn="auto">
              <a:spcBef>
                <a:spcPts val="0"/>
              </a:spcBef>
              <a:buNone/>
            </a:pPr>
            <a:r>
              <a:rPr lang="en-US" altLang="zh-CN" sz="2900" b="1" dirty="0">
                <a:latin typeface="黑体" panose="02010609060101010101" pitchFamily="2" charset="-122"/>
                <a:ea typeface="黑体" panose="02010609060101010101" pitchFamily="2" charset="-122"/>
                <a:sym typeface="+mn-ea"/>
              </a:rPr>
              <a:t>	</a:t>
            </a:r>
            <a:r>
              <a:rPr lang="zh-CN" altLang="en-US" sz="2900" b="1" dirty="0">
                <a:latin typeface="黑体" panose="02010609060101010101" pitchFamily="2" charset="-122"/>
                <a:ea typeface="黑体" panose="02010609060101010101" pitchFamily="2" charset="-122"/>
                <a:sym typeface="+mn-ea"/>
              </a:rPr>
              <a:t>各阶层利益冲突(平原、海岸、山地)</a:t>
            </a:r>
          </a:p>
          <a:p>
            <a:pPr marL="0" lvl="1" algn="l" fontAlgn="auto">
              <a:spcBef>
                <a:spcPts val="0"/>
              </a:spcBef>
              <a:buNone/>
            </a:pPr>
            <a:r>
              <a:rPr lang="zh-CN" altLang="en-US" sz="2900" b="1" dirty="0">
                <a:latin typeface="黑体" panose="02010609060101010101" pitchFamily="2" charset="-122"/>
                <a:ea typeface="黑体" panose="02010609060101010101" pitchFamily="2" charset="-122"/>
                <a:sym typeface="+mn-ea"/>
              </a:rPr>
              <a:t>②内容：</a:t>
            </a:r>
          </a:p>
          <a:p>
            <a:pPr marL="0" lvl="1" algn="l" fontAlgn="auto">
              <a:spcBef>
                <a:spcPts val="0"/>
              </a:spcBef>
              <a:buNone/>
            </a:pPr>
            <a:r>
              <a:rPr lang="en-US" altLang="zh-CN" sz="2900" b="1" dirty="0">
                <a:latin typeface="黑体" panose="02010609060101010101" pitchFamily="2" charset="-122"/>
                <a:ea typeface="黑体" panose="02010609060101010101" pitchFamily="2" charset="-122"/>
                <a:sym typeface="+mn-ea"/>
              </a:rPr>
              <a:t>	</a:t>
            </a:r>
            <a:r>
              <a:rPr lang="zh-CN" altLang="en-US" sz="2900" b="1" dirty="0">
                <a:latin typeface="黑体" panose="02010609060101010101" pitchFamily="2" charset="-122"/>
                <a:ea typeface="黑体" panose="02010609060101010101" pitchFamily="2" charset="-122"/>
                <a:sym typeface="+mn-ea"/>
              </a:rPr>
              <a:t>地区部落取代血缘部落</a:t>
            </a:r>
          </a:p>
          <a:p>
            <a:pPr marL="0" lvl="1" algn="l" fontAlgn="auto">
              <a:spcBef>
                <a:spcPts val="0"/>
              </a:spcBef>
              <a:buNone/>
            </a:pPr>
            <a:r>
              <a:rPr lang="en-US" altLang="zh-CN" sz="2900" b="1" dirty="0">
                <a:latin typeface="黑体" panose="02010609060101010101" pitchFamily="2" charset="-122"/>
                <a:ea typeface="黑体" panose="02010609060101010101" pitchFamily="2" charset="-122"/>
                <a:sym typeface="+mn-ea"/>
              </a:rPr>
              <a:t>	</a:t>
            </a:r>
            <a:r>
              <a:rPr lang="zh-CN" altLang="en-US" sz="2900" b="1" dirty="0">
                <a:latin typeface="黑体" panose="02010609060101010101" pitchFamily="2" charset="-122"/>
                <a:ea typeface="黑体" panose="02010609060101010101" pitchFamily="2" charset="-122"/>
                <a:sym typeface="+mn-ea"/>
              </a:rPr>
              <a:t>设立五百人议会(比例代表制)</a:t>
            </a:r>
          </a:p>
          <a:p>
            <a:pPr marL="0" lvl="1" algn="l" fontAlgn="auto">
              <a:spcBef>
                <a:spcPts val="0"/>
              </a:spcBef>
              <a:buNone/>
            </a:pPr>
            <a:r>
              <a:rPr lang="en-US" altLang="zh-CN" sz="2900" b="1" dirty="0">
                <a:latin typeface="黑体" panose="02010609060101010101" pitchFamily="2" charset="-122"/>
                <a:ea typeface="黑体" panose="02010609060101010101" pitchFamily="2" charset="-122"/>
                <a:sym typeface="+mn-ea"/>
              </a:rPr>
              <a:t>	</a:t>
            </a:r>
            <a:r>
              <a:rPr lang="zh-CN" altLang="en-US" sz="2900" b="1" dirty="0">
                <a:latin typeface="黑体" panose="02010609060101010101" pitchFamily="2" charset="-122"/>
                <a:ea typeface="黑体" panose="02010609060101010101" pitchFamily="2" charset="-122"/>
                <a:sym typeface="+mn-ea"/>
              </a:rPr>
              <a:t>十将军委员会</a:t>
            </a:r>
          </a:p>
          <a:p>
            <a:pPr marL="0" lvl="1" algn="l" fontAlgn="auto">
              <a:spcBef>
                <a:spcPts val="0"/>
              </a:spcBef>
              <a:buNone/>
            </a:pPr>
            <a:r>
              <a:rPr lang="en-US" altLang="zh-CN" sz="2900" b="1" dirty="0">
                <a:latin typeface="黑体" panose="02010609060101010101" pitchFamily="2" charset="-122"/>
                <a:ea typeface="黑体" panose="02010609060101010101" pitchFamily="2" charset="-122"/>
                <a:sym typeface="+mn-ea"/>
              </a:rPr>
              <a:t>	</a:t>
            </a:r>
            <a:r>
              <a:rPr lang="zh-CN" altLang="en-US" sz="2900" b="1" dirty="0">
                <a:latin typeface="黑体" panose="02010609060101010101" pitchFamily="2" charset="-122"/>
                <a:ea typeface="黑体" panose="02010609060101010101" pitchFamily="2" charset="-122"/>
                <a:sym typeface="+mn-ea"/>
              </a:rPr>
              <a:t>扩大公民大会权力、陶片放逐法</a:t>
            </a:r>
          </a:p>
          <a:p>
            <a:pPr marL="0" lvl="1" algn="l" fontAlgn="auto">
              <a:spcBef>
                <a:spcPts val="0"/>
              </a:spcBef>
              <a:buNone/>
            </a:pPr>
            <a:r>
              <a:rPr lang="zh-CN" altLang="en-US" sz="2900" b="1" dirty="0">
                <a:latin typeface="黑体" panose="02010609060101010101" pitchFamily="2" charset="-122"/>
                <a:ea typeface="黑体" panose="02010609060101010101" pitchFamily="2" charset="-122"/>
                <a:sym typeface="+mn-ea"/>
              </a:rPr>
              <a:t>③影响：</a:t>
            </a:r>
          </a:p>
          <a:p>
            <a:pPr marL="0" lvl="1" algn="l" fontAlgn="auto">
              <a:spcBef>
                <a:spcPts val="0"/>
              </a:spcBef>
              <a:buNone/>
            </a:pPr>
            <a:r>
              <a:rPr lang="en-US" altLang="zh-CN" sz="2900" b="1" dirty="0">
                <a:latin typeface="黑体" panose="02010609060101010101" pitchFamily="2" charset="-122"/>
                <a:ea typeface="黑体" panose="02010609060101010101" pitchFamily="2" charset="-122"/>
                <a:sym typeface="+mn-ea"/>
              </a:rPr>
              <a:t>	</a:t>
            </a:r>
            <a:r>
              <a:rPr lang="zh-CN" altLang="en-US" sz="2900" b="1" dirty="0">
                <a:latin typeface="黑体" panose="02010609060101010101" pitchFamily="2" charset="-122"/>
                <a:ea typeface="黑体" panose="02010609060101010101" pitchFamily="2" charset="-122"/>
                <a:sym typeface="+mn-ea"/>
              </a:rPr>
              <a:t>打破血缘关系，铲除旧氏族贵族政治特权；</a:t>
            </a:r>
          </a:p>
          <a:p>
            <a:pPr marL="0" lvl="1" algn="l" fontAlgn="auto">
              <a:spcBef>
                <a:spcPts val="0"/>
              </a:spcBef>
              <a:buNone/>
            </a:pPr>
            <a:r>
              <a:rPr lang="en-US" altLang="zh-CN" sz="2900" b="1" dirty="0">
                <a:latin typeface="黑体" panose="02010609060101010101" pitchFamily="2" charset="-122"/>
                <a:ea typeface="黑体" panose="02010609060101010101" pitchFamily="2" charset="-122"/>
                <a:sym typeface="+mn-ea"/>
              </a:rPr>
              <a:t>	</a:t>
            </a:r>
            <a:r>
              <a:rPr lang="zh-CN" altLang="en-US" sz="2900" b="1" dirty="0">
                <a:latin typeface="黑体" panose="02010609060101010101" pitchFamily="2" charset="-122"/>
                <a:ea typeface="黑体" panose="02010609060101010101" pitchFamily="2" charset="-122"/>
                <a:sym typeface="+mn-ea"/>
              </a:rPr>
              <a:t>扩公民参政权</a:t>
            </a:r>
          </a:p>
          <a:p>
            <a:pPr marL="0" lvl="1" algn="l" fontAlgn="auto">
              <a:spcBef>
                <a:spcPts val="0"/>
              </a:spcBef>
              <a:buNone/>
            </a:pPr>
            <a:r>
              <a:rPr lang="en-US" altLang="zh-CN" sz="2900" b="1" dirty="0">
                <a:latin typeface="黑体" panose="02010609060101010101" pitchFamily="2" charset="-122"/>
                <a:ea typeface="黑体" panose="02010609060101010101" pitchFamily="2" charset="-122"/>
                <a:sym typeface="+mn-ea"/>
              </a:rPr>
              <a:t>	</a:t>
            </a:r>
            <a:r>
              <a:rPr lang="zh-CN" altLang="en-US" sz="2900" b="1" dirty="0">
                <a:solidFill>
                  <a:srgbClr val="FF0000"/>
                </a:solidFill>
                <a:latin typeface="黑体" panose="02010609060101010101" pitchFamily="2" charset="-122"/>
                <a:ea typeface="黑体" panose="02010609060101010101" pitchFamily="2" charset="-122"/>
                <a:sym typeface="+mn-ea"/>
              </a:rPr>
              <a:t>确立民主政治</a:t>
            </a:r>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内容占位符 46081"/>
          <p:cNvSpPr>
            <a:spLocks noGrp="1"/>
          </p:cNvSpPr>
          <p:nvPr>
            <p:ph idx="1"/>
          </p:nvPr>
        </p:nvSpPr>
        <p:spPr>
          <a:xfrm>
            <a:off x="462915" y="44450"/>
            <a:ext cx="12081510" cy="3394710"/>
          </a:xfrm>
        </p:spPr>
        <p:txBody>
          <a:bodyPr wrap="square" lIns="91440" tIns="45720" rIns="91440" bIns="45720" anchor="t">
            <a:spAutoFit/>
          </a:bodyPr>
          <a:lstStyle/>
          <a:p>
            <a:pPr marL="0" indent="0">
              <a:spcBef>
                <a:spcPct val="0"/>
              </a:spcBef>
              <a:buNone/>
            </a:pPr>
            <a:r>
              <a:rPr lang="zh-CN" altLang="en-US" sz="3000" b="1" dirty="0">
                <a:latin typeface="黑体" panose="02010609060101010101" pitchFamily="2" charset="-122"/>
                <a:ea typeface="黑体" panose="02010609060101010101" pitchFamily="2" charset="-122"/>
              </a:rPr>
              <a:t>（3）黄金时代：伯利克里改革(前5世纪)</a:t>
            </a:r>
          </a:p>
          <a:p>
            <a:pPr marL="0" indent="0">
              <a:spcBef>
                <a:spcPct val="0"/>
              </a:spcBef>
              <a:buNone/>
            </a:pPr>
            <a:r>
              <a:rPr lang="zh-CN" altLang="en-US" sz="3000" b="1" dirty="0">
                <a:latin typeface="黑体" panose="02010609060101010101" pitchFamily="2" charset="-122"/>
                <a:ea typeface="黑体" panose="02010609060101010101" pitchFamily="2" charset="-122"/>
              </a:rPr>
              <a:t>①内容：</a:t>
            </a:r>
          </a:p>
          <a:p>
            <a:pPr lvl="1" algn="l" fontAlgn="base">
              <a:lnSpc>
                <a:spcPct val="90000"/>
              </a:lnSpc>
              <a:spcBef>
                <a:spcPts val="0"/>
              </a:spcBef>
              <a:buFont typeface="Arial" panose="020B0604020202020204" pitchFamily="34" charset="0"/>
              <a:buChar char="•"/>
            </a:pPr>
            <a:r>
              <a:rPr sz="2800" b="1" dirty="0" err="1">
                <a:latin typeface="Arial" panose="020B0604020202020204" pitchFamily="34" charset="0"/>
                <a:ea typeface="宋体" panose="02010600030101010101" pitchFamily="2" charset="-122"/>
              </a:rPr>
              <a:t>除十将军外，几乎所有公职均向成年男性公民开放</a:t>
            </a:r>
            <a:endParaRPr sz="2800" b="1" dirty="0">
              <a:latin typeface="Arial" panose="020B0604020202020204" pitchFamily="34" charset="0"/>
              <a:ea typeface="宋体" panose="02010600030101010101" pitchFamily="2" charset="-122"/>
            </a:endParaRPr>
          </a:p>
          <a:p>
            <a:pPr lvl="1" algn="l" fontAlgn="base">
              <a:lnSpc>
                <a:spcPct val="90000"/>
              </a:lnSpc>
              <a:spcBef>
                <a:spcPts val="0"/>
              </a:spcBef>
              <a:buFont typeface="Arial" panose="020B0604020202020204" pitchFamily="34" charset="0"/>
              <a:buChar char="•"/>
            </a:pPr>
            <a:r>
              <a:rPr sz="2800" b="1" dirty="0" err="1">
                <a:latin typeface="Arial" panose="020B0604020202020204" pitchFamily="34" charset="0"/>
                <a:ea typeface="宋体" panose="02010600030101010101" pitchFamily="2" charset="-122"/>
              </a:rPr>
              <a:t>公民大会-最高权力</a:t>
            </a:r>
            <a:r>
              <a:rPr lang="zh-CN" sz="2800" b="1" dirty="0">
                <a:latin typeface="Arial" panose="020B0604020202020204" pitchFamily="34" charset="0"/>
                <a:ea typeface="宋体" panose="02010600030101010101" pitchFamily="2" charset="-122"/>
              </a:rPr>
              <a:t>机关</a:t>
            </a:r>
          </a:p>
          <a:p>
            <a:pPr lvl="1" algn="l" fontAlgn="base">
              <a:lnSpc>
                <a:spcPct val="90000"/>
              </a:lnSpc>
              <a:spcBef>
                <a:spcPts val="0"/>
              </a:spcBef>
              <a:buFont typeface="Arial" panose="020B0604020202020204" pitchFamily="34" charset="0"/>
              <a:buChar char="•"/>
            </a:pPr>
            <a:r>
              <a:rPr sz="2800" b="1" dirty="0" err="1">
                <a:latin typeface="Arial" panose="020B0604020202020204" pitchFamily="34" charset="0"/>
                <a:ea typeface="宋体" panose="02010600030101010101" pitchFamily="2" charset="-122"/>
              </a:rPr>
              <a:t>陪审法庭-最高司法机关</a:t>
            </a:r>
            <a:endParaRPr sz="2800" b="1" dirty="0">
              <a:latin typeface="Arial" panose="020B0604020202020204" pitchFamily="34" charset="0"/>
              <a:ea typeface="宋体" panose="02010600030101010101" pitchFamily="2" charset="-122"/>
            </a:endParaRPr>
          </a:p>
          <a:p>
            <a:pPr lvl="1" algn="l" fontAlgn="base">
              <a:lnSpc>
                <a:spcPct val="90000"/>
              </a:lnSpc>
              <a:spcBef>
                <a:spcPts val="0"/>
              </a:spcBef>
              <a:buFont typeface="Arial" panose="020B0604020202020204" pitchFamily="34" charset="0"/>
              <a:buChar char="•"/>
            </a:pPr>
            <a:r>
              <a:rPr sz="2800" b="1" dirty="0" err="1" smtClean="0">
                <a:solidFill>
                  <a:srgbClr val="FF0000"/>
                </a:solidFill>
                <a:latin typeface="Arial" panose="020B0604020202020204" pitchFamily="34" charset="0"/>
                <a:ea typeface="宋体" panose="02010600030101010101" pitchFamily="2" charset="-122"/>
              </a:rPr>
              <a:t>发放工资和</a:t>
            </a:r>
            <a:r>
              <a:rPr lang="zh-CN" altLang="en-US" sz="2800" b="1" dirty="0" smtClean="0">
                <a:solidFill>
                  <a:srgbClr val="FF0000"/>
                </a:solidFill>
                <a:latin typeface="Arial" panose="020B0604020202020204" pitchFamily="34" charset="0"/>
                <a:ea typeface="宋体" panose="02010600030101010101" pitchFamily="2" charset="-122"/>
              </a:rPr>
              <a:t>观剧</a:t>
            </a:r>
            <a:r>
              <a:rPr sz="2800" b="1" dirty="0" err="1" smtClean="0">
                <a:solidFill>
                  <a:srgbClr val="FF0000"/>
                </a:solidFill>
                <a:latin typeface="Arial" panose="020B0604020202020204" pitchFamily="34" charset="0"/>
                <a:ea typeface="宋体" panose="02010600030101010101" pitchFamily="2" charset="-122"/>
              </a:rPr>
              <a:t>津贴</a:t>
            </a:r>
            <a:r>
              <a:rPr sz="2800" b="1" dirty="0" err="1">
                <a:solidFill>
                  <a:srgbClr val="FF0000"/>
                </a:solidFill>
                <a:latin typeface="Arial" panose="020B0604020202020204" pitchFamily="34" charset="0"/>
                <a:ea typeface="宋体" panose="02010600030101010101" pitchFamily="2" charset="-122"/>
              </a:rPr>
              <a:t>，鼓励公民参政</a:t>
            </a:r>
            <a:endParaRPr sz="2800" b="1" dirty="0">
              <a:solidFill>
                <a:srgbClr val="FF0000"/>
              </a:solidFill>
              <a:latin typeface="Arial" panose="020B0604020202020204" pitchFamily="34" charset="0"/>
              <a:ea typeface="宋体" panose="02010600030101010101" pitchFamily="2" charset="-122"/>
            </a:endParaRPr>
          </a:p>
          <a:p>
            <a:pPr marL="0" lvl="1" indent="0" algn="l" fontAlgn="base">
              <a:lnSpc>
                <a:spcPts val="3600"/>
              </a:lnSpc>
              <a:spcBef>
                <a:spcPts val="0"/>
              </a:spcBef>
              <a:buFont typeface="Arial" panose="020B0604020202020204" pitchFamily="34" charset="0"/>
              <a:buNone/>
            </a:pPr>
            <a:r>
              <a:rPr lang="zh-CN" altLang="en-US" sz="3000" b="1" dirty="0" smtClean="0">
                <a:latin typeface="黑体" panose="02010609060101010101" pitchFamily="2" charset="-122"/>
                <a:ea typeface="黑体" panose="02010609060101010101" pitchFamily="2" charset="-122"/>
                <a:sym typeface="+mn-ea"/>
              </a:rPr>
              <a:t>②影响</a:t>
            </a:r>
            <a:endParaRPr lang="zh-CN" altLang="en-US" sz="3000" b="1" dirty="0">
              <a:latin typeface="黑体" panose="02010609060101010101" pitchFamily="2" charset="-122"/>
              <a:ea typeface="黑体" panose="02010609060101010101" pitchFamily="2" charset="-122"/>
            </a:endParaRPr>
          </a:p>
          <a:p>
            <a:pPr lvl="1" algn="l" fontAlgn="base">
              <a:lnSpc>
                <a:spcPts val="3600"/>
              </a:lnSpc>
              <a:spcBef>
                <a:spcPts val="0"/>
              </a:spcBef>
              <a:buFont typeface="Arial" panose="020B0604020202020204" pitchFamily="34" charset="0"/>
              <a:buChar char="•"/>
            </a:pPr>
            <a:r>
              <a:rPr lang="zh-CN" altLang="en-US" sz="3000" b="1" dirty="0" smtClean="0">
                <a:solidFill>
                  <a:srgbClr val="FF0000"/>
                </a:solidFill>
                <a:latin typeface="黑体" panose="02010609060101010101" pitchFamily="2" charset="-122"/>
                <a:ea typeface="黑体" panose="02010609060101010101" pitchFamily="2" charset="-122"/>
                <a:sym typeface="+mn-ea"/>
              </a:rPr>
              <a:t>雅典民主达到顶峰</a:t>
            </a:r>
            <a:endParaRPr lang="zh-CN" altLang="en-US" sz="3000" b="1" dirty="0">
              <a:latin typeface="黑体" panose="02010609060101010101" pitchFamily="2" charset="-122"/>
              <a:ea typeface="黑体" panose="02010609060101010101" pitchFamily="2" charset="-122"/>
            </a:endParaRPr>
          </a:p>
        </p:txBody>
      </p:sp>
      <p:sp>
        <p:nvSpPr>
          <p:cNvPr id="8193" name="矩形 47107"/>
          <p:cNvSpPr/>
          <p:nvPr/>
        </p:nvSpPr>
        <p:spPr>
          <a:xfrm>
            <a:off x="860425" y="3390265"/>
            <a:ext cx="10968355" cy="3415030"/>
          </a:xfrm>
          <a:prstGeom prst="rect">
            <a:avLst/>
          </a:prstGeom>
          <a:solidFill>
            <a:schemeClr val="tx1"/>
          </a:solidFill>
          <a:ln w="9525">
            <a:noFill/>
          </a:ln>
        </p:spPr>
        <p:txBody>
          <a:bodyPr wrap="square" anchor="t">
            <a:spAutoFit/>
          </a:bodyPr>
          <a:lstStyle/>
          <a:p>
            <a:pPr fontAlgn="auto">
              <a:lnSpc>
                <a:spcPct val="90000"/>
              </a:lnSpc>
            </a:pPr>
            <a:r>
              <a:rPr lang="en-US" altLang="zh-CN" sz="3000" b="0" dirty="0">
                <a:solidFill>
                  <a:schemeClr val="bg1"/>
                </a:solidFill>
                <a:latin typeface="黑体" panose="02010609060101010101" pitchFamily="2" charset="-122"/>
                <a:ea typeface="黑体" panose="02010609060101010101" pitchFamily="2" charset="-122"/>
              </a:rPr>
              <a:t>	</a:t>
            </a:r>
            <a:r>
              <a:rPr lang="zh-CN" altLang="en-US" sz="3000" b="0" dirty="0">
                <a:solidFill>
                  <a:schemeClr val="bg1"/>
                </a:solidFill>
                <a:latin typeface="黑体" panose="02010609060101010101" pitchFamily="2" charset="-122"/>
                <a:ea typeface="黑体" panose="02010609060101010101" pitchFamily="2" charset="-122"/>
              </a:rPr>
              <a:t>我们的制度是别人的模范，而不是我们模仿任何其他的人的。我们的制度之所以被称为民主政治，因为政权是在全体公民的手中，而不是在少数人手中。就法律而言，解决私人争执的时候，每个人在法律上是平等的；就人的价值而言，让一个人负担公职优先于他人的时候，所考虑的不是某一个特殊阶级的成员，而是他们所具有的真正才能。任何人，只要它能够对国家有所贡献，绝对不会因为贫穷而在政治上湮没无闻。</a:t>
            </a:r>
          </a:p>
          <a:p>
            <a:pPr algn="r" fontAlgn="auto">
              <a:lnSpc>
                <a:spcPct val="90000"/>
              </a:lnSpc>
            </a:pPr>
            <a:r>
              <a:rPr lang="zh-CN" altLang="en-US" sz="3000" b="0" dirty="0">
                <a:solidFill>
                  <a:schemeClr val="bg1"/>
                </a:solidFill>
                <a:latin typeface="黑体" panose="02010609060101010101" pitchFamily="2" charset="-122"/>
                <a:ea typeface="黑体" panose="02010609060101010101" pitchFamily="2" charset="-122"/>
              </a:rPr>
              <a:t>  </a:t>
            </a:r>
            <a:r>
              <a:rPr lang="en-US" altLang="zh-CN" sz="3000" b="0" dirty="0">
                <a:solidFill>
                  <a:schemeClr val="bg1"/>
                </a:solidFill>
                <a:latin typeface="Arial" panose="020B0604020202020204" pitchFamily="34" charset="0"/>
                <a:ea typeface="黑体" panose="02010609060101010101" pitchFamily="2" charset="-122"/>
              </a:rPr>
              <a:t>——</a:t>
            </a:r>
            <a:r>
              <a:rPr lang="zh-CN" altLang="en-US" sz="3000" b="0" dirty="0">
                <a:solidFill>
                  <a:schemeClr val="bg1"/>
                </a:solidFill>
                <a:latin typeface="黑体" panose="02010609060101010101" pitchFamily="2" charset="-122"/>
                <a:ea typeface="黑体" panose="02010609060101010101" pitchFamily="2" charset="-122"/>
              </a:rPr>
              <a:t>摘自伯利克里</a:t>
            </a:r>
            <a:r>
              <a:rPr lang="en-US" altLang="zh-CN" sz="3000" b="0" dirty="0">
                <a:solidFill>
                  <a:schemeClr val="bg1"/>
                </a:solidFill>
                <a:latin typeface="黑体" panose="02010609060101010101" pitchFamily="2" charset="-122"/>
                <a:ea typeface="黑体" panose="02010609060101010101" pitchFamily="2" charset="-122"/>
              </a:rPr>
              <a:t>《</a:t>
            </a:r>
            <a:r>
              <a:rPr lang="zh-CN" altLang="en-US" sz="3000" b="0" dirty="0">
                <a:solidFill>
                  <a:schemeClr val="bg1"/>
                </a:solidFill>
                <a:latin typeface="黑体" panose="02010609060101010101" pitchFamily="2" charset="-122"/>
                <a:ea typeface="黑体" panose="02010609060101010101" pitchFamily="2" charset="-122"/>
              </a:rPr>
              <a:t>在阵亡将士葬礼上的演说</a:t>
            </a:r>
            <a:r>
              <a:rPr lang="en-US" altLang="zh-CN" sz="3000" b="0" dirty="0">
                <a:solidFill>
                  <a:schemeClr val="bg1"/>
                </a:solidFill>
                <a:latin typeface="黑体" panose="02010609060101010101" pitchFamily="2" charset="-122"/>
                <a:ea typeface="黑体" panose="02010609060101010101" pitchFamily="2" charset="-122"/>
              </a:rPr>
              <a:t>》</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6082">
                                            <p:txEl>
                                              <p:charRg st="0" end="19"/>
                                            </p:txEl>
                                          </p:spTgt>
                                        </p:tgtEl>
                                        <p:attrNameLst>
                                          <p:attrName>style.visibility</p:attrName>
                                        </p:attrNameLst>
                                      </p:cBhvr>
                                      <p:to>
                                        <p:strVal val="visible"/>
                                      </p:to>
                                    </p:set>
                                    <p:animEffect transition="in" filter="box(in)">
                                      <p:cBhvr>
                                        <p:cTn id="7" dur="500"/>
                                        <p:tgtEl>
                                          <p:spTgt spid="46082">
                                            <p:txEl>
                                              <p:charRg st="0" end="19"/>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6082">
                                            <p:txEl>
                                              <p:charRg st="1" end="1"/>
                                            </p:txEl>
                                          </p:spTgt>
                                        </p:tgtEl>
                                        <p:attrNameLst>
                                          <p:attrName>style.visibility</p:attrName>
                                        </p:attrNameLst>
                                      </p:cBhvr>
                                      <p:to>
                                        <p:strVal val="visible"/>
                                      </p:to>
                                    </p:set>
                                    <p:animEffect transition="in" filter="box(in)">
                                      <p:cBhvr>
                                        <p:cTn id="12" dur="500"/>
                                        <p:tgtEl>
                                          <p:spTgt spid="46082">
                                            <p:txEl>
                                              <p:char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6082">
                                            <p:txEl>
                                              <p:charRg st="19" end="42"/>
                                            </p:txEl>
                                          </p:spTgt>
                                        </p:tgtEl>
                                        <p:attrNameLst>
                                          <p:attrName>style.visibility</p:attrName>
                                        </p:attrNameLst>
                                      </p:cBhvr>
                                      <p:to>
                                        <p:strVal val="visible"/>
                                      </p:to>
                                    </p:set>
                                    <p:animEffect transition="in" filter="box(in)">
                                      <p:cBhvr>
                                        <p:cTn id="17" dur="500"/>
                                        <p:tgtEl>
                                          <p:spTgt spid="46082">
                                            <p:txEl>
                                              <p:charRg st="19" end="4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6082">
                                            <p:txEl>
                                              <p:charRg st="42" end="75"/>
                                            </p:txEl>
                                          </p:spTgt>
                                        </p:tgtEl>
                                        <p:attrNameLst>
                                          <p:attrName>style.visibility</p:attrName>
                                        </p:attrNameLst>
                                      </p:cBhvr>
                                      <p:to>
                                        <p:strVal val="visible"/>
                                      </p:to>
                                    </p:set>
                                    <p:animEffect transition="in" filter="box(in)">
                                      <p:cBhvr>
                                        <p:cTn id="22" dur="500"/>
                                        <p:tgtEl>
                                          <p:spTgt spid="46082">
                                            <p:txEl>
                                              <p:charRg st="42" end="7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6082">
                                            <p:txEl>
                                              <p:charRg st="3" end="3"/>
                                            </p:txEl>
                                          </p:spTgt>
                                        </p:tgtEl>
                                        <p:attrNameLst>
                                          <p:attrName>style.visibility</p:attrName>
                                        </p:attrNameLst>
                                      </p:cBhvr>
                                      <p:to>
                                        <p:strVal val="visible"/>
                                      </p:to>
                                    </p:set>
                                    <p:animEffect transition="in" filter="box(in)">
                                      <p:cBhvr>
                                        <p:cTn id="27" dur="500"/>
                                        <p:tgtEl>
                                          <p:spTgt spid="46082">
                                            <p:txEl>
                                              <p:char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6082">
                                            <p:txEl>
                                              <p:charRg st="75" end="90"/>
                                            </p:txEl>
                                          </p:spTgt>
                                        </p:tgtEl>
                                        <p:attrNameLst>
                                          <p:attrName>style.visibility</p:attrName>
                                        </p:attrNameLst>
                                      </p:cBhvr>
                                      <p:to>
                                        <p:strVal val="visible"/>
                                      </p:to>
                                    </p:set>
                                    <p:animEffect transition="in" filter="box(in)">
                                      <p:cBhvr>
                                        <p:cTn id="32" dur="500"/>
                                        <p:tgtEl>
                                          <p:spTgt spid="46082">
                                            <p:txEl>
                                              <p:charRg st="75" end="9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矩形 7170"/>
          <p:cNvSpPr/>
          <p:nvPr/>
        </p:nvSpPr>
        <p:spPr>
          <a:xfrm>
            <a:off x="631825" y="110490"/>
            <a:ext cx="11115675" cy="6182995"/>
          </a:xfrm>
          <a:prstGeom prst="rect">
            <a:avLst/>
          </a:prstGeom>
          <a:noFill/>
          <a:ln w="9525">
            <a:noFill/>
          </a:ln>
        </p:spPr>
        <p:txBody>
          <a:bodyPr wrap="square" anchor="t">
            <a:spAutoFit/>
          </a:bodyPr>
          <a:lstStyle/>
          <a:p>
            <a:pPr fontAlgn="auto">
              <a:lnSpc>
                <a:spcPct val="110000"/>
              </a:lnSpc>
            </a:pPr>
            <a:r>
              <a:rPr lang="zh-CN" altLang="en-US" sz="3600" b="1" dirty="0">
                <a:latin typeface="黑体" panose="02010609060101010101" pitchFamily="2" charset="-122"/>
                <a:ea typeface="黑体" panose="02010609060101010101" pitchFamily="2" charset="-122"/>
              </a:rPr>
              <a:t>2.雅典民主政治的基本特点</a:t>
            </a:r>
            <a:endParaRPr lang="zh-CN" altLang="en-US" sz="4000" b="1" dirty="0">
              <a:solidFill>
                <a:schemeClr val="folHlink"/>
              </a:solidFill>
              <a:latin typeface="黑体" panose="02010609060101010101" pitchFamily="2" charset="-122"/>
              <a:ea typeface="黑体" panose="02010609060101010101" pitchFamily="2" charset="-122"/>
            </a:endParaRPr>
          </a:p>
          <a:p>
            <a:pPr lvl="1" indent="0" fontAlgn="auto">
              <a:lnSpc>
                <a:spcPct val="110000"/>
              </a:lnSpc>
            </a:pPr>
            <a:r>
              <a:rPr lang="zh-CN" altLang="en-US" sz="3600" b="1" dirty="0">
                <a:latin typeface="黑体" panose="02010609060101010101" pitchFamily="2" charset="-122"/>
                <a:ea typeface="黑体" panose="02010609060101010101" pitchFamily="2" charset="-122"/>
              </a:rPr>
              <a:t>（</a:t>
            </a:r>
            <a:r>
              <a:rPr lang="en-US" altLang="zh-CN" sz="3600" b="1" dirty="0">
                <a:latin typeface="黑体" panose="02010609060101010101" pitchFamily="2" charset="-122"/>
                <a:ea typeface="黑体" panose="02010609060101010101" pitchFamily="2" charset="-122"/>
              </a:rPr>
              <a:t>1</a:t>
            </a:r>
            <a:r>
              <a:rPr lang="zh-CN" altLang="en-US" sz="3600" b="1" dirty="0">
                <a:latin typeface="黑体" panose="02010609060101010101" pitchFamily="2" charset="-122"/>
                <a:ea typeface="黑体" panose="02010609060101010101" pitchFamily="2" charset="-122"/>
              </a:rPr>
              <a:t>）人民主权（主权在民，集体掌权）；</a:t>
            </a:r>
          </a:p>
          <a:p>
            <a:pPr lvl="1" indent="0" fontAlgn="auto">
              <a:lnSpc>
                <a:spcPct val="110000"/>
              </a:lnSpc>
            </a:pPr>
            <a:r>
              <a:rPr lang="zh-CN" altLang="en-US" sz="3600" b="1" dirty="0">
                <a:latin typeface="黑体" panose="02010609060101010101" pitchFamily="2" charset="-122"/>
                <a:ea typeface="黑体" panose="02010609060101010101" pitchFamily="2" charset="-122"/>
              </a:rPr>
              <a:t>（</a:t>
            </a:r>
            <a:r>
              <a:rPr lang="en-US" altLang="zh-CN" sz="3600" b="1" dirty="0">
                <a:latin typeface="黑体" panose="02010609060101010101" pitchFamily="2" charset="-122"/>
                <a:ea typeface="黑体" panose="02010609060101010101" pitchFamily="2" charset="-122"/>
              </a:rPr>
              <a:t>2</a:t>
            </a:r>
            <a:r>
              <a:rPr lang="zh-CN" altLang="en-US" sz="3600" b="1" dirty="0">
                <a:latin typeface="黑体" panose="02010609060101010101" pitchFamily="2" charset="-122"/>
                <a:ea typeface="黑体" panose="02010609060101010101" pitchFamily="2" charset="-122"/>
              </a:rPr>
              <a:t>）（雅典公民）轮番而治（抽签选举）；</a:t>
            </a:r>
          </a:p>
          <a:p>
            <a:pPr lvl="1" indent="0" fontAlgn="auto">
              <a:lnSpc>
                <a:spcPct val="110000"/>
              </a:lnSpc>
            </a:pPr>
            <a:r>
              <a:rPr lang="zh-CN" altLang="en-US" sz="3600" b="1" dirty="0">
                <a:latin typeface="黑体" panose="02010609060101010101" pitchFamily="2" charset="-122"/>
                <a:ea typeface="黑体" panose="02010609060101010101" pitchFamily="2" charset="-122"/>
              </a:rPr>
              <a:t>（</a:t>
            </a:r>
            <a:r>
              <a:rPr lang="en-US" altLang="zh-CN" sz="3600" b="1" dirty="0">
                <a:latin typeface="黑体" panose="02010609060101010101" pitchFamily="2" charset="-122"/>
                <a:ea typeface="黑体" panose="02010609060101010101" pitchFamily="2" charset="-122"/>
              </a:rPr>
              <a:t>3</a:t>
            </a:r>
            <a:r>
              <a:rPr lang="zh-CN" altLang="en-US" sz="3600" b="1" dirty="0">
                <a:latin typeface="黑体" panose="02010609060101010101" pitchFamily="2" charset="-122"/>
                <a:ea typeface="黑体" panose="02010609060101010101" pitchFamily="2" charset="-122"/>
              </a:rPr>
              <a:t>）法律至上；</a:t>
            </a:r>
          </a:p>
          <a:p>
            <a:pPr lvl="1" indent="0" fontAlgn="auto">
              <a:lnSpc>
                <a:spcPct val="110000"/>
              </a:lnSpc>
            </a:pPr>
            <a:r>
              <a:rPr lang="zh-CN" altLang="en-US" sz="3600" b="1" dirty="0">
                <a:latin typeface="黑体" panose="02010609060101010101" pitchFamily="2" charset="-122"/>
                <a:ea typeface="黑体" panose="02010609060101010101" pitchFamily="2" charset="-122"/>
              </a:rPr>
              <a:t>（</a:t>
            </a:r>
            <a:r>
              <a:rPr lang="en-US" altLang="zh-CN" sz="3600" b="1" dirty="0">
                <a:latin typeface="黑体" panose="02010609060101010101" pitchFamily="2" charset="-122"/>
                <a:ea typeface="黑体" panose="02010609060101010101" pitchFamily="2" charset="-122"/>
              </a:rPr>
              <a:t>4</a:t>
            </a:r>
            <a:r>
              <a:rPr lang="zh-CN" altLang="en-US" sz="3600" b="1" dirty="0">
                <a:latin typeface="黑体" panose="02010609060101010101" pitchFamily="2" charset="-122"/>
                <a:ea typeface="黑体" panose="02010609060101010101" pitchFamily="2" charset="-122"/>
              </a:rPr>
              <a:t>）权力制约；</a:t>
            </a:r>
          </a:p>
          <a:p>
            <a:pPr lvl="1" indent="0" fontAlgn="auto">
              <a:lnSpc>
                <a:spcPct val="110000"/>
              </a:lnSpc>
            </a:pPr>
            <a:r>
              <a:rPr lang="zh-CN" altLang="en-US" sz="3600" b="1" dirty="0">
                <a:latin typeface="黑体" panose="02010609060101010101" pitchFamily="2" charset="-122"/>
                <a:ea typeface="黑体" panose="02010609060101010101" pitchFamily="2" charset="-122"/>
              </a:rPr>
              <a:t>（</a:t>
            </a:r>
            <a:r>
              <a:rPr lang="en-US" altLang="zh-CN" sz="3600" b="1" dirty="0">
                <a:latin typeface="黑体" panose="02010609060101010101" pitchFamily="2" charset="-122"/>
                <a:ea typeface="黑体" panose="02010609060101010101" pitchFamily="2" charset="-122"/>
              </a:rPr>
              <a:t>5</a:t>
            </a:r>
            <a:r>
              <a:rPr lang="zh-CN" altLang="en-US" sz="3600" b="1" dirty="0">
                <a:latin typeface="黑体" panose="02010609060101010101" pitchFamily="2" charset="-122"/>
                <a:ea typeface="黑体" panose="02010609060101010101" pitchFamily="2" charset="-122"/>
              </a:rPr>
              <a:t>）公民意识；</a:t>
            </a:r>
          </a:p>
          <a:p>
            <a:pPr lvl="1" indent="0" fontAlgn="auto">
              <a:lnSpc>
                <a:spcPct val="110000"/>
              </a:lnSpc>
            </a:pPr>
            <a:r>
              <a:rPr lang="zh-CN" altLang="en-US" sz="3600" b="1" dirty="0">
                <a:latin typeface="黑体" panose="02010609060101010101" pitchFamily="2" charset="-122"/>
                <a:ea typeface="黑体" panose="02010609060101010101" pitchFamily="2" charset="-122"/>
              </a:rPr>
              <a:t>（</a:t>
            </a:r>
            <a:r>
              <a:rPr lang="en-US" altLang="zh-CN" sz="3600" b="1" dirty="0">
                <a:latin typeface="黑体" panose="02010609060101010101" pitchFamily="2" charset="-122"/>
                <a:ea typeface="黑体" panose="02010609060101010101" pitchFamily="2" charset="-122"/>
              </a:rPr>
              <a:t>6</a:t>
            </a:r>
            <a:r>
              <a:rPr lang="zh-CN" altLang="en-US" sz="3600" b="1" dirty="0">
                <a:latin typeface="黑体" panose="02010609060101010101" pitchFamily="2" charset="-122"/>
                <a:ea typeface="黑体" panose="02010609060101010101" pitchFamily="2" charset="-122"/>
              </a:rPr>
              <a:t>）公民内部相对平等。</a:t>
            </a:r>
          </a:p>
          <a:p>
            <a:pPr fontAlgn="auto">
              <a:lnSpc>
                <a:spcPct val="110000"/>
              </a:lnSpc>
            </a:pPr>
            <a:r>
              <a:rPr lang="en-US" altLang="zh-CN" sz="3600" b="1" dirty="0">
                <a:latin typeface="黑体" panose="02010609060101010101" pitchFamily="2" charset="-122"/>
                <a:ea typeface="黑体" panose="02010609060101010101" pitchFamily="2" charset="-122"/>
              </a:rPr>
              <a:t>3</a:t>
            </a:r>
            <a:r>
              <a:rPr lang="zh-CN" altLang="en-US" sz="3600" b="1" dirty="0">
                <a:latin typeface="黑体" panose="02010609060101010101" pitchFamily="2" charset="-122"/>
                <a:ea typeface="黑体" panose="02010609060101010101" pitchFamily="2" charset="-122"/>
              </a:rPr>
              <a:t>.衰落：</a:t>
            </a:r>
          </a:p>
          <a:p>
            <a:pPr fontAlgn="auto">
              <a:lnSpc>
                <a:spcPct val="110000"/>
              </a:lnSpc>
            </a:pPr>
            <a:r>
              <a:rPr lang="zh-CN" altLang="en-US" sz="3600" b="1" dirty="0">
                <a:latin typeface="黑体" panose="02010609060101010101" pitchFamily="2" charset="-122"/>
                <a:ea typeface="黑体" panose="02010609060101010101" pitchFamily="2" charset="-122"/>
              </a:rPr>
              <a:t>随着政治、经济文化的不断发展，古雅典直接民主制与小国寡民的城邦制度已不相适应，古雅典民主衰落。</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171">
                                            <p:txEl>
                                              <p:charRg st="15" end="33"/>
                                            </p:txEl>
                                          </p:spTgt>
                                        </p:tgtEl>
                                        <p:attrNameLst>
                                          <p:attrName>style.visibility</p:attrName>
                                        </p:attrNameLst>
                                      </p:cBhvr>
                                      <p:to>
                                        <p:strVal val="visible"/>
                                      </p:to>
                                    </p:set>
                                    <p:animEffect transition="in" filter="box(in)">
                                      <p:cBhvr>
                                        <p:cTn id="7" dur="500"/>
                                        <p:tgtEl>
                                          <p:spTgt spid="7171">
                                            <p:txEl>
                                              <p:charRg st="15" end="33"/>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171">
                                            <p:txEl>
                                              <p:charRg st="33" end="52"/>
                                            </p:txEl>
                                          </p:spTgt>
                                        </p:tgtEl>
                                        <p:attrNameLst>
                                          <p:attrName>style.visibility</p:attrName>
                                        </p:attrNameLst>
                                      </p:cBhvr>
                                      <p:to>
                                        <p:strVal val="visible"/>
                                      </p:to>
                                    </p:set>
                                    <p:animEffect transition="in" filter="box(in)">
                                      <p:cBhvr>
                                        <p:cTn id="12" dur="500"/>
                                        <p:tgtEl>
                                          <p:spTgt spid="7171">
                                            <p:txEl>
                                              <p:charRg st="33" end="5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171">
                                            <p:txEl>
                                              <p:charRg st="52" end="59"/>
                                            </p:txEl>
                                          </p:spTgt>
                                        </p:tgtEl>
                                        <p:attrNameLst>
                                          <p:attrName>style.visibility</p:attrName>
                                        </p:attrNameLst>
                                      </p:cBhvr>
                                      <p:to>
                                        <p:strVal val="visible"/>
                                      </p:to>
                                    </p:set>
                                    <p:animEffect transition="in" filter="box(in)">
                                      <p:cBhvr>
                                        <p:cTn id="17" dur="500"/>
                                        <p:tgtEl>
                                          <p:spTgt spid="7171">
                                            <p:txEl>
                                              <p:charRg st="52" end="5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171">
                                            <p:txEl>
                                              <p:charRg st="59" end="65"/>
                                            </p:txEl>
                                          </p:spTgt>
                                        </p:tgtEl>
                                        <p:attrNameLst>
                                          <p:attrName>style.visibility</p:attrName>
                                        </p:attrNameLst>
                                      </p:cBhvr>
                                      <p:to>
                                        <p:strVal val="visible"/>
                                      </p:to>
                                    </p:set>
                                    <p:animEffect transition="in" filter="box(in)">
                                      <p:cBhvr>
                                        <p:cTn id="22" dur="10"/>
                                        <p:tgtEl>
                                          <p:spTgt spid="7171">
                                            <p:txEl>
                                              <p:charRg st="59" end="6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171">
                                            <p:txEl>
                                              <p:charRg st="65" end="71"/>
                                            </p:txEl>
                                          </p:spTgt>
                                        </p:tgtEl>
                                        <p:attrNameLst>
                                          <p:attrName>style.visibility</p:attrName>
                                        </p:attrNameLst>
                                      </p:cBhvr>
                                      <p:to>
                                        <p:strVal val="visible"/>
                                      </p:to>
                                    </p:set>
                                    <p:animEffect transition="in" filter="box(in)">
                                      <p:cBhvr>
                                        <p:cTn id="27" dur="500"/>
                                        <p:tgtEl>
                                          <p:spTgt spid="7171">
                                            <p:txEl>
                                              <p:charRg st="65" end="7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171">
                                            <p:txEl>
                                              <p:charRg st="6" end="6"/>
                                            </p:txEl>
                                          </p:spTgt>
                                        </p:tgtEl>
                                        <p:attrNameLst>
                                          <p:attrName>style.visibility</p:attrName>
                                        </p:attrNameLst>
                                      </p:cBhvr>
                                      <p:to>
                                        <p:strVal val="visible"/>
                                      </p:to>
                                    </p:set>
                                    <p:animEffect transition="in" filter="box(in)">
                                      <p:cBhvr>
                                        <p:cTn id="32" dur="500"/>
                                        <p:tgtEl>
                                          <p:spTgt spid="7171">
                                            <p:txEl>
                                              <p:char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7171">
                                            <p:txEl>
                                              <p:charRg st="96" end="149"/>
                                            </p:txEl>
                                          </p:spTgt>
                                        </p:tgtEl>
                                        <p:attrNameLst>
                                          <p:attrName>style.visibility</p:attrName>
                                        </p:attrNameLst>
                                      </p:cBhvr>
                                      <p:to>
                                        <p:strVal val="visible"/>
                                      </p:to>
                                    </p:set>
                                    <p:animEffect transition="in" filter="box(in)">
                                      <p:cBhvr>
                                        <p:cTn id="37" dur="500"/>
                                        <p:tgtEl>
                                          <p:spTgt spid="7171">
                                            <p:txEl>
                                              <p:charRg st="96" end="14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7171">
                                            <p:txEl>
                                              <p:charRg st="8" end="8"/>
                                            </p:txEl>
                                          </p:spTgt>
                                        </p:tgtEl>
                                        <p:attrNameLst>
                                          <p:attrName>style.visibility</p:attrName>
                                        </p:attrNameLst>
                                      </p:cBhvr>
                                      <p:to>
                                        <p:strVal val="visible"/>
                                      </p:to>
                                    </p:set>
                                    <p:animEffect transition="in" filter="box(in)">
                                      <p:cBhvr>
                                        <p:cTn id="42" dur="500"/>
                                        <p:tgtEl>
                                          <p:spTgt spid="7171">
                                            <p:txEl>
                                              <p:char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内容占位符 8193"/>
          <p:cNvSpPr>
            <a:spLocks noGrp="1"/>
          </p:cNvSpPr>
          <p:nvPr>
            <p:ph idx="1"/>
          </p:nvPr>
        </p:nvSpPr>
        <p:spPr>
          <a:xfrm>
            <a:off x="530225" y="44450"/>
            <a:ext cx="10997565" cy="4420870"/>
          </a:xfrm>
          <a:noFill/>
          <a:ln w="9525">
            <a:noFill/>
          </a:ln>
        </p:spPr>
        <p:txBody>
          <a:bodyPr wrap="square" lIns="91440" tIns="45720" rIns="91440" bIns="45720" anchor="t">
            <a:spAutoFit/>
          </a:bodyPr>
          <a:lstStyle/>
          <a:p>
            <a:pPr marL="0" lvl="0" algn="l" fontAlgn="auto">
              <a:lnSpc>
                <a:spcPct val="110000"/>
              </a:lnSpc>
              <a:spcBef>
                <a:spcPts val="0"/>
              </a:spcBef>
              <a:buNone/>
            </a:pPr>
            <a:r>
              <a:rPr lang="en-US" altLang="zh-CN" sz="3200" b="1" dirty="0">
                <a:latin typeface="黑体" panose="02010609060101010101" pitchFamily="2" charset="-122"/>
                <a:ea typeface="黑体" panose="02010609060101010101" pitchFamily="2" charset="-122"/>
                <a:sym typeface="+mn-ea"/>
              </a:rPr>
              <a:t>4</a:t>
            </a:r>
            <a:r>
              <a:rPr lang="zh-CN" altLang="en-US" sz="3200" b="1" dirty="0">
                <a:latin typeface="黑体" panose="02010609060101010101" pitchFamily="2" charset="-122"/>
                <a:ea typeface="黑体" panose="02010609060101010101" pitchFamily="2" charset="-122"/>
                <a:sym typeface="+mn-ea"/>
              </a:rPr>
              <a:t>.雅典民主的评价</a:t>
            </a:r>
          </a:p>
          <a:p>
            <a:pPr marL="0" lvl="0" algn="l" fontAlgn="auto">
              <a:lnSpc>
                <a:spcPct val="110000"/>
              </a:lnSpc>
              <a:spcBef>
                <a:spcPts val="0"/>
              </a:spcBef>
              <a:buNone/>
            </a:pPr>
            <a:r>
              <a:rPr lang="zh-CN" altLang="en-US" sz="3200" b="1" dirty="0">
                <a:latin typeface="黑体" panose="02010609060101010101" pitchFamily="2" charset="-122"/>
                <a:ea typeface="黑体" panose="02010609060101010101" pitchFamily="2" charset="-122"/>
                <a:sym typeface="+mn-ea"/>
              </a:rPr>
              <a:t>（1）进步性： </a:t>
            </a:r>
          </a:p>
          <a:p>
            <a:pPr marL="914400" lvl="2" algn="l" fontAlgn="auto">
              <a:lnSpc>
                <a:spcPct val="110000"/>
              </a:lnSpc>
              <a:spcBef>
                <a:spcPts val="0"/>
              </a:spcBef>
              <a:buNone/>
            </a:pPr>
            <a:r>
              <a:rPr sz="3200" b="1" dirty="0">
                <a:solidFill>
                  <a:srgbClr val="FF0000"/>
                </a:solidFill>
                <a:latin typeface="黑体" panose="02010609060101010101" pitchFamily="2" charset="-122"/>
                <a:ea typeface="黑体" panose="02010609060101010101" pitchFamily="2" charset="-122"/>
                <a:sym typeface="+mn-ea"/>
              </a:rPr>
              <a:t>①</a:t>
            </a:r>
            <a:r>
              <a:rPr lang="zh-CN" sz="3200" b="1" dirty="0">
                <a:solidFill>
                  <a:srgbClr val="FF0000"/>
                </a:solidFill>
                <a:latin typeface="黑体" panose="02010609060101010101" pitchFamily="2" charset="-122"/>
                <a:ea typeface="黑体" panose="02010609060101010101" pitchFamily="2" charset="-122"/>
                <a:sym typeface="+mn-ea"/>
              </a:rPr>
              <a:t>促进了</a:t>
            </a:r>
            <a:r>
              <a:rPr sz="3200" b="1" dirty="0" err="1" smtClean="0">
                <a:solidFill>
                  <a:srgbClr val="FF0000"/>
                </a:solidFill>
                <a:latin typeface="黑体" panose="02010609060101010101" pitchFamily="2" charset="-122"/>
                <a:ea typeface="黑体" panose="02010609060101010101" pitchFamily="2" charset="-122"/>
                <a:sym typeface="+mn-ea"/>
              </a:rPr>
              <a:t>雅典经济文化繁荣</a:t>
            </a:r>
            <a:r>
              <a:rPr lang="zh-CN" altLang="en-US" sz="3200" b="1" dirty="0" smtClean="0">
                <a:solidFill>
                  <a:srgbClr val="FF0000"/>
                </a:solidFill>
                <a:latin typeface="黑体" panose="02010609060101010101" pitchFamily="2" charset="-122"/>
                <a:ea typeface="黑体" panose="02010609060101010101" pitchFamily="2" charset="-122"/>
                <a:sym typeface="+mn-ea"/>
              </a:rPr>
              <a:t>，是西方文化的源泉</a:t>
            </a:r>
            <a:endParaRPr sz="3200" b="1" dirty="0">
              <a:solidFill>
                <a:srgbClr val="FF0000"/>
              </a:solidFill>
              <a:latin typeface="黑体" panose="02010609060101010101" pitchFamily="2" charset="-122"/>
              <a:ea typeface="黑体" panose="02010609060101010101" pitchFamily="2" charset="-122"/>
              <a:sym typeface="+mn-ea"/>
            </a:endParaRPr>
          </a:p>
          <a:p>
            <a:pPr marL="914400" lvl="2" algn="l" fontAlgn="auto">
              <a:lnSpc>
                <a:spcPct val="110000"/>
              </a:lnSpc>
              <a:spcBef>
                <a:spcPts val="0"/>
              </a:spcBef>
              <a:buNone/>
            </a:pPr>
            <a:r>
              <a:rPr sz="3200" b="1" dirty="0">
                <a:latin typeface="黑体" panose="02010609060101010101" pitchFamily="2" charset="-122"/>
                <a:ea typeface="黑体" panose="02010609060101010101" pitchFamily="2" charset="-122"/>
                <a:sym typeface="+mn-ea"/>
              </a:rPr>
              <a:t>②</a:t>
            </a:r>
            <a:r>
              <a:rPr sz="3200" b="1" dirty="0" err="1">
                <a:latin typeface="黑体" panose="02010609060101010101" pitchFamily="2" charset="-122"/>
                <a:ea typeface="黑体" panose="02010609060101010101" pitchFamily="2" charset="-122"/>
                <a:sym typeface="+mn-ea"/>
              </a:rPr>
              <a:t>集体决策、民主选举、群众监督、任期制、议会制等对近代西方资产阶级民主政治有</a:t>
            </a:r>
            <a:r>
              <a:rPr lang="zh-CN" sz="3200" b="1" dirty="0">
                <a:latin typeface="黑体" panose="02010609060101010101" pitchFamily="2" charset="-122"/>
                <a:ea typeface="黑体" panose="02010609060101010101" pitchFamily="2" charset="-122"/>
                <a:sym typeface="+mn-ea"/>
              </a:rPr>
              <a:t>重要</a:t>
            </a:r>
            <a:r>
              <a:rPr sz="3200" b="1" dirty="0" err="1">
                <a:latin typeface="黑体" panose="02010609060101010101" pitchFamily="2" charset="-122"/>
                <a:ea typeface="黑体" panose="02010609060101010101" pitchFamily="2" charset="-122"/>
                <a:sym typeface="+mn-ea"/>
              </a:rPr>
              <a:t>影响</a:t>
            </a:r>
            <a:r>
              <a:rPr sz="3200" b="1" dirty="0">
                <a:latin typeface="黑体" panose="02010609060101010101" pitchFamily="2" charset="-122"/>
                <a:ea typeface="黑体" panose="02010609060101010101" pitchFamily="2" charset="-122"/>
                <a:sym typeface="+mn-ea"/>
              </a:rPr>
              <a:t>。 </a:t>
            </a:r>
          </a:p>
          <a:p>
            <a:pPr marL="914400" lvl="2" algn="l" fontAlgn="auto">
              <a:lnSpc>
                <a:spcPct val="110000"/>
              </a:lnSpc>
              <a:spcBef>
                <a:spcPts val="0"/>
              </a:spcBef>
              <a:buNone/>
            </a:pPr>
            <a:r>
              <a:rPr sz="3200" b="1" dirty="0">
                <a:latin typeface="黑体" panose="02010609060101010101" pitchFamily="2" charset="-122"/>
                <a:ea typeface="黑体" panose="02010609060101010101" pitchFamily="2" charset="-122"/>
                <a:sym typeface="+mn-ea"/>
              </a:rPr>
              <a:t>③</a:t>
            </a:r>
            <a:r>
              <a:rPr sz="3200" b="1" dirty="0" err="1">
                <a:latin typeface="黑体" panose="02010609060101010101" pitchFamily="2" charset="-122"/>
                <a:ea typeface="黑体" panose="02010609060101010101" pitchFamily="2" charset="-122"/>
                <a:sym typeface="+mn-ea"/>
              </a:rPr>
              <a:t>促进希腊民族性格的形成。重视民主权利和责任感，培养主人翁意识</a:t>
            </a:r>
            <a:r>
              <a:rPr sz="3200" b="1" dirty="0">
                <a:latin typeface="黑体" panose="02010609060101010101" pitchFamily="2" charset="-122"/>
                <a:ea typeface="黑体" panose="02010609060101010101" pitchFamily="2" charset="-122"/>
                <a:sym typeface="+mn-ea"/>
              </a:rPr>
              <a:t>。</a:t>
            </a:r>
          </a:p>
          <a:p>
            <a:pPr marL="0" lvl="0" algn="l" fontAlgn="auto">
              <a:lnSpc>
                <a:spcPct val="110000"/>
              </a:lnSpc>
              <a:spcBef>
                <a:spcPts val="0"/>
              </a:spcBef>
              <a:buNone/>
            </a:pPr>
            <a:r>
              <a:rPr lang="zh-CN" altLang="en-US" sz="3200" b="1" dirty="0">
                <a:latin typeface="黑体" panose="02010609060101010101" pitchFamily="2" charset="-122"/>
                <a:ea typeface="黑体" panose="02010609060101010101" pitchFamily="2" charset="-122"/>
                <a:sym typeface="+mn-ea"/>
              </a:rPr>
              <a:t>（2）局限性：</a:t>
            </a:r>
          </a:p>
        </p:txBody>
      </p:sp>
      <p:sp>
        <p:nvSpPr>
          <p:cNvPr id="11266" name="矩形 8194"/>
          <p:cNvSpPr/>
          <p:nvPr/>
        </p:nvSpPr>
        <p:spPr>
          <a:xfrm>
            <a:off x="736600" y="4422775"/>
            <a:ext cx="10680065" cy="1717393"/>
          </a:xfrm>
          <a:prstGeom prst="rect">
            <a:avLst/>
          </a:prstGeom>
          <a:solidFill>
            <a:schemeClr val="tx1"/>
          </a:solidFill>
          <a:ln w="9525">
            <a:noFill/>
          </a:ln>
        </p:spPr>
        <p:txBody>
          <a:bodyPr wrap="square" anchor="t">
            <a:spAutoFit/>
          </a:bodyPr>
          <a:lstStyle/>
          <a:p>
            <a:pPr marL="0" lvl="2" indent="0" fontAlgn="auto">
              <a:lnSpc>
                <a:spcPct val="110000"/>
              </a:lnSpc>
            </a:pPr>
            <a:r>
              <a:rPr lang="en-US" altLang="zh-CN" sz="3200" b="1" dirty="0">
                <a:solidFill>
                  <a:schemeClr val="bg1"/>
                </a:solidFill>
                <a:latin typeface="黑体" panose="02010609060101010101" pitchFamily="2" charset="-122"/>
                <a:ea typeface="黑体" panose="02010609060101010101" pitchFamily="2" charset="-122"/>
                <a:sym typeface="Wingdings" panose="05000000000000000000" pitchFamily="2" charset="2"/>
              </a:rPr>
              <a:t>	</a:t>
            </a:r>
            <a:r>
              <a:rPr lang="en-US" altLang="zh-CN" sz="3200" b="1" dirty="0" smtClean="0">
                <a:solidFill>
                  <a:srgbClr val="FF0000"/>
                </a:solidFill>
                <a:latin typeface="黑体" panose="02010609060101010101" pitchFamily="2" charset="-122"/>
                <a:ea typeface="黑体" panose="02010609060101010101" pitchFamily="2" charset="-122"/>
                <a:sym typeface="Wingdings" panose="05000000000000000000" pitchFamily="2" charset="2"/>
              </a:rPr>
              <a:t>①</a:t>
            </a:r>
            <a:r>
              <a:rPr lang="zh-CN" altLang="en-US" sz="3200" b="1" dirty="0" smtClean="0">
                <a:solidFill>
                  <a:srgbClr val="FF0000"/>
                </a:solidFill>
                <a:latin typeface="黑体" panose="02010609060101010101" pitchFamily="2" charset="-122"/>
                <a:ea typeface="黑体" panose="02010609060101010101" pitchFamily="2" charset="-122"/>
                <a:sym typeface="Wingdings" panose="05000000000000000000" pitchFamily="2" charset="2"/>
              </a:rPr>
              <a:t>狭隘性，少数人的民主</a:t>
            </a:r>
            <a:r>
              <a:rPr lang="zh-CN" altLang="en-US" sz="3200" b="1" dirty="0" smtClean="0">
                <a:solidFill>
                  <a:srgbClr val="FF0000"/>
                </a:solidFill>
                <a:latin typeface="黑体" panose="02010609060101010101" pitchFamily="2" charset="-122"/>
                <a:ea typeface="黑体" panose="02010609060101010101" pitchFamily="2" charset="-122"/>
              </a:rPr>
              <a:t>。</a:t>
            </a:r>
            <a:endParaRPr lang="zh-CN" altLang="en-US" sz="3200" b="1" dirty="0">
              <a:solidFill>
                <a:srgbClr val="FF0000"/>
              </a:solidFill>
              <a:latin typeface="黑体" panose="02010609060101010101" pitchFamily="2" charset="-122"/>
              <a:ea typeface="黑体" panose="02010609060101010101" pitchFamily="2" charset="-122"/>
            </a:endParaRPr>
          </a:p>
          <a:p>
            <a:pPr marL="0" lvl="2" indent="0" fontAlgn="auto">
              <a:lnSpc>
                <a:spcPct val="110000"/>
              </a:lnSpc>
            </a:pPr>
            <a:r>
              <a:rPr lang="zh-CN" altLang="en-US" sz="3200" b="1" dirty="0">
                <a:solidFill>
                  <a:srgbClr val="FF0000"/>
                </a:solidFill>
                <a:latin typeface="黑体" panose="02010609060101010101" pitchFamily="2" charset="-122"/>
                <a:ea typeface="黑体" panose="02010609060101010101" pitchFamily="2" charset="-122"/>
              </a:rPr>
              <a:t>	</a:t>
            </a:r>
            <a:r>
              <a:rPr lang="en-US" altLang="zh-CN" sz="3200" b="1" dirty="0" smtClean="0">
                <a:solidFill>
                  <a:srgbClr val="FF0000"/>
                </a:solidFill>
                <a:latin typeface="黑体" panose="02010609060101010101" pitchFamily="2" charset="-122"/>
                <a:ea typeface="黑体" panose="02010609060101010101" pitchFamily="2" charset="-122"/>
              </a:rPr>
              <a:t>②</a:t>
            </a:r>
            <a:r>
              <a:rPr lang="zh-CN" altLang="en-US" sz="3200" b="1" dirty="0" smtClean="0">
                <a:solidFill>
                  <a:srgbClr val="FF0000"/>
                </a:solidFill>
                <a:latin typeface="黑体" panose="02010609060101010101" pitchFamily="2" charset="-122"/>
                <a:ea typeface="黑体" panose="02010609060101010101" pitchFamily="2" charset="-122"/>
              </a:rPr>
              <a:t>泛滥性，直接民主。</a:t>
            </a:r>
            <a:endParaRPr lang="zh-CN" altLang="en-US" sz="3200" b="1" dirty="0">
              <a:solidFill>
                <a:srgbClr val="FF0000"/>
              </a:solidFill>
              <a:latin typeface="黑体" panose="02010609060101010101" pitchFamily="2" charset="-122"/>
              <a:ea typeface="黑体" panose="02010609060101010101" pitchFamily="2" charset="-122"/>
            </a:endParaRPr>
          </a:p>
          <a:p>
            <a:pPr marL="0" lvl="2" indent="0" fontAlgn="auto">
              <a:lnSpc>
                <a:spcPct val="110000"/>
              </a:lnSpc>
            </a:pPr>
            <a:r>
              <a:rPr lang="zh-CN" altLang="en-US" sz="3200" b="1" dirty="0">
                <a:solidFill>
                  <a:schemeClr val="bg1"/>
                </a:solidFill>
                <a:latin typeface="黑体" panose="02010609060101010101" pitchFamily="2" charset="-122"/>
                <a:ea typeface="黑体" panose="02010609060101010101" pitchFamily="2" charset="-122"/>
              </a:rPr>
              <a:t>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194">
                                            <p:txEl>
                                              <p:charRg st="22" end="40"/>
                                            </p:txEl>
                                          </p:spTgt>
                                        </p:tgtEl>
                                        <p:attrNameLst>
                                          <p:attrName>style.visibility</p:attrName>
                                        </p:attrNameLst>
                                      </p:cBhvr>
                                      <p:to>
                                        <p:strVal val="visible"/>
                                      </p:to>
                                    </p:set>
                                    <p:animEffect transition="in" filter="box(in)">
                                      <p:cBhvr>
                                        <p:cTn id="7" dur="500"/>
                                        <p:tgtEl>
                                          <p:spTgt spid="8194">
                                            <p:txEl>
                                              <p:charRg st="22" end="4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194">
                                            <p:txEl>
                                              <p:charRg st="40" end="97"/>
                                            </p:txEl>
                                          </p:spTgt>
                                        </p:tgtEl>
                                        <p:attrNameLst>
                                          <p:attrName>style.visibility</p:attrName>
                                        </p:attrNameLst>
                                      </p:cBhvr>
                                      <p:to>
                                        <p:strVal val="visible"/>
                                      </p:to>
                                    </p:set>
                                    <p:animEffect transition="in" filter="box(in)">
                                      <p:cBhvr>
                                        <p:cTn id="12" dur="500"/>
                                        <p:tgtEl>
                                          <p:spTgt spid="8194">
                                            <p:txEl>
                                              <p:charRg st="40" end="9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194">
                                            <p:txEl>
                                              <p:charRg st="97" end="119"/>
                                            </p:txEl>
                                          </p:spTgt>
                                        </p:tgtEl>
                                        <p:attrNameLst>
                                          <p:attrName>style.visibility</p:attrName>
                                        </p:attrNameLst>
                                      </p:cBhvr>
                                      <p:to>
                                        <p:strVal val="visible"/>
                                      </p:to>
                                    </p:set>
                                    <p:animEffect transition="in" filter="box(in)">
                                      <p:cBhvr>
                                        <p:cTn id="17" dur="500"/>
                                        <p:tgtEl>
                                          <p:spTgt spid="8194">
                                            <p:txEl>
                                              <p:charRg st="97" end="11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194">
                                            <p:txEl>
                                              <p:charRg st="119" end="119"/>
                                            </p:txEl>
                                          </p:spTgt>
                                        </p:tgtEl>
                                        <p:attrNameLst>
                                          <p:attrName>style.visibility</p:attrName>
                                        </p:attrNameLst>
                                      </p:cBhvr>
                                      <p:to>
                                        <p:strVal val="visible"/>
                                      </p:to>
                                    </p:set>
                                    <p:animEffect transition="in" filter="box(in)">
                                      <p:cBhvr>
                                        <p:cTn id="22" dur="500"/>
                                        <p:tgtEl>
                                          <p:spTgt spid="8194">
                                            <p:txEl>
                                              <p:charRg st="119" end="1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文本占位符 50178"/>
          <p:cNvSpPr>
            <a:spLocks noGrp="1"/>
          </p:cNvSpPr>
          <p:nvPr>
            <p:ph idx="1"/>
          </p:nvPr>
        </p:nvSpPr>
        <p:spPr>
          <a:xfrm>
            <a:off x="585470" y="17780"/>
            <a:ext cx="10709275" cy="6821170"/>
          </a:xfrm>
        </p:spPr>
        <p:txBody>
          <a:bodyPr wrap="square" lIns="91440" tIns="45720" rIns="91440" bIns="45720" anchor="t">
            <a:spAutoFit/>
          </a:bodyPr>
          <a:lstStyle/>
          <a:p>
            <a:pPr marL="0" indent="0" fontAlgn="auto">
              <a:lnSpc>
                <a:spcPct val="110000"/>
              </a:lnSpc>
              <a:spcBef>
                <a:spcPct val="0"/>
              </a:spcBef>
              <a:buNone/>
            </a:pPr>
            <a:r>
              <a:rPr lang="zh-CN" altLang="en-US" sz="3000" b="1" dirty="0">
                <a:ln w="22225">
                  <a:solidFill>
                    <a:schemeClr val="accent2"/>
                  </a:solidFill>
                  <a:prstDash val="solid"/>
                </a:ln>
                <a:solidFill>
                  <a:srgbClr val="FF0000"/>
                </a:solidFill>
                <a:effectLst/>
                <a:latin typeface="黑体" panose="02010609060101010101" pitchFamily="2" charset="-122"/>
                <a:ea typeface="黑体" panose="02010609060101010101" pitchFamily="2" charset="-122"/>
              </a:rPr>
              <a:t>材料</a:t>
            </a:r>
            <a:r>
              <a:rPr lang="en-US" altLang="zh-CN" sz="3000" b="1" dirty="0">
                <a:ln w="22225">
                  <a:solidFill>
                    <a:schemeClr val="accent2"/>
                  </a:solidFill>
                  <a:prstDash val="solid"/>
                </a:ln>
                <a:solidFill>
                  <a:srgbClr val="FF0000"/>
                </a:solidFill>
                <a:effectLst/>
                <a:latin typeface="黑体" panose="02010609060101010101" pitchFamily="2" charset="-122"/>
                <a:ea typeface="黑体" panose="02010609060101010101" pitchFamily="2" charset="-122"/>
              </a:rPr>
              <a:t>1</a:t>
            </a:r>
            <a:r>
              <a:rPr lang="zh-CN" altLang="en-US" sz="3000" b="1" dirty="0">
                <a:ln w="22225">
                  <a:solidFill>
                    <a:schemeClr val="accent2"/>
                  </a:solidFill>
                  <a:prstDash val="solid"/>
                </a:ln>
                <a:solidFill>
                  <a:srgbClr val="FF0000"/>
                </a:solidFill>
                <a:effectLst/>
                <a:latin typeface="黑体" panose="02010609060101010101" pitchFamily="2" charset="-122"/>
                <a:ea typeface="黑体" panose="02010609060101010101" pitchFamily="2" charset="-122"/>
              </a:rPr>
              <a:t>：</a:t>
            </a:r>
            <a:r>
              <a:rPr lang="zh-CN" altLang="en-US" sz="3000" b="1" dirty="0">
                <a:latin typeface="黑体" panose="02010609060101010101" pitchFamily="2" charset="-122"/>
                <a:ea typeface="黑体" panose="02010609060101010101" pitchFamily="2" charset="-122"/>
              </a:rPr>
              <a:t>“国家的最高权力机关，负责审议并决定一切国家大事。所有合法的公民均有参与权、知情权、发言权、选举权和被选举权。”“所有公职人员从</a:t>
            </a:r>
            <a:r>
              <a:rPr lang="en-US" altLang="zh-CN" sz="3000" b="1" dirty="0">
                <a:latin typeface="黑体" panose="02010609060101010101" pitchFamily="2" charset="-122"/>
                <a:ea typeface="黑体" panose="02010609060101010101" pitchFamily="2" charset="-122"/>
              </a:rPr>
              <a:t>30</a:t>
            </a:r>
            <a:r>
              <a:rPr lang="zh-CN" altLang="en-US" sz="3000" b="1" dirty="0">
                <a:latin typeface="黑体" panose="02010609060101010101" pitchFamily="2" charset="-122"/>
                <a:ea typeface="黑体" panose="02010609060101010101" pitchFamily="2" charset="-122"/>
              </a:rPr>
              <a:t>岁以上的公民中选举产生，各机构内部实行集体负责和少数服从多数的原则。”</a:t>
            </a:r>
          </a:p>
          <a:p>
            <a:pPr marL="0" indent="0" fontAlgn="auto">
              <a:lnSpc>
                <a:spcPct val="110000"/>
              </a:lnSpc>
              <a:buNone/>
            </a:pPr>
            <a:r>
              <a:rPr lang="zh-CN" altLang="en-US" sz="3000" b="1" dirty="0">
                <a:solidFill>
                  <a:srgbClr val="FF0000"/>
                </a:solidFill>
                <a:latin typeface="黑体" panose="02010609060101010101" pitchFamily="2" charset="-122"/>
                <a:ea typeface="黑体" panose="02010609060101010101" pitchFamily="2" charset="-122"/>
                <a:sym typeface="+mn-ea"/>
              </a:rPr>
              <a:t>材料</a:t>
            </a:r>
            <a:r>
              <a:rPr lang="en-US" altLang="zh-CN" sz="3000" b="1" dirty="0">
                <a:solidFill>
                  <a:srgbClr val="FF0000"/>
                </a:solidFill>
                <a:latin typeface="黑体" panose="02010609060101010101" pitchFamily="2" charset="-122"/>
                <a:ea typeface="黑体" panose="02010609060101010101" pitchFamily="2" charset="-122"/>
                <a:sym typeface="+mn-ea"/>
              </a:rPr>
              <a:t>2</a:t>
            </a:r>
            <a:r>
              <a:rPr lang="zh-CN" altLang="en-US" sz="3000" b="1" dirty="0">
                <a:solidFill>
                  <a:srgbClr val="FF0000"/>
                </a:solidFill>
                <a:latin typeface="黑体" panose="02010609060101010101" pitchFamily="2" charset="-122"/>
                <a:ea typeface="黑体" panose="02010609060101010101" pitchFamily="2" charset="-122"/>
                <a:sym typeface="+mn-ea"/>
              </a:rPr>
              <a:t>：</a:t>
            </a:r>
            <a:r>
              <a:rPr lang="zh-CN" altLang="en-US" sz="3000" b="1" dirty="0">
                <a:latin typeface="黑体" panose="02010609060101010101" pitchFamily="2" charset="-122"/>
                <a:ea typeface="黑体" panose="02010609060101010101" pitchFamily="2" charset="-122"/>
                <a:sym typeface="+mn-ea"/>
              </a:rPr>
              <a:t>苏格拉底之死</a:t>
            </a:r>
            <a:endParaRPr lang="zh-CN" altLang="en-US" sz="3000" b="1" dirty="0">
              <a:latin typeface="黑体" panose="02010609060101010101" pitchFamily="2" charset="-122"/>
              <a:ea typeface="黑体" panose="02010609060101010101" pitchFamily="2" charset="-122"/>
            </a:endParaRPr>
          </a:p>
          <a:p>
            <a:pPr marL="0" indent="0" fontAlgn="auto">
              <a:lnSpc>
                <a:spcPct val="110000"/>
              </a:lnSpc>
              <a:spcBef>
                <a:spcPct val="0"/>
              </a:spcBef>
              <a:buNone/>
            </a:pPr>
            <a:r>
              <a:rPr lang="en-US" altLang="zh-CN" sz="3000" b="1" dirty="0">
                <a:latin typeface="黑体" panose="02010609060101010101" pitchFamily="2" charset="-122"/>
                <a:ea typeface="黑体" panose="02010609060101010101" pitchFamily="2" charset="-122"/>
                <a:sym typeface="+mn-ea"/>
              </a:rPr>
              <a:t>	</a:t>
            </a:r>
            <a:r>
              <a:rPr lang="zh-CN" altLang="en-US" sz="3000" b="1" dirty="0">
                <a:latin typeface="黑体" panose="02010609060101010101" pitchFamily="2" charset="-122"/>
                <a:ea typeface="黑体" panose="02010609060101010101" pitchFamily="2" charset="-122"/>
                <a:sym typeface="+mn-ea"/>
              </a:rPr>
              <a:t>现年</a:t>
            </a:r>
            <a:r>
              <a:rPr lang="en-US" altLang="zh-CN" sz="3000" b="1" dirty="0">
                <a:latin typeface="黑体" panose="02010609060101010101" pitchFamily="2" charset="-122"/>
                <a:ea typeface="黑体" panose="02010609060101010101" pitchFamily="2" charset="-122"/>
                <a:sym typeface="+mn-ea"/>
              </a:rPr>
              <a:t>70</a:t>
            </a:r>
            <a:r>
              <a:rPr lang="zh-CN" altLang="en-US" sz="3000" b="1" dirty="0">
                <a:latin typeface="黑体" panose="02010609060101010101" pitchFamily="2" charset="-122"/>
                <a:ea typeface="黑体" panose="02010609060101010101" pitchFamily="2" charset="-122"/>
                <a:sym typeface="+mn-ea"/>
              </a:rPr>
              <a:t>岁的苏格拉底，被控犯有“不敬国神”和“败坏青年”的罪行而送交审判。</a:t>
            </a:r>
            <a:endParaRPr lang="zh-CN" altLang="en-US" sz="3000" b="1" dirty="0">
              <a:latin typeface="黑体" panose="02010609060101010101" pitchFamily="2" charset="-122"/>
              <a:ea typeface="黑体" panose="02010609060101010101" pitchFamily="2" charset="-122"/>
            </a:endParaRPr>
          </a:p>
          <a:p>
            <a:pPr marL="0" indent="0" fontAlgn="auto">
              <a:lnSpc>
                <a:spcPct val="110000"/>
              </a:lnSpc>
              <a:spcBef>
                <a:spcPct val="0"/>
              </a:spcBef>
              <a:buNone/>
            </a:pPr>
            <a:r>
              <a:rPr lang="zh-CN" altLang="en-US" sz="3000" b="1" dirty="0">
                <a:latin typeface="黑体" panose="02010609060101010101" pitchFamily="2" charset="-122"/>
                <a:ea typeface="黑体" panose="02010609060101010101" pitchFamily="2" charset="-122"/>
                <a:sym typeface="+mn-ea"/>
              </a:rPr>
              <a:t>	在法庭上，苏格拉底为自己辩护，并再一次重申了自己的哲学观点。欧文根本听不懂是什么意思，但他竟然听见苏格拉底说象自己这样目不识丁的人没有资格参加审判？！</a:t>
            </a:r>
            <a:endParaRPr lang="zh-CN" altLang="en-US" sz="3000" b="1" dirty="0">
              <a:latin typeface="黑体" panose="02010609060101010101" pitchFamily="2" charset="-122"/>
              <a:ea typeface="黑体" panose="02010609060101010101" pitchFamily="2" charset="-122"/>
            </a:endParaRPr>
          </a:p>
          <a:p>
            <a:pPr marL="0" indent="0" fontAlgn="auto">
              <a:lnSpc>
                <a:spcPct val="110000"/>
              </a:lnSpc>
              <a:spcBef>
                <a:spcPct val="0"/>
              </a:spcBef>
              <a:buNone/>
            </a:pPr>
            <a:r>
              <a:rPr lang="zh-CN" altLang="en-US" sz="3000" b="1" dirty="0">
                <a:latin typeface="黑体" panose="02010609060101010101" pitchFamily="2" charset="-122"/>
                <a:ea typeface="黑体" panose="02010609060101010101" pitchFamily="2" charset="-122"/>
                <a:sym typeface="+mn-ea"/>
              </a:rPr>
              <a:t>	被激怒了的欧文决定举手投他有罪！参加审判的</a:t>
            </a:r>
            <a:r>
              <a:rPr lang="en-US" altLang="zh-CN" sz="3000" b="1" dirty="0">
                <a:latin typeface="黑体" panose="02010609060101010101" pitchFamily="2" charset="-122"/>
                <a:ea typeface="黑体" panose="02010609060101010101" pitchFamily="2" charset="-122"/>
                <a:sym typeface="+mn-ea"/>
              </a:rPr>
              <a:t>501</a:t>
            </a:r>
            <a:r>
              <a:rPr lang="zh-CN" altLang="en-US" sz="3000" b="1" dirty="0">
                <a:latin typeface="黑体" panose="02010609060101010101" pitchFamily="2" charset="-122"/>
                <a:ea typeface="黑体" panose="02010609060101010101" pitchFamily="2" charset="-122"/>
                <a:sym typeface="+mn-ea"/>
              </a:rPr>
              <a:t>位法官投票表决，以略过半数的</a:t>
            </a:r>
            <a:r>
              <a:rPr lang="en-US" altLang="zh-CN" sz="3000" b="1" dirty="0">
                <a:latin typeface="黑体" panose="02010609060101010101" pitchFamily="2" charset="-122"/>
                <a:ea typeface="黑体" panose="02010609060101010101" pitchFamily="2" charset="-122"/>
                <a:sym typeface="+mn-ea"/>
              </a:rPr>
              <a:t>281</a:t>
            </a:r>
            <a:r>
              <a:rPr lang="zh-CN" altLang="en-US" sz="3000" b="1" dirty="0">
                <a:latin typeface="黑体" panose="02010609060101010101" pitchFamily="2" charset="-122"/>
                <a:ea typeface="黑体" panose="02010609060101010101" pitchFamily="2" charset="-122"/>
                <a:sym typeface="+mn-ea"/>
              </a:rPr>
              <a:t>票通过有罪判决。苏格拉底拒不认罪，结果，第二次表决以</a:t>
            </a:r>
            <a:r>
              <a:rPr lang="en-US" altLang="zh-CN" sz="3000" b="1" dirty="0">
                <a:latin typeface="黑体" panose="02010609060101010101" pitchFamily="2" charset="-122"/>
                <a:ea typeface="黑体" panose="02010609060101010101" pitchFamily="2" charset="-122"/>
                <a:sym typeface="+mn-ea"/>
              </a:rPr>
              <a:t>360</a:t>
            </a:r>
            <a:r>
              <a:rPr lang="zh-CN" altLang="en-US" sz="3000" b="1" dirty="0">
                <a:latin typeface="黑体" panose="02010609060101010101" pitchFamily="2" charset="-122"/>
                <a:ea typeface="黑体" panose="02010609060101010101" pitchFamily="2" charset="-122"/>
                <a:sym typeface="+mn-ea"/>
              </a:rPr>
              <a:t>票通过了死刑判决。</a:t>
            </a:r>
            <a:endParaRPr lang="zh-CN" altLang="en-US" sz="3000" b="1" dirty="0">
              <a:latin typeface="黑体" panose="02010609060101010101" pitchFamily="2" charset="-122"/>
              <a:ea typeface="黑体" panose="02010609060101010101" pitchFamily="2" charset="-122"/>
            </a:endParaRPr>
          </a:p>
        </p:txBody>
      </p:sp>
    </p:spTree>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1095</Words>
  <Application>Microsoft Office PowerPoint</Application>
  <PresentationFormat>自定义</PresentationFormat>
  <Paragraphs>160</Paragraphs>
  <Slides>18</Slides>
  <Notes>0</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Office 主题</vt:lpstr>
      <vt:lpstr>PowerPoint 演示文稿</vt:lpstr>
      <vt:lpstr>一、古希腊民主政治</vt:lpstr>
      <vt:lpstr>一、古希腊民主政治</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001</dc:creator>
  <cp:lastModifiedBy>Abby</cp:lastModifiedBy>
  <cp:revision>19</cp:revision>
  <dcterms:created xsi:type="dcterms:W3CDTF">2017-09-15T09:03:00Z</dcterms:created>
  <dcterms:modified xsi:type="dcterms:W3CDTF">2020-02-17T09:03:31Z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2052-10.1.0.6750</vt:lpwstr>
  </property>
</Properties>
</file>