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12192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1" d="100"/>
          <a:sy n="71" d="100"/>
        </p:scale>
        <p:origin x="-66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914400" y="3196686"/>
            <a:ext cx="103632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1676401"/>
            <a:ext cx="10363200" cy="1538286"/>
          </a:xfrm>
        </p:spPr>
        <p:txBody>
          <a:bodyPr anchor="b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214686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09600" y="1410736"/>
            <a:ext cx="109728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620275" y="274638"/>
            <a:ext cx="1962125" cy="6011882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915424" cy="6011882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609600" y="1410736"/>
            <a:ext cx="109728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97536" y="6400800"/>
            <a:ext cx="4267200" cy="283800"/>
          </a:xfrm>
        </p:spPr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107936" y="6400800"/>
            <a:ext cx="4978400" cy="2838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914400" y="3143248"/>
            <a:ext cx="103632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3143249"/>
            <a:ext cx="10363200" cy="1362075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1643062"/>
            <a:ext cx="103632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609600" y="1410736"/>
            <a:ext cx="109728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609600" y="1410736"/>
            <a:ext cx="109728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2pPr>
            <a:lvl3pPr marL="914400" indent="0">
              <a:buNone/>
              <a:defRPr sz="18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3pPr>
            <a:lvl4pPr marL="13716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4pPr>
            <a:lvl5pPr marL="1828800" indent="0">
              <a:buNone/>
              <a:defRPr sz="1600" b="1">
                <a:effectLst>
                  <a:outerShdw blurRad="50800" dist="25400" dir="5400000" algn="tl" rotWithShape="0">
                    <a:srgbClr val="000000">
                      <a:alpha val="43137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609600" y="1410736"/>
            <a:ext cx="109728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3714733" y="1053546"/>
            <a:ext cx="7872000" cy="18000"/>
          </a:xfrm>
          <a:prstGeom prst="rect">
            <a:avLst/>
          </a:prstGeom>
          <a:gradFill>
            <a:gsLst>
              <a:gs pos="0">
                <a:schemeClr val="accent1">
                  <a:tint val="40000"/>
                  <a:alpha val="20000"/>
                </a:schemeClr>
              </a:gs>
              <a:gs pos="50000">
                <a:schemeClr val="accent1">
                  <a:alpha val="40000"/>
                </a:schemeClr>
              </a:gs>
              <a:gs pos="100000">
                <a:schemeClr val="accent1">
                  <a:tint val="40000"/>
                  <a:alpha val="5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714734" y="228600"/>
            <a:ext cx="7867669" cy="842946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714733" y="1142984"/>
            <a:ext cx="7867667" cy="51435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7" y="1142984"/>
            <a:ext cx="3009877" cy="5143536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11200" y="304800"/>
            <a:ext cx="8534400" cy="685800"/>
          </a:xfrm>
        </p:spPr>
        <p:txBody>
          <a:bodyPr anchor="ctr"/>
          <a:lstStyle>
            <a:lvl1pPr algn="l">
              <a:defRPr sz="24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935403" y="1143000"/>
            <a:ext cx="9630997" cy="3980172"/>
          </a:xfrm>
          <a:prstGeom prst="roundRect">
            <a:avLst>
              <a:gd name="adj" fmla="val 18278"/>
            </a:avLst>
          </a:prstGeom>
          <a:solidFill>
            <a:schemeClr val="accent1">
              <a:tint val="40000"/>
            </a:schemeClr>
          </a:solidFill>
          <a:ln w="50800" cap="rnd">
            <a:gradFill flip="none" rotWithShape="1">
              <a:gsLst>
                <a:gs pos="0">
                  <a:schemeClr val="accent1">
                    <a:shade val="50000"/>
                  </a:schemeClr>
                </a:gs>
                <a:gs pos="20000">
                  <a:schemeClr val="accent2">
                    <a:shade val="50000"/>
                  </a:schemeClr>
                </a:gs>
                <a:gs pos="40000">
                  <a:schemeClr val="accent3">
                    <a:shade val="50000"/>
                  </a:schemeClr>
                </a:gs>
                <a:gs pos="60000">
                  <a:schemeClr val="accent4">
                    <a:shade val="50000"/>
                  </a:schemeClr>
                </a:gs>
                <a:gs pos="80000">
                  <a:schemeClr val="accent5">
                    <a:shade val="50000"/>
                  </a:schemeClr>
                </a:gs>
                <a:gs pos="100000">
                  <a:schemeClr val="accent6">
                    <a:shade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round/>
          </a:ln>
          <a:effectLst>
            <a:outerShdw blurRad="50800" dist="38100" dir="5400000" algn="tl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149600" y="5410200"/>
            <a:ext cx="7543851" cy="804862"/>
          </a:xfrm>
        </p:spPr>
        <p:txBody>
          <a:bodyPr anchor="ctr"/>
          <a:lstStyle>
            <a:lvl1pPr marL="0" indent="0" algn="r">
              <a:buNone/>
              <a:defRPr sz="1200" b="0"/>
            </a:lvl1pPr>
            <a:lvl2pPr marL="457200" indent="0" algn="r">
              <a:buNone/>
              <a:defRPr sz="1200" b="0"/>
            </a:lvl2pPr>
            <a:lvl3pPr marL="914400" indent="0" algn="r">
              <a:buNone/>
              <a:defRPr sz="1200" b="0"/>
            </a:lvl3pPr>
            <a:lvl4pPr marL="1371600" indent="0" algn="r">
              <a:buNone/>
              <a:defRPr sz="1200" b="0"/>
            </a:lvl4pPr>
            <a:lvl5pPr marL="1828800" indent="0" algn="r">
              <a:buNone/>
              <a:defRPr sz="1200" b="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6678000"/>
            <a:ext cx="12192000" cy="180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6863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  <a:p>
            <a:pPr lvl="1" eaLnBrk="1" latinLnBrk="0" hangingPunct="1"/>
            <a:r>
              <a:rPr kumimoji="0" lang="zh-CN" altLang="en-US" smtClean="0"/>
              <a:t>第二级</a:t>
            </a:r>
            <a:endParaRPr kumimoji="0" lang="zh-CN" altLang="en-US" smtClean="0"/>
          </a:p>
          <a:p>
            <a:pPr lvl="2" eaLnBrk="1" latinLnBrk="0" hangingPunct="1"/>
            <a:r>
              <a:rPr kumimoji="0" lang="zh-CN" altLang="en-US" smtClean="0"/>
              <a:t>第三级</a:t>
            </a:r>
            <a:endParaRPr kumimoji="0" lang="zh-CN" altLang="en-US" smtClean="0"/>
          </a:p>
          <a:p>
            <a:pPr lvl="3" eaLnBrk="1" latinLnBrk="0" hangingPunct="1"/>
            <a:r>
              <a:rPr kumimoji="0" lang="zh-CN" altLang="en-US" smtClean="0"/>
              <a:t>第四级</a:t>
            </a:r>
            <a:endParaRPr kumimoji="0" lang="zh-CN" altLang="en-US" smtClean="0"/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01600" y="6400800"/>
            <a:ext cx="4267200" cy="283800"/>
          </a:xfrm>
          <a:prstGeom prst="rect">
            <a:avLst/>
          </a:prstGeom>
        </p:spPr>
        <p:txBody>
          <a:bodyPr vert="horz" rtlCol="0" anchor="b"/>
          <a:lstStyle>
            <a:lvl1pPr algn="l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7112000" y="6400800"/>
            <a:ext cx="4978400" cy="283800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1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5486400" y="6400800"/>
            <a:ext cx="1219200" cy="283464"/>
          </a:xfrm>
          <a:prstGeom prst="rect">
            <a:avLst/>
          </a:prstGeom>
          <a:noFill/>
        </p:spPr>
        <p:txBody>
          <a:bodyPr vert="horz" lIns="45720" rIns="45720" rtlCol="0" anchor="ctr"/>
          <a:lstStyle>
            <a:lvl1pPr algn="ctr" eaLnBrk="1" latinLnBrk="0" hangingPunct="1">
              <a:defRPr kumimoji="0" sz="1100" b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0" y="0"/>
            <a:ext cx="12192000" cy="108000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50000">
                <a:schemeClr val="accent1">
                  <a:tint val="2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ß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Þ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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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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 charset="0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 charset="0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 charset="0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 charset="0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5400" dirty="0">
                <a:latin typeface="黑体" charset="-122"/>
                <a:ea typeface="黑体" charset="-122"/>
              </a:rPr>
              <a:t>第五次默写</a:t>
            </a:r>
            <a:endParaRPr lang="zh-CN" altLang="en-US" sz="5400" dirty="0">
              <a:latin typeface="黑体" charset="-122"/>
              <a:ea typeface="黑体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573405"/>
            <a:ext cx="10515600" cy="5603875"/>
          </a:xfrm>
        </p:spPr>
        <p:txBody>
          <a:bodyPr>
            <a:noAutofit/>
          </a:bodyPr>
          <a:lstStyle/>
          <a:p>
            <a:r>
              <a:rPr lang="zh-CN" altLang="en-US" sz="2400" b="1" dirty="0">
                <a:latin typeface="宋体" charset="-122"/>
                <a:ea typeface="宋体" charset="-122"/>
              </a:rPr>
              <a:t>第五次   《逍遥游》</a:t>
            </a:r>
            <a:endParaRPr lang="zh-CN" altLang="en-US" sz="2400" b="1" dirty="0">
              <a:latin typeface="宋体" charset="-122"/>
              <a:ea typeface="宋体" charset="-122"/>
            </a:endParaRPr>
          </a:p>
          <a:p>
            <a:r>
              <a:rPr lang="zh-CN" altLang="en-US" sz="2400" b="1" dirty="0">
                <a:latin typeface="宋体" charset="-122"/>
                <a:ea typeface="宋体" charset="-122"/>
              </a:rPr>
              <a:t>一、默写内容：汤之问棘也是已……此小大之辩也。</a:t>
            </a:r>
            <a:endParaRPr lang="zh-CN" altLang="en-US" sz="2400" b="1" dirty="0">
              <a:latin typeface="宋体" charset="-122"/>
              <a:ea typeface="宋体" charset="-122"/>
            </a:endParaRPr>
          </a:p>
          <a:p>
            <a:r>
              <a:rPr lang="zh-CN" altLang="en-US" sz="2400" b="1" dirty="0">
                <a:latin typeface="宋体" charset="-122"/>
                <a:ea typeface="宋体" charset="-122"/>
              </a:rPr>
              <a:t>二、理解性默写</a:t>
            </a:r>
            <a:endParaRPr lang="zh-CN" altLang="en-US" sz="2400" b="1" dirty="0">
              <a:latin typeface="宋体" charset="-122"/>
              <a:ea typeface="宋体" charset="-122"/>
            </a:endParaRPr>
          </a:p>
          <a:p>
            <a:r>
              <a:rPr lang="zh-CN" altLang="en-US" sz="2400" b="1" dirty="0">
                <a:latin typeface="宋体" charset="-122"/>
                <a:ea typeface="宋体" charset="-122"/>
              </a:rPr>
              <a:t>1. 《逍遥游》中“</a:t>
            </a:r>
            <a:r>
              <a:rPr lang="zh-CN" altLang="en-US" sz="2400" b="1" dirty="0">
                <a:latin typeface="宋体" charset="-122"/>
                <a:ea typeface="宋体" charset="-122"/>
                <a:sym typeface="+mn-ea"/>
              </a:rPr>
              <a:t>____________________，</a:t>
            </a:r>
            <a:r>
              <a:rPr lang="zh-CN" altLang="en-US" sz="2400" b="1" dirty="0">
                <a:latin typeface="宋体" charset="-122"/>
                <a:ea typeface="宋体" charset="-122"/>
              </a:rPr>
              <a:t>____________________”两句，用风和翅膀的关系说明大鹏展翅需要凭借大风才行</a:t>
            </a:r>
            <a:endParaRPr lang="zh-CN" altLang="en-US" sz="2400" b="1" dirty="0">
              <a:latin typeface="宋体" charset="-122"/>
              <a:ea typeface="宋体" charset="-122"/>
            </a:endParaRPr>
          </a:p>
          <a:p>
            <a:r>
              <a:rPr lang="zh-CN" altLang="en-US" sz="2400" b="1" dirty="0">
                <a:latin typeface="宋体" charset="-122"/>
                <a:ea typeface="宋体" charset="-122"/>
              </a:rPr>
              <a:t>2.《逍遥游》中表明列子虽然能御风而行，可是他也有局限，文中体现他局限的两句是“____________________，__________________”</a:t>
            </a:r>
            <a:endParaRPr lang="zh-CN" altLang="en-US" sz="2400" b="1" dirty="0">
              <a:latin typeface="宋体" charset="-122"/>
              <a:ea typeface="宋体" charset="-122"/>
            </a:endParaRPr>
          </a:p>
          <a:p>
            <a:r>
              <a:rPr lang="zh-CN" altLang="en-US" sz="2400" b="1" dirty="0">
                <a:latin typeface="宋体" charset="-122"/>
                <a:ea typeface="宋体" charset="-122"/>
              </a:rPr>
              <a:t>3.《逍遥游》中以“_____________________，_____________________”两句说明小智慧不能和大智慧相比，寿命短的不能和寿命长的相比</a:t>
            </a:r>
            <a:endParaRPr lang="zh-CN" altLang="en-US" sz="2400" b="1" dirty="0">
              <a:latin typeface="宋体" charset="-122"/>
              <a:ea typeface="宋体" charset="-122"/>
            </a:endParaRPr>
          </a:p>
          <a:p>
            <a:r>
              <a:rPr lang="zh-CN" altLang="en-US" sz="2400" b="1" dirty="0">
                <a:latin typeface="宋体" charset="-122"/>
                <a:ea typeface="宋体" charset="-122"/>
              </a:rPr>
              <a:t>4.《逍遥游》中认为真正的逍遥游应该是“_________________，____________”的运行状态，以达到以游无穷。</a:t>
            </a:r>
            <a:endParaRPr lang="zh-CN" altLang="en-US" sz="2400" b="1" dirty="0">
              <a:latin typeface="宋体" charset="-122"/>
              <a:ea typeface="宋体" charset="-122"/>
            </a:endParaRPr>
          </a:p>
          <a:p>
            <a:r>
              <a:rPr lang="zh-CN" altLang="en-US" sz="2400" b="1" dirty="0">
                <a:latin typeface="宋体" charset="-122"/>
                <a:ea typeface="宋体" charset="-122"/>
              </a:rPr>
              <a:t>5.《逍遥游》开头写到鹏背之广阔，接着有以“________________________，________________________”两句，用比喻的方法写它奋起而飞时的英姿</a:t>
            </a:r>
            <a:endParaRPr lang="zh-CN" altLang="en-US" sz="2400" b="1" dirty="0">
              <a:latin typeface="宋体" charset="-122"/>
              <a:ea typeface="宋体" charset="-122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暗香扑面">
  <a:themeElements>
    <a:clrScheme name="暗香扑面">
      <a:dk1>
        <a:sysClr val="windowText" lastClr="000000"/>
      </a:dk1>
      <a:lt1>
        <a:sysClr val="window" lastClr="FFFFFF"/>
      </a:lt1>
      <a:dk2>
        <a:srgbClr val="2F2F2F"/>
      </a:dk2>
      <a:lt2>
        <a:srgbClr val="FFFFF4"/>
      </a:lt2>
      <a:accent1>
        <a:srgbClr val="918415"/>
      </a:accent1>
      <a:accent2>
        <a:srgbClr val="C47546"/>
      </a:accent2>
      <a:accent3>
        <a:srgbClr val="AFB591"/>
      </a:accent3>
      <a:accent4>
        <a:srgbClr val="B9945B"/>
      </a:accent4>
      <a:accent5>
        <a:srgbClr val="85ADBC"/>
      </a:accent5>
      <a:accent6>
        <a:srgbClr val="E5B440"/>
      </a:accent6>
      <a:hlink>
        <a:srgbClr val="00D5D5"/>
      </a:hlink>
      <a:folHlink>
        <a:srgbClr val="DD00DD"/>
      </a:folHlink>
    </a:clrScheme>
    <a:fontScheme name="暗香扑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暗香扑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0000"/>
                <a:satMod val="1000000"/>
              </a:schemeClr>
            </a:gs>
            <a:gs pos="31000">
              <a:schemeClr val="phClr">
                <a:shade val="85000"/>
                <a:satMod val="450000"/>
              </a:schemeClr>
            </a:gs>
            <a:gs pos="100000">
              <a:schemeClr val="phClr">
                <a:tint val="70000"/>
                <a:satMod val="300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2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Fan</Template>
  <TotalTime>0</TotalTime>
  <Words>0</Words>
  <Application/>
  <PresentationFormat>自定义</PresentationFormat>
  <Paragraphs>11</Paragraphs>
  <Slides>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宋体</vt:lpstr>
      <vt:lpstr>Wingdings</vt:lpstr>
      <vt:lpstr>Wingdings 2</vt:lpstr>
      <vt:lpstr>黑体</vt:lpstr>
      <vt:lpstr>Franklin Gothic Book</vt:lpstr>
      <vt:lpstr>Calibri</vt:lpstr>
      <vt:lpstr>暗香扑面</vt:lpstr>
      <vt:lpstr>第五次默写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第二周默写</dc:title>
  <dc:creator>Sean</dc:creator>
  <cp:lastModifiedBy>iPhone</cp:lastModifiedBy>
  <cp:revision>4</cp:revision>
  <dcterms:created xsi:type="dcterms:W3CDTF">1900-01-01T00:00:00Z</dcterms:created>
  <dcterms:modified xsi:type="dcterms:W3CDTF">1900-01-01T00:00:00Z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2052-10.0.3</vt:lpwstr>
  </property>
</Properties>
</file>