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81" r:id="rId3"/>
    <p:sldId id="310" r:id="rId4"/>
    <p:sldId id="304" r:id="rId5"/>
    <p:sldId id="646" r:id="rId6"/>
    <p:sldId id="302" r:id="rId7"/>
    <p:sldId id="301" r:id="rId9"/>
    <p:sldId id="299" r:id="rId10"/>
    <p:sldId id="732" r:id="rId11"/>
    <p:sldId id="782" r:id="rId12"/>
    <p:sldId id="728" r:id="rId13"/>
    <p:sldId id="729" r:id="rId14"/>
    <p:sldId id="730" r:id="rId15"/>
    <p:sldId id="731" r:id="rId16"/>
    <p:sldId id="734" r:id="rId17"/>
    <p:sldId id="298" r:id="rId18"/>
    <p:sldId id="297" r:id="rId19"/>
    <p:sldId id="296" r:id="rId20"/>
    <p:sldId id="295" r:id="rId21"/>
    <p:sldId id="294" r:id="rId22"/>
    <p:sldId id="293" r:id="rId23"/>
    <p:sldId id="736" r:id="rId24"/>
    <p:sldId id="364" r:id="rId25"/>
    <p:sldId id="737" r:id="rId26"/>
    <p:sldId id="738" r:id="rId27"/>
    <p:sldId id="739" r:id="rId28"/>
    <p:sldId id="773" r:id="rId29"/>
    <p:sldId id="774" r:id="rId30"/>
    <p:sldId id="742" r:id="rId31"/>
    <p:sldId id="365" r:id="rId32"/>
    <p:sldId id="366" r:id="rId33"/>
    <p:sldId id="367" r:id="rId34"/>
    <p:sldId id="368" r:id="rId35"/>
    <p:sldId id="369" r:id="rId36"/>
    <p:sldId id="257" r:id="rId37"/>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modifyVerifier cryptProviderType="rsaFull" cryptAlgorithmClass="hash" cryptAlgorithmType="typeAny" cryptAlgorithmSid="4" spinCount="100000" saltData="kdzWlqWm0elyTtFbugQsuA==" hashData="84dZmNh2o/RmUBZP79mCh9NHlX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060"/>
        <p:guide pos="2814"/>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124"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5125"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p:cNvSpPr>
          <p:nvPr>
            <p:ph type="sldImg"/>
          </p:nvPr>
        </p:nvSpPr>
        <p:spPr/>
      </p:sp>
      <p:sp>
        <p:nvSpPr>
          <p:cNvPr id="16386" name="文本占位符 2"/>
          <p:cNvSpPr>
            <a:spLocks noGrp="1"/>
          </p:cNvSpPr>
          <p:nvPr>
            <p:ph type="body"/>
          </p:nvPr>
        </p:nvSpPr>
        <p:spPr/>
        <p:txBody>
          <a:bodyPr lIns="91440" tIns="45720" rIns="91440" bIns="45720" anchor="t"/>
          <a:p>
            <a:pPr lvl="0"/>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a:xfrm>
            <a:off x="457200" y="6245225"/>
            <a:ext cx="2133600" cy="476250"/>
          </a:xfrm>
          <a:prstGeom prst="rect">
            <a:avLst/>
          </a:prstGeom>
          <a:noFill/>
          <a:ln w="9525">
            <a:noFill/>
          </a:ln>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a:xfrm>
            <a:off x="6553200" y="6245225"/>
            <a:ext cx="2133600" cy="476250"/>
          </a:xfrm>
          <a:prstGeom prst="rect">
            <a:avLst/>
          </a:prstGeom>
          <a:noFill/>
          <a:ln w="9525">
            <a:noFill/>
          </a:ln>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indent="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2.jpe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35838;&#39064;&#36873;&#39064;&#35770;&#35777;&#19982;&#35774;&#35745;.docx" TargetMode="External"/><Relationship Id="rId2" Type="http://schemas.openxmlformats.org/officeDocument/2006/relationships/image" Target="../media/image2.jpeg"/><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35838;&#39064;&#36873;&#39064;&#35770;&#35777;&#19982;&#35774;&#35745;.docx" TargetMode="External"/><Relationship Id="rId2" Type="http://schemas.openxmlformats.org/officeDocument/2006/relationships/image" Target="../media/image2.jpeg"/><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tags" Target="../tags/tag10.xml"/><Relationship Id="rId7" Type="http://schemas.openxmlformats.org/officeDocument/2006/relationships/tags" Target="../tags/tag9.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0" Type="http://schemas.openxmlformats.org/officeDocument/2006/relationships/slideLayout" Target="../slideLayouts/slideLayout7.xml"/><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3" Type="http://schemas.openxmlformats.org/officeDocument/2006/relationships/slideLayout" Target="../slideLayouts/slideLayout7.xml"/><Relationship Id="rId12" Type="http://schemas.openxmlformats.org/officeDocument/2006/relationships/hyperlink" Target="&#35838;&#39064;&#36873;&#39064;&#35770;&#35777;&#19982;&#35774;&#35745;.docx" TargetMode="Externa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6146" name="图片 2" descr="1"/>
          <p:cNvPicPr>
            <a:picLocks noChangeAspect="1"/>
          </p:cNvPicPr>
          <p:nvPr/>
        </p:nvPicPr>
        <p:blipFill>
          <a:blip r:embed="rId2"/>
          <a:stretch>
            <a:fillRect/>
          </a:stretch>
        </p:blipFill>
        <p:spPr>
          <a:xfrm>
            <a:off x="1588" y="20638"/>
            <a:ext cx="1171575" cy="1171575"/>
          </a:xfrm>
          <a:prstGeom prst="rect">
            <a:avLst/>
          </a:prstGeom>
          <a:noFill/>
          <a:ln w="9525">
            <a:noFill/>
          </a:ln>
        </p:spPr>
      </p:pic>
      <p:sp>
        <p:nvSpPr>
          <p:cNvPr id="6147" name="文本框 1"/>
          <p:cNvSpPr txBox="1"/>
          <p:nvPr/>
        </p:nvSpPr>
        <p:spPr>
          <a:xfrm>
            <a:off x="1776413" y="438150"/>
            <a:ext cx="5981700" cy="2461260"/>
          </a:xfrm>
          <a:prstGeom prst="rect">
            <a:avLst/>
          </a:prstGeom>
          <a:noFill/>
          <a:ln w="9525">
            <a:noFill/>
          </a:ln>
        </p:spPr>
        <p:txBody>
          <a:bodyPr wrap="square" anchor="t">
            <a:spAutoFit/>
          </a:bodyPr>
          <a:p>
            <a:pPr algn="ctr"/>
            <a:r>
              <a:rPr lang="zh-CN" altLang="en-US" sz="4800" dirty="0">
                <a:latin typeface="Arial" panose="020B0604020202020204" pitchFamily="34" charset="0"/>
                <a:ea typeface="黑体" panose="02010609060101010101" pitchFamily="49" charset="-122"/>
              </a:rPr>
              <a:t>教育科研课题：</a:t>
            </a:r>
            <a:endParaRPr lang="zh-CN" altLang="en-US" sz="4800" dirty="0">
              <a:latin typeface="Arial" panose="020B0604020202020204" pitchFamily="34" charset="0"/>
              <a:ea typeface="黑体" panose="02010609060101010101" pitchFamily="49" charset="-122"/>
            </a:endParaRPr>
          </a:p>
          <a:p>
            <a:pPr algn="ctr"/>
            <a:r>
              <a:rPr lang="zh-CN" altLang="en-US" sz="4800" dirty="0">
                <a:latin typeface="Arial" panose="020B0604020202020204" pitchFamily="34" charset="0"/>
                <a:ea typeface="黑体" panose="02010609060101010101" pitchFamily="49" charset="-122"/>
              </a:rPr>
              <a:t>选题与论证</a:t>
            </a:r>
            <a:br>
              <a:rPr lang="zh-CN" altLang="en-US" sz="4800" dirty="0">
                <a:latin typeface="Arial" panose="020B0604020202020204" pitchFamily="34" charset="0"/>
                <a:ea typeface="黑体" panose="02010609060101010101" pitchFamily="49" charset="-122"/>
              </a:rPr>
            </a:br>
            <a:br>
              <a:rPr lang="zh-CN" altLang="en-US" sz="4000" dirty="0">
                <a:solidFill>
                  <a:srgbClr val="FF0000"/>
                </a:solidFill>
                <a:latin typeface="Arial" panose="020B0604020202020204" pitchFamily="34" charset="0"/>
                <a:ea typeface="宋体" panose="02010600030101010101" pitchFamily="2" charset="-122"/>
              </a:rPr>
            </a:br>
            <a:endParaRPr lang="zh-CN" altLang="en-US">
              <a:latin typeface="Arial" panose="020B0604020202020204" pitchFamily="34" charset="0"/>
              <a:ea typeface="宋体" panose="02010600030101010101" pitchFamily="2" charset="-122"/>
            </a:endParaRPr>
          </a:p>
        </p:txBody>
      </p:sp>
      <p:sp>
        <p:nvSpPr>
          <p:cNvPr id="6148" name="文本框 3"/>
          <p:cNvSpPr txBox="1"/>
          <p:nvPr/>
        </p:nvSpPr>
        <p:spPr>
          <a:xfrm>
            <a:off x="3055938" y="2595563"/>
            <a:ext cx="2296160" cy="1722120"/>
          </a:xfrm>
          <a:prstGeom prst="rect">
            <a:avLst/>
          </a:prstGeom>
          <a:noFill/>
          <a:ln w="9525">
            <a:noFill/>
          </a:ln>
        </p:spPr>
        <p:txBody>
          <a:bodyPr wrap="none" anchor="t">
            <a:spAutoFit/>
          </a:bodyPr>
          <a:p>
            <a:pPr algn="l"/>
            <a:r>
              <a:rPr lang="zh-CN" altLang="en-US" sz="3600" dirty="0">
                <a:solidFill>
                  <a:srgbClr val="FF0000"/>
                </a:solidFill>
                <a:latin typeface="Arial" panose="020B0604020202020204" pitchFamily="34" charset="0"/>
                <a:ea typeface="宋体" panose="02010600030101010101" pitchFamily="2" charset="-122"/>
              </a:rPr>
              <a:t> </a:t>
            </a:r>
            <a:r>
              <a:rPr lang="zh-CN" altLang="en-US" sz="4400" dirty="0">
                <a:solidFill>
                  <a:srgbClr val="0033CC"/>
                </a:solidFill>
                <a:latin typeface="Arial" panose="020B0604020202020204" pitchFamily="34" charset="0"/>
                <a:ea typeface="楷体_GB2312" charset="-122"/>
              </a:rPr>
              <a:t>肖 化 移</a:t>
            </a:r>
            <a:br>
              <a:rPr lang="zh-CN" altLang="en-US" sz="4400" dirty="0">
                <a:solidFill>
                  <a:srgbClr val="0033CC"/>
                </a:solidFill>
                <a:latin typeface="Arial" panose="020B0604020202020204" pitchFamily="34" charset="0"/>
                <a:ea typeface="楷体_GB2312" charset="-122"/>
              </a:rPr>
            </a:br>
            <a:r>
              <a:rPr lang="zh-CN" altLang="en-US" sz="4400" dirty="0">
                <a:solidFill>
                  <a:srgbClr val="0033CC"/>
                </a:solidFill>
                <a:latin typeface="Arial" panose="020B0604020202020204" pitchFamily="34" charset="0"/>
                <a:ea typeface="楷体_GB2312" charset="-122"/>
              </a:rPr>
              <a:t> </a:t>
            </a:r>
            <a:r>
              <a:rPr lang="zh-CN" altLang="en-US" sz="3600" dirty="0">
                <a:solidFill>
                  <a:srgbClr val="0033CC"/>
                </a:solidFill>
                <a:ea typeface="楷体_GB2312" charset="-122"/>
                <a:sym typeface="+mn-ea"/>
              </a:rPr>
              <a:t>博士 </a:t>
            </a:r>
            <a:r>
              <a:rPr lang="zh-CN" altLang="en-US" sz="3600" dirty="0">
                <a:solidFill>
                  <a:srgbClr val="0033CC"/>
                </a:solidFill>
                <a:latin typeface="Arial" panose="020B0604020202020204" pitchFamily="34" charset="0"/>
                <a:ea typeface="楷体_GB2312" charset="-122"/>
              </a:rPr>
              <a:t>教授  </a:t>
            </a:r>
            <a:br>
              <a:rPr lang="zh-CN" altLang="en-US" sz="4400" dirty="0">
                <a:solidFill>
                  <a:srgbClr val="0033CC"/>
                </a:solidFill>
                <a:latin typeface="Arial" panose="020B0604020202020204" pitchFamily="34" charset="0"/>
                <a:ea typeface="楷体_GB2312" charset="-122"/>
              </a:rPr>
            </a:br>
            <a:endParaRPr lang="zh-CN" altLang="en-US">
              <a:latin typeface="Arial" panose="020B0604020202020204" pitchFamily="34" charset="0"/>
              <a:ea typeface="宋体" panose="02010600030101010101" pitchFamily="2" charset="-122"/>
            </a:endParaRPr>
          </a:p>
        </p:txBody>
      </p:sp>
      <p:sp>
        <p:nvSpPr>
          <p:cNvPr id="6149" name="文本框 4"/>
          <p:cNvSpPr txBox="1"/>
          <p:nvPr/>
        </p:nvSpPr>
        <p:spPr>
          <a:xfrm>
            <a:off x="2327275" y="4318000"/>
            <a:ext cx="5692775" cy="1353185"/>
          </a:xfrm>
          <a:prstGeom prst="rect">
            <a:avLst/>
          </a:prstGeom>
          <a:noFill/>
          <a:ln w="9525">
            <a:noFill/>
          </a:ln>
        </p:spPr>
        <p:txBody>
          <a:bodyPr wrap="square" anchor="t">
            <a:spAutoFit/>
          </a:bodyPr>
          <a:p>
            <a:r>
              <a:rPr lang="zh-CN" altLang="en-US" sz="3200" dirty="0">
                <a:solidFill>
                  <a:srgbClr val="0033CC"/>
                </a:solidFill>
                <a:latin typeface="Arial" panose="020B0604020202020204" pitchFamily="34" charset="0"/>
                <a:ea typeface="楷体_GB2312" charset="-122"/>
              </a:rPr>
              <a:t>湖南师范大学 教育科学学院 </a:t>
            </a:r>
            <a:br>
              <a:rPr lang="zh-CN" altLang="en-US" sz="3200" dirty="0">
                <a:solidFill>
                  <a:srgbClr val="0033CC"/>
                </a:solidFill>
                <a:latin typeface="Arial" panose="020B0604020202020204" pitchFamily="34" charset="0"/>
                <a:ea typeface="楷体_GB2312" charset="-122"/>
              </a:rPr>
            </a:br>
            <a:br>
              <a:rPr lang="zh-CN" altLang="en-US" sz="3200" dirty="0">
                <a:solidFill>
                  <a:srgbClr val="0033CC"/>
                </a:solidFill>
                <a:latin typeface="Arial" panose="020B0604020202020204" pitchFamily="34" charset="0"/>
                <a:ea typeface="楷体_GB2312" charset="-122"/>
              </a:rPr>
            </a:br>
            <a:endParaRPr lang="zh-CN" altLang="en-US">
              <a:latin typeface="Arial" panose="020B0604020202020204" pitchFamily="34" charset="0"/>
              <a:ea typeface="宋体" panose="02010600030101010101" pitchFamily="2" charset="-122"/>
            </a:endParaRPr>
          </a:p>
        </p:txBody>
      </p:sp>
      <p:sp>
        <p:nvSpPr>
          <p:cNvPr id="6150" name="文本框 5"/>
          <p:cNvSpPr txBox="1"/>
          <p:nvPr/>
        </p:nvSpPr>
        <p:spPr>
          <a:xfrm>
            <a:off x="2236788" y="5235575"/>
            <a:ext cx="5062537" cy="860425"/>
          </a:xfrm>
          <a:prstGeom prst="rect">
            <a:avLst/>
          </a:prstGeom>
          <a:noFill/>
          <a:ln w="9525">
            <a:noFill/>
          </a:ln>
        </p:spPr>
        <p:txBody>
          <a:bodyPr wrap="none" anchor="t">
            <a:spAutoFit/>
          </a:bodyPr>
          <a:p>
            <a:r>
              <a:rPr lang="zh-CN" altLang="en-US" sz="3200" dirty="0">
                <a:solidFill>
                  <a:srgbClr val="0033CC"/>
                </a:solidFill>
                <a:latin typeface="Arial" panose="020B0604020202020204" pitchFamily="34" charset="0"/>
                <a:ea typeface="楷体_GB2312" charset="-122"/>
              </a:rPr>
              <a:t>Email:804211357@qq.com</a:t>
            </a:r>
            <a:br>
              <a:rPr lang="zh-CN" altLang="en-US" sz="3200" dirty="0">
                <a:solidFill>
                  <a:srgbClr val="0033CC"/>
                </a:solidFill>
                <a:latin typeface="Arial" panose="020B0604020202020204" pitchFamily="34" charset="0"/>
                <a:ea typeface="楷体_GB2312" charset="-122"/>
              </a:rPr>
            </a:br>
            <a:endParaRPr lang="zh-CN" altLang="en-US">
              <a:latin typeface="Arial" panose="020B0604020202020204" pitchFamily="34" charset="0"/>
              <a:ea typeface="宋体" panose="02010600030101010101" pitchFamily="2" charset="-122"/>
            </a:endParaRPr>
          </a:p>
        </p:txBody>
      </p:sp>
    </p:spTree>
  </p:cSld>
  <p:clrMapOvr>
    <a:masterClrMapping/>
  </p:clrMapOvr>
  <p:transition>
    <p:wheel spokes="3"/>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5602"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5603" name="文本框 1"/>
          <p:cNvSpPr txBox="1"/>
          <p:nvPr/>
        </p:nvSpPr>
        <p:spPr>
          <a:xfrm>
            <a:off x="1758315" y="207010"/>
            <a:ext cx="4450080" cy="1137285"/>
          </a:xfrm>
          <a:prstGeom prst="rect">
            <a:avLst/>
          </a:prstGeom>
          <a:noFill/>
          <a:ln w="9525">
            <a:noFill/>
          </a:ln>
        </p:spPr>
        <p:txBody>
          <a:bodyPr wrap="none" anchor="t">
            <a:spAutoFit/>
          </a:bodyPr>
          <a:p>
            <a:r>
              <a:rPr lang="zh-CN" altLang="en-US" sz="2800" dirty="0">
                <a:latin typeface="Arial" panose="020B0604020202020204" pitchFamily="34" charset="0"/>
                <a:ea typeface="黑体" panose="02010609060101010101" pitchFamily="49" charset="-122"/>
              </a:rPr>
              <a:t>二、课题选题</a:t>
            </a:r>
            <a:r>
              <a:rPr lang="zh-CN" altLang="en-US" sz="2800" dirty="0">
                <a:latin typeface="Arial" panose="020B0604020202020204" pitchFamily="34" charset="0"/>
                <a:ea typeface="黑体" panose="02010609060101010101" pitchFamily="49" charset="-122"/>
              </a:rPr>
              <a:t>的来源与级别</a:t>
            </a:r>
            <a:br>
              <a:rPr lang="en-US" altLang="zh-CN" sz="4000" dirty="0">
                <a:latin typeface="Arial" panose="020B0604020202020204" pitchFamily="34" charset="0"/>
                <a:ea typeface="宋体" panose="02010600030101010101" pitchFamily="2" charset="-122"/>
              </a:rPr>
            </a:br>
            <a:endParaRPr lang="en-US" altLang="zh-CN" sz="4000" dirty="0">
              <a:latin typeface="Arial" panose="020B0604020202020204" pitchFamily="34" charset="0"/>
              <a:ea typeface="宋体" panose="02010600030101010101" pitchFamily="2" charset="-122"/>
            </a:endParaRPr>
          </a:p>
        </p:txBody>
      </p:sp>
      <p:sp>
        <p:nvSpPr>
          <p:cNvPr id="25604" name="文本框 2"/>
          <p:cNvSpPr txBox="1"/>
          <p:nvPr/>
        </p:nvSpPr>
        <p:spPr>
          <a:xfrm>
            <a:off x="1757998" y="1011238"/>
            <a:ext cx="7088187" cy="1260475"/>
          </a:xfrm>
          <a:prstGeom prst="rect">
            <a:avLst/>
          </a:prstGeom>
          <a:noFill/>
          <a:ln w="9525">
            <a:noFill/>
          </a:ln>
        </p:spPr>
        <p:txBody>
          <a:bodyPr wrap="square" anchor="t">
            <a:spAutoFit/>
          </a:bodyPr>
          <a:p>
            <a:r>
              <a:rPr lang="zh-CN" altLang="en-US" sz="2800">
                <a:latin typeface="Arial" panose="020B0604020202020204" pitchFamily="34" charset="0"/>
                <a:ea typeface="宋体" panose="02010600030101010101" pitchFamily="2" charset="-122"/>
              </a:rPr>
              <a:t>（二）课题选题的</a:t>
            </a:r>
            <a:r>
              <a:rPr lang="en-US" altLang="zh-CN" sz="2800">
                <a:latin typeface="Arial" panose="020B0604020202020204" pitchFamily="34" charset="0"/>
                <a:ea typeface="宋体" panose="02010600030101010101" pitchFamily="2" charset="-122"/>
              </a:rPr>
              <a:t>“</a:t>
            </a:r>
            <a:r>
              <a:rPr lang="zh-CN" altLang="en-US" sz="2800">
                <a:latin typeface="Arial" panose="020B0604020202020204" pitchFamily="34" charset="0"/>
                <a:ea typeface="宋体" panose="02010600030101010101" pitchFamily="2" charset="-122"/>
              </a:rPr>
              <a:t>九</a:t>
            </a:r>
            <a:r>
              <a:rPr lang="zh-CN" altLang="en-US" sz="2800">
                <a:latin typeface="Arial" panose="020B0604020202020204" pitchFamily="34" charset="0"/>
                <a:ea typeface="宋体" panose="02010600030101010101" pitchFamily="2" charset="-122"/>
              </a:rPr>
              <a:t>点</a:t>
            </a:r>
            <a:r>
              <a:rPr lang="en-US" altLang="zh-CN" sz="2800">
                <a:latin typeface="Arial" panose="020B0604020202020204" pitchFamily="34" charset="0"/>
                <a:ea typeface="宋体" panose="02010600030101010101" pitchFamily="2" charset="-122"/>
              </a:rPr>
              <a:t>”</a:t>
            </a:r>
            <a:r>
              <a:rPr lang="zh-CN" altLang="en-US" sz="2800">
                <a:latin typeface="Arial" panose="020B0604020202020204" pitchFamily="34" charset="0"/>
                <a:ea typeface="宋体" panose="02010600030101010101" pitchFamily="2" charset="-122"/>
              </a:rPr>
              <a:t>：</a:t>
            </a:r>
            <a:endParaRPr lang="zh-CN" altLang="en-US" sz="2800">
              <a:latin typeface="Arial" panose="020B0604020202020204" pitchFamily="34" charset="0"/>
              <a:ea typeface="宋体" panose="02010600030101010101" pitchFamily="2" charset="-122"/>
            </a:endParaRPr>
          </a:p>
          <a:p>
            <a:r>
              <a:rPr lang="zh-CN" altLang="en-US" sz="2400">
                <a:latin typeface="Arial" panose="020B0604020202020204" pitchFamily="34" charset="0"/>
                <a:ea typeface="宋体" panose="02010600030101010101" pitchFamily="2" charset="-122"/>
              </a:rPr>
              <a:t>热点、落脚点、突破点、切入点、挂钩点、升华点、空白点、支撑点、焦点</a:t>
            </a:r>
            <a:endParaRPr lang="zh-CN" altLang="en-US" sz="2400">
              <a:latin typeface="Arial" panose="020B0604020202020204" pitchFamily="34" charset="0"/>
              <a:ea typeface="宋体" panose="02010600030101010101" pitchFamily="2" charset="-122"/>
            </a:endParaRPr>
          </a:p>
        </p:txBody>
      </p:sp>
      <p:sp>
        <p:nvSpPr>
          <p:cNvPr id="25605" name="文本框 3"/>
          <p:cNvSpPr txBox="1"/>
          <p:nvPr/>
        </p:nvSpPr>
        <p:spPr>
          <a:xfrm>
            <a:off x="385445" y="2535238"/>
            <a:ext cx="692912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第一，在社会发展需要中寻找教育问题的</a:t>
            </a:r>
            <a:r>
              <a:rPr lang="zh-CN" altLang="en-US" sz="2400" b="1" dirty="0">
                <a:latin typeface="Arial" panose="020B0604020202020204" pitchFamily="34" charset="0"/>
                <a:ea typeface="宋体" panose="02010600030101010101" pitchFamily="2" charset="-122"/>
              </a:rPr>
              <a:t>热点</a:t>
            </a:r>
            <a:r>
              <a:rPr lang="zh-CN" altLang="en-US" sz="2400" dirty="0">
                <a:latin typeface="Arial" panose="020B0604020202020204" pitchFamily="34" charset="0"/>
                <a:ea typeface="宋体" panose="02010600030101010101" pitchFamily="2" charset="-122"/>
              </a:rPr>
              <a:t>。</a:t>
            </a:r>
            <a:endParaRPr lang="zh-CN" altLang="en-US" sz="2400" dirty="0">
              <a:latin typeface="Arial" panose="020B0604020202020204" pitchFamily="34" charset="0"/>
              <a:ea typeface="宋体" panose="02010600030101010101" pitchFamily="2" charset="-122"/>
            </a:endParaRPr>
          </a:p>
        </p:txBody>
      </p:sp>
      <p:sp>
        <p:nvSpPr>
          <p:cNvPr id="25606" name="文本框 4"/>
          <p:cNvSpPr txBox="1"/>
          <p:nvPr/>
        </p:nvSpPr>
        <p:spPr>
          <a:xfrm>
            <a:off x="1087438" y="2921318"/>
            <a:ext cx="6475412" cy="1014730"/>
          </a:xfrm>
          <a:prstGeom prst="rect">
            <a:avLst/>
          </a:prstGeom>
          <a:noFill/>
          <a:ln w="9525">
            <a:noFill/>
          </a:ln>
        </p:spPr>
        <p:txBody>
          <a:bodyPr wrap="square" anchor="t">
            <a:spAutoFit/>
          </a:bodyPr>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如《和谐社会目标下中小学生诚信教育机制系统构建研究》</a:t>
            </a:r>
            <a:r>
              <a:rPr lang="zh-CN" altLang="en-US" sz="2000" dirty="0">
                <a:sym typeface="+mn-ea"/>
              </a:rPr>
              <a:t>、</a:t>
            </a:r>
            <a:r>
              <a:rPr lang="zh-CN" altLang="en-US" sz="2000" dirty="0">
                <a:sym typeface="+mn-ea"/>
              </a:rPr>
              <a:t>《职业院校服务新农村建设研究》</a:t>
            </a:r>
            <a:r>
              <a:rPr lang="zh-CN" altLang="en-US" sz="2000" dirty="0">
                <a:latin typeface="Arial" panose="020B0604020202020204" pitchFamily="34" charset="0"/>
                <a:ea typeface="宋体" panose="02010600030101010101" pitchFamily="2" charset="-122"/>
              </a:rPr>
              <a:t>等。</a:t>
            </a:r>
            <a:endParaRPr lang="zh-CN" altLang="en-US" sz="2000" dirty="0">
              <a:latin typeface="Arial" panose="020B0604020202020204" pitchFamily="34" charset="0"/>
              <a:ea typeface="宋体" panose="02010600030101010101" pitchFamily="2" charset="-122"/>
            </a:endParaRPr>
          </a:p>
        </p:txBody>
      </p:sp>
      <p:sp>
        <p:nvSpPr>
          <p:cNvPr id="25607" name="文本框 5"/>
          <p:cNvSpPr txBox="1"/>
          <p:nvPr/>
        </p:nvSpPr>
        <p:spPr>
          <a:xfrm>
            <a:off x="588963" y="4176395"/>
            <a:ext cx="60159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第二，在教学或管理困惑中寻找</a:t>
            </a:r>
            <a:r>
              <a:rPr lang="zh-CN" altLang="en-US" sz="2400" b="1" dirty="0">
                <a:latin typeface="Arial" panose="020B0604020202020204" pitchFamily="34" charset="0"/>
                <a:ea typeface="宋体" panose="02010600030101010101" pitchFamily="2" charset="-122"/>
              </a:rPr>
              <a:t>落脚点</a:t>
            </a:r>
            <a:r>
              <a:rPr lang="zh-CN" altLang="en-US" sz="2400" dirty="0">
                <a:latin typeface="Arial" panose="020B0604020202020204" pitchFamily="34" charset="0"/>
                <a:ea typeface="宋体" panose="02010600030101010101" pitchFamily="2" charset="-122"/>
              </a:rPr>
              <a:t>。</a:t>
            </a:r>
            <a:endParaRPr lang="zh-CN" altLang="en-US" sz="2400" dirty="0">
              <a:latin typeface="Arial" panose="020B0604020202020204" pitchFamily="34" charset="0"/>
              <a:ea typeface="宋体" panose="02010600030101010101" pitchFamily="2" charset="-122"/>
            </a:endParaRPr>
          </a:p>
        </p:txBody>
      </p:sp>
      <p:sp>
        <p:nvSpPr>
          <p:cNvPr id="25608" name="文本框 6"/>
          <p:cNvSpPr txBox="1"/>
          <p:nvPr/>
        </p:nvSpPr>
        <p:spPr>
          <a:xfrm>
            <a:off x="1173480" y="4562475"/>
            <a:ext cx="6007735" cy="1938020"/>
          </a:xfrm>
          <a:prstGeom prst="rect">
            <a:avLst/>
          </a:prstGeom>
          <a:noFill/>
          <a:ln w="9525">
            <a:noFill/>
          </a:ln>
        </p:spPr>
        <p:txBody>
          <a:bodyPr wrap="square" anchor="t">
            <a:spAutoFit/>
          </a:bodyPr>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如有人认为职业院校学生比普通学校学生素质差，培养不出有能力的学生！（不同的质量观、能力观——</a:t>
            </a:r>
            <a:r>
              <a:rPr lang="en-US" altLang="zh-CN" sz="2000" dirty="0">
                <a:latin typeface="Arial" panose="020B0604020202020204" pitchFamily="34" charset="0"/>
                <a:ea typeface="宋体" panose="02010600030101010101" pitchFamily="2" charset="-122"/>
              </a:rPr>
              <a:t>“</a:t>
            </a:r>
            <a:r>
              <a:rPr lang="zh-CN" altLang="en-US" sz="2000" b="1" dirty="0">
                <a:latin typeface="Arial" panose="020B0604020202020204" pitchFamily="34" charset="0"/>
                <a:ea typeface="宋体" panose="02010600030101010101" pitchFamily="2" charset="-122"/>
              </a:rPr>
              <a:t>职业教育与普通教育的质量与标准的对比研究</a:t>
            </a:r>
            <a:r>
              <a:rPr lang="en-US" altLang="zh-CN" sz="2000" dirty="0">
                <a:latin typeface="Arial" panose="020B0604020202020204" pitchFamily="34" charset="0"/>
                <a:ea typeface="宋体" panose="02010600030101010101" pitchFamily="2" charset="-122"/>
              </a:rPr>
              <a:t>”</a:t>
            </a:r>
            <a:r>
              <a:rPr lang="zh-CN" altLang="en-US" sz="2000" dirty="0">
                <a:latin typeface="Arial" panose="020B0604020202020204" pitchFamily="34" charset="0"/>
                <a:ea typeface="宋体" panose="02010600030101010101" pitchFamily="2" charset="-122"/>
              </a:rPr>
              <a:t>）</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5604"/>
                                        </p:tgtEl>
                                        <p:attrNameLst>
                                          <p:attrName>style.visibility</p:attrName>
                                        </p:attrNameLst>
                                      </p:cBhvr>
                                      <p:to>
                                        <p:strVal val="visible"/>
                                      </p:to>
                                    </p:set>
                                    <p:animEffect transition="in" filter="blinds(horizontal)">
                                      <p:cBhvr>
                                        <p:cTn id="13" dur="500"/>
                                        <p:tgtEl>
                                          <p:spTgt spid="2560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5605">
                                            <p:txEl>
                                              <p:pRg st="0" end="0"/>
                                            </p:txEl>
                                          </p:spTgt>
                                        </p:tgtEl>
                                        <p:attrNameLst>
                                          <p:attrName>style.visibility</p:attrName>
                                        </p:attrNameLst>
                                      </p:cBhvr>
                                      <p:to>
                                        <p:strVal val="visible"/>
                                      </p:to>
                                    </p:set>
                                    <p:animEffect transition="in" filter="blinds(horizontal)">
                                      <p:cBhvr>
                                        <p:cTn id="18" dur="500"/>
                                        <p:tgtEl>
                                          <p:spTgt spid="2560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5606"/>
                                        </p:tgtEl>
                                        <p:attrNameLst>
                                          <p:attrName>style.visibility</p:attrName>
                                        </p:attrNameLst>
                                      </p:cBhvr>
                                      <p:to>
                                        <p:strVal val="visible"/>
                                      </p:to>
                                    </p:set>
                                    <p:animEffect transition="in" filter="wipe(left)">
                                      <p:cBhvr>
                                        <p:cTn id="23" dur="500"/>
                                        <p:tgtEl>
                                          <p:spTgt spid="2560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5607"/>
                                        </p:tgtEl>
                                        <p:attrNameLst>
                                          <p:attrName>style.visibility</p:attrName>
                                        </p:attrNameLst>
                                      </p:cBhvr>
                                      <p:to>
                                        <p:strVal val="visible"/>
                                      </p:to>
                                    </p:set>
                                    <p:animEffect transition="in" filter="blinds(horizontal)">
                                      <p:cBhvr>
                                        <p:cTn id="28" dur="500"/>
                                        <p:tgtEl>
                                          <p:spTgt spid="2560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5608"/>
                                        </p:tgtEl>
                                        <p:attrNameLst>
                                          <p:attrName>style.visibility</p:attrName>
                                        </p:attrNameLst>
                                      </p:cBhvr>
                                      <p:to>
                                        <p:strVal val="visible"/>
                                      </p:to>
                                    </p:set>
                                    <p:animEffect transition="in" filter="wipe(down)">
                                      <p:cBhvr>
                                        <p:cTn id="33" dur="500"/>
                                        <p:tgtEl>
                                          <p:spTgt spid="25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25606" grpId="0"/>
      <p:bldP spid="25607" grpId="0"/>
      <p:bldP spid="2560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6626"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6627" name="文本框 1"/>
          <p:cNvSpPr txBox="1"/>
          <p:nvPr/>
        </p:nvSpPr>
        <p:spPr>
          <a:xfrm>
            <a:off x="1537018" y="793750"/>
            <a:ext cx="47967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第三，在现实问题中寻找</a:t>
            </a:r>
            <a:r>
              <a:rPr lang="zh-CN" altLang="en-US" sz="2400" b="1" dirty="0">
                <a:latin typeface="Arial" panose="020B0604020202020204" pitchFamily="34" charset="0"/>
                <a:ea typeface="宋体" panose="02010600030101010101" pitchFamily="2" charset="-122"/>
              </a:rPr>
              <a:t>突破点</a:t>
            </a:r>
            <a:endParaRPr lang="zh-CN" altLang="en-US" sz="2400" b="1" dirty="0">
              <a:latin typeface="Arial" panose="020B0604020202020204" pitchFamily="34" charset="0"/>
              <a:ea typeface="宋体" panose="02010600030101010101" pitchFamily="2" charset="-122"/>
            </a:endParaRPr>
          </a:p>
        </p:txBody>
      </p:sp>
      <p:sp>
        <p:nvSpPr>
          <p:cNvPr id="26628" name="文本框 2"/>
          <p:cNvSpPr txBox="1"/>
          <p:nvPr/>
        </p:nvSpPr>
        <p:spPr>
          <a:xfrm>
            <a:off x="1173480" y="1179830"/>
            <a:ext cx="7242175" cy="1938020"/>
          </a:xfrm>
          <a:prstGeom prst="rect">
            <a:avLst/>
          </a:prstGeom>
          <a:noFill/>
          <a:ln w="9525">
            <a:noFill/>
          </a:ln>
        </p:spPr>
        <p:txBody>
          <a:bodyPr wrap="square" anchor="t">
            <a:spAutoFit/>
          </a:bodyPr>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a:t>
            </a:r>
            <a:r>
              <a:rPr lang="zh-CN" altLang="en-US" sz="2000" dirty="0">
                <a:latin typeface="Arial" panose="020B0604020202020204" pitchFamily="34" charset="0"/>
                <a:ea typeface="宋体" panose="02010600030101010101" pitchFamily="2" charset="-122"/>
              </a:rPr>
              <a:t>《新课程背景下农村中小学教师继续教育保障体系研究》</a:t>
            </a:r>
            <a:endParaRPr lang="zh-CN" altLang="en-US" sz="2000" dirty="0">
              <a:latin typeface="Arial" panose="020B0604020202020204" pitchFamily="34" charset="0"/>
              <a:ea typeface="宋体" panose="02010600030101010101" pitchFamily="2" charset="-122"/>
            </a:endParaRPr>
          </a:p>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《音乐新课程三维目标达成的研究》</a:t>
            </a:r>
            <a:endParaRPr lang="zh-CN" altLang="en-US" sz="2000" dirty="0">
              <a:latin typeface="Arial" panose="020B0604020202020204" pitchFamily="34" charset="0"/>
              <a:ea typeface="宋体" panose="02010600030101010101" pitchFamily="2" charset="-122"/>
            </a:endParaRPr>
          </a:p>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《提高农村教师新课程实施能力的有效途径与方法研究》</a:t>
            </a:r>
            <a:endParaRPr lang="zh-CN" altLang="en-US" sz="2000" dirty="0">
              <a:latin typeface="Arial" panose="020B0604020202020204" pitchFamily="34" charset="0"/>
              <a:ea typeface="宋体" panose="02010600030101010101" pitchFamily="2" charset="-122"/>
            </a:endParaRPr>
          </a:p>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《新课程有效教学策略研究》</a:t>
            </a:r>
            <a:endParaRPr lang="zh-CN" altLang="en-US" sz="2000" dirty="0">
              <a:latin typeface="Arial" panose="020B0604020202020204" pitchFamily="34" charset="0"/>
              <a:ea typeface="宋体" panose="02010600030101010101" pitchFamily="2" charset="-122"/>
            </a:endParaRPr>
          </a:p>
        </p:txBody>
      </p:sp>
      <p:sp>
        <p:nvSpPr>
          <p:cNvPr id="26629" name="文本框 3"/>
          <p:cNvSpPr txBox="1"/>
          <p:nvPr/>
        </p:nvSpPr>
        <p:spPr>
          <a:xfrm>
            <a:off x="804228" y="3548698"/>
            <a:ext cx="75399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第四，从学科建设或学科教学固有特点中寻找</a:t>
            </a:r>
            <a:r>
              <a:rPr lang="zh-CN" altLang="en-US" sz="2400" b="1" dirty="0">
                <a:latin typeface="Arial" panose="020B0604020202020204" pitchFamily="34" charset="0"/>
                <a:ea typeface="宋体" panose="02010600030101010101" pitchFamily="2" charset="-122"/>
              </a:rPr>
              <a:t>切入点</a:t>
            </a:r>
            <a:endParaRPr lang="zh-CN" altLang="en-US" sz="2400" b="1" dirty="0">
              <a:latin typeface="Arial" panose="020B0604020202020204" pitchFamily="34" charset="0"/>
              <a:ea typeface="宋体" panose="02010600030101010101" pitchFamily="2" charset="-122"/>
            </a:endParaRPr>
          </a:p>
        </p:txBody>
      </p:sp>
      <p:sp>
        <p:nvSpPr>
          <p:cNvPr id="26630" name="文本框 4"/>
          <p:cNvSpPr txBox="1"/>
          <p:nvPr/>
        </p:nvSpPr>
        <p:spPr>
          <a:xfrm>
            <a:off x="628015" y="4183380"/>
            <a:ext cx="8204200" cy="1260475"/>
          </a:xfrm>
          <a:prstGeom prst="rect">
            <a:avLst/>
          </a:prstGeom>
          <a:noFill/>
          <a:ln w="9525">
            <a:noFill/>
          </a:ln>
        </p:spPr>
        <p:txBody>
          <a:bodyPr wrap="square" anchor="t">
            <a:spAutoFit/>
          </a:bodyPr>
          <a:p>
            <a:pPr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如：《国际化背景下普通高中理科课程创新研究》</a:t>
            </a:r>
            <a:endParaRPr lang="zh-CN" altLang="en-US" sz="2000" dirty="0">
              <a:latin typeface="Arial" panose="020B0604020202020204" pitchFamily="34" charset="0"/>
              <a:ea typeface="宋体" panose="02010600030101010101" pitchFamily="2" charset="-122"/>
            </a:endParaRPr>
          </a:p>
          <a:p>
            <a:pPr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《精品课程网上资源用户满意度评价研究》</a:t>
            </a:r>
            <a:endParaRPr lang="zh-CN" altLang="en-US" sz="2000" dirty="0">
              <a:latin typeface="Arial" panose="020B0604020202020204" pitchFamily="34" charset="0"/>
              <a:ea typeface="宋体" panose="02010600030101010101" pitchFamily="2" charset="-122"/>
            </a:endParaRPr>
          </a:p>
          <a:p>
            <a:pPr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《“民间游戏”与幼儿园课程资源的开发研究》</a:t>
            </a:r>
            <a:endParaRPr lang="zh-CN" altLang="en-US" sz="2000" dirty="0">
              <a:latin typeface="Arial" panose="020B0604020202020204" pitchFamily="34" charset="0"/>
              <a:ea typeface="宋体" panose="02010600030101010101" pitchFamily="2" charset="-122"/>
            </a:endParaRPr>
          </a:p>
          <a:p>
            <a:pPr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《古诗文特色教学与人文素养的养成研究》</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7" dur="5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8"/>
                                        </p:tgtEl>
                                        <p:attrNameLst>
                                          <p:attrName>style.visibility</p:attrName>
                                        </p:attrNameLst>
                                      </p:cBhvr>
                                      <p:to>
                                        <p:strVal val="visible"/>
                                      </p:to>
                                    </p:set>
                                    <p:animEffect transition="in" filter="wipe(left)">
                                      <p:cBhvr>
                                        <p:cTn id="12" dur="500"/>
                                        <p:tgtEl>
                                          <p:spTgt spid="2662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629">
                                            <p:txEl>
                                              <p:pRg st="0" end="0"/>
                                            </p:txEl>
                                          </p:spTgt>
                                        </p:tgtEl>
                                        <p:attrNameLst>
                                          <p:attrName>style.visibility</p:attrName>
                                        </p:attrNameLst>
                                      </p:cBhvr>
                                      <p:to>
                                        <p:strVal val="visible"/>
                                      </p:to>
                                    </p:set>
                                    <p:animEffect transition="in" filter="blinds(horizontal)">
                                      <p:cBhvr>
                                        <p:cTn id="17" dur="500"/>
                                        <p:tgtEl>
                                          <p:spTgt spid="266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6630"/>
                                        </p:tgtEl>
                                        <p:attrNameLst>
                                          <p:attrName>style.visibility</p:attrName>
                                        </p:attrNameLst>
                                      </p:cBhvr>
                                      <p:to>
                                        <p:strVal val="visible"/>
                                      </p:to>
                                    </p:set>
                                    <p:animEffect transition="in" filter="wipe(down)">
                                      <p:cBhvr>
                                        <p:cTn id="22" dur="500"/>
                                        <p:tgtEl>
                                          <p:spTgt spid="26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2663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7650"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7651" name="文本框 1"/>
          <p:cNvSpPr txBox="1"/>
          <p:nvPr/>
        </p:nvSpPr>
        <p:spPr>
          <a:xfrm>
            <a:off x="1400175" y="514350"/>
            <a:ext cx="7043420" cy="48514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3200" dirty="0">
                <a:latin typeface="Arial" panose="020B0604020202020204" pitchFamily="34" charset="0"/>
                <a:ea typeface="宋体" panose="02010600030101010101" pitchFamily="2" charset="-122"/>
              </a:rPr>
              <a:t> </a:t>
            </a:r>
            <a:r>
              <a:rPr lang="zh-CN" altLang="en-US" sz="2400" dirty="0">
                <a:latin typeface="Arial" panose="020B0604020202020204" pitchFamily="34" charset="0"/>
                <a:ea typeface="宋体" panose="02010600030101010101" pitchFamily="2" charset="-122"/>
              </a:rPr>
              <a:t>第五，从当前国内外教育发展趋势中寻找</a:t>
            </a:r>
            <a:r>
              <a:rPr lang="zh-CN" altLang="en-US" sz="2400" b="1" dirty="0">
                <a:latin typeface="Arial" panose="020B0604020202020204" pitchFamily="34" charset="0"/>
                <a:ea typeface="宋体" panose="02010600030101010101" pitchFamily="2" charset="-122"/>
              </a:rPr>
              <a:t>挂钩点</a:t>
            </a:r>
            <a:endParaRPr lang="zh-CN" altLang="en-US" sz="2400" b="1" dirty="0">
              <a:latin typeface="Arial" panose="020B0604020202020204" pitchFamily="34" charset="0"/>
              <a:ea typeface="宋体" panose="02010600030101010101" pitchFamily="2" charset="-122"/>
            </a:endParaRPr>
          </a:p>
        </p:txBody>
      </p:sp>
      <p:sp>
        <p:nvSpPr>
          <p:cNvPr id="27652" name="文本框 2"/>
          <p:cNvSpPr txBox="1"/>
          <p:nvPr/>
        </p:nvSpPr>
        <p:spPr>
          <a:xfrm>
            <a:off x="1173480" y="999490"/>
            <a:ext cx="7569200" cy="1476375"/>
          </a:xfrm>
          <a:prstGeom prst="rect">
            <a:avLst/>
          </a:prstGeom>
          <a:noFill/>
          <a:ln w="9525">
            <a:noFill/>
          </a:ln>
        </p:spPr>
        <p:txBody>
          <a:bodyPr wrap="square" anchor="t">
            <a:spAutoFit/>
          </a:bodyPr>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如：《学生评价教育服务质量的</a:t>
            </a:r>
            <a:r>
              <a:rPr lang="zh-CN" altLang="en-US" sz="2000" dirty="0">
                <a:latin typeface="Arial" panose="020B0604020202020204" pitchFamily="34" charset="0"/>
                <a:ea typeface="宋体" panose="02010600030101010101" pitchFamily="2" charset="-122"/>
              </a:rPr>
              <a:t>实证研究》</a:t>
            </a:r>
            <a:endParaRPr lang="zh-CN" altLang="en-US" sz="2000" dirty="0">
              <a:latin typeface="Arial" panose="020B0604020202020204" pitchFamily="34" charset="0"/>
              <a:ea typeface="宋体" panose="02010600030101010101" pitchFamily="2" charset="-122"/>
            </a:endParaRPr>
          </a:p>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《弱势群体子女教育问题的社会学研究》</a:t>
            </a:r>
            <a:endParaRPr lang="zh-CN" altLang="en-US" sz="2000" dirty="0">
              <a:latin typeface="Arial" panose="020B0604020202020204" pitchFamily="34" charset="0"/>
              <a:ea typeface="宋体" panose="02010600030101010101" pitchFamily="2" charset="-122"/>
            </a:endParaRPr>
          </a:p>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《人类学视角下的农村幼儿教育质量保障及其评价体系研究》</a:t>
            </a:r>
            <a:endParaRPr lang="zh-CN" altLang="en-US" sz="2000" dirty="0">
              <a:latin typeface="Arial" panose="020B0604020202020204" pitchFamily="34" charset="0"/>
              <a:ea typeface="宋体" panose="02010600030101010101" pitchFamily="2" charset="-122"/>
            </a:endParaRPr>
          </a:p>
        </p:txBody>
      </p:sp>
      <p:sp>
        <p:nvSpPr>
          <p:cNvPr id="27653" name="文本框 3"/>
          <p:cNvSpPr txBox="1"/>
          <p:nvPr/>
        </p:nvSpPr>
        <p:spPr>
          <a:xfrm>
            <a:off x="1400175" y="2688908"/>
            <a:ext cx="47967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第六，在成败经验中寻找</a:t>
            </a:r>
            <a:r>
              <a:rPr lang="zh-CN" altLang="en-US" sz="2400" b="1" dirty="0">
                <a:latin typeface="Arial" panose="020B0604020202020204" pitchFamily="34" charset="0"/>
                <a:ea typeface="宋体" panose="02010600030101010101" pitchFamily="2" charset="-122"/>
              </a:rPr>
              <a:t>升华点</a:t>
            </a:r>
            <a:endParaRPr lang="zh-CN" altLang="en-US" sz="2400" b="1" dirty="0">
              <a:latin typeface="Arial" panose="020B0604020202020204" pitchFamily="34" charset="0"/>
              <a:ea typeface="宋体" panose="02010600030101010101" pitchFamily="2" charset="-122"/>
            </a:endParaRPr>
          </a:p>
        </p:txBody>
      </p:sp>
      <p:sp>
        <p:nvSpPr>
          <p:cNvPr id="27654" name="文本框 4"/>
          <p:cNvSpPr txBox="1"/>
          <p:nvPr/>
        </p:nvSpPr>
        <p:spPr>
          <a:xfrm>
            <a:off x="2040255" y="3075305"/>
            <a:ext cx="6337300" cy="1014730"/>
          </a:xfrm>
          <a:prstGeom prst="rect">
            <a:avLst/>
          </a:prstGeom>
          <a:noFill/>
          <a:ln w="9525">
            <a:noFill/>
          </a:ln>
        </p:spPr>
        <p:txBody>
          <a:bodyPr wrap="square" anchor="t">
            <a:spAutoFit/>
          </a:bodyPr>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如从校园文化建设成功的经验升华到《职业学校</a:t>
            </a:r>
            <a:r>
              <a:rPr lang="zh-CN" altLang="en-US" sz="2000" dirty="0">
                <a:latin typeface="Arial" panose="020B0604020202020204" pitchFamily="34" charset="0"/>
                <a:ea typeface="宋体" panose="02010600030101010101" pitchFamily="2" charset="-122"/>
              </a:rPr>
              <a:t>校园文化与企业文化对接的研究》。</a:t>
            </a:r>
            <a:endParaRPr lang="zh-CN" altLang="en-US" sz="2000" dirty="0">
              <a:latin typeface="Arial" panose="020B0604020202020204" pitchFamily="34" charset="0"/>
              <a:ea typeface="宋体" panose="02010600030101010101" pitchFamily="2" charset="-122"/>
            </a:endParaRPr>
          </a:p>
        </p:txBody>
      </p:sp>
      <p:sp>
        <p:nvSpPr>
          <p:cNvPr id="27655" name="文本框 5"/>
          <p:cNvSpPr txBox="1"/>
          <p:nvPr/>
        </p:nvSpPr>
        <p:spPr>
          <a:xfrm>
            <a:off x="1481138" y="4413250"/>
            <a:ext cx="57111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第七，在与他人比较研究中寻找</a:t>
            </a:r>
            <a:r>
              <a:rPr lang="zh-CN" altLang="en-US" sz="2400" b="1" dirty="0">
                <a:latin typeface="Arial" panose="020B0604020202020204" pitchFamily="34" charset="0"/>
                <a:ea typeface="宋体" panose="02010600030101010101" pitchFamily="2" charset="-122"/>
              </a:rPr>
              <a:t>空白点</a:t>
            </a:r>
            <a:endParaRPr lang="zh-CN" altLang="en-US" sz="2400" b="1" dirty="0">
              <a:latin typeface="Arial" panose="020B0604020202020204" pitchFamily="34" charset="0"/>
              <a:ea typeface="宋体" panose="02010600030101010101" pitchFamily="2" charset="-122"/>
            </a:endParaRPr>
          </a:p>
        </p:txBody>
      </p:sp>
      <p:sp>
        <p:nvSpPr>
          <p:cNvPr id="27656" name="文本框 6"/>
          <p:cNvSpPr txBox="1"/>
          <p:nvPr/>
        </p:nvSpPr>
        <p:spPr>
          <a:xfrm>
            <a:off x="2260600" y="4997450"/>
            <a:ext cx="5310188" cy="1014730"/>
          </a:xfrm>
          <a:prstGeom prst="rect">
            <a:avLst/>
          </a:prstGeom>
          <a:noFill/>
          <a:ln w="9525">
            <a:noFill/>
          </a:ln>
        </p:spPr>
        <p:txBody>
          <a:bodyPr wrap="square" anchor="t">
            <a:spAutoFit/>
          </a:bodyPr>
          <a:p>
            <a:pPr eaLnBrk="0" hangingPunct="0">
              <a:lnSpc>
                <a:spcPct val="150000"/>
              </a:lnSpc>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如《差距与超越—中外基础</a:t>
            </a:r>
            <a:r>
              <a:rPr lang="zh-CN" altLang="en-US" sz="2000" dirty="0">
                <a:latin typeface="Arial" panose="020B0604020202020204" pitchFamily="34" charset="0"/>
                <a:ea typeface="宋体" panose="02010600030101010101" pitchFamily="2" charset="-122"/>
              </a:rPr>
              <a:t>教育比较研究》；         《中美小学数学课程改革的比较研究</a:t>
            </a:r>
            <a:r>
              <a:rPr lang="zh-CN" altLang="en-US" sz="2000" dirty="0">
                <a:latin typeface="Arial" panose="020B0604020202020204" pitchFamily="34" charset="0"/>
                <a:ea typeface="宋体" panose="02010600030101010101" pitchFamily="2" charset="-122"/>
              </a:rPr>
              <a:t>》。</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linds(horizontal)">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2"/>
                                        </p:tgtEl>
                                        <p:attrNameLst>
                                          <p:attrName>style.visibility</p:attrName>
                                        </p:attrNameLst>
                                      </p:cBhvr>
                                      <p:to>
                                        <p:strVal val="visible"/>
                                      </p:to>
                                    </p:set>
                                    <p:animEffect transition="in" filter="wipe(left)">
                                      <p:cBhvr>
                                        <p:cTn id="12" dur="500"/>
                                        <p:tgtEl>
                                          <p:spTgt spid="2765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7653">
                                            <p:txEl>
                                              <p:pRg st="0" end="0"/>
                                            </p:txEl>
                                          </p:spTgt>
                                        </p:tgtEl>
                                        <p:attrNameLst>
                                          <p:attrName>style.visibility</p:attrName>
                                        </p:attrNameLst>
                                      </p:cBhvr>
                                      <p:to>
                                        <p:strVal val="visible"/>
                                      </p:to>
                                    </p:set>
                                    <p:animEffect transition="in" filter="blinds(horizontal)">
                                      <p:cBhvr>
                                        <p:cTn id="17" dur="500"/>
                                        <p:tgtEl>
                                          <p:spTgt spid="2765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4"/>
                                        </p:tgtEl>
                                        <p:attrNameLst>
                                          <p:attrName>style.visibility</p:attrName>
                                        </p:attrNameLst>
                                      </p:cBhvr>
                                      <p:to>
                                        <p:strVal val="visible"/>
                                      </p:to>
                                    </p:set>
                                    <p:animEffect transition="in" filter="wipe(left)">
                                      <p:cBhvr>
                                        <p:cTn id="22" dur="500"/>
                                        <p:tgtEl>
                                          <p:spTgt spid="2765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7655"/>
                                        </p:tgtEl>
                                        <p:attrNameLst>
                                          <p:attrName>style.visibility</p:attrName>
                                        </p:attrNameLst>
                                      </p:cBhvr>
                                      <p:to>
                                        <p:strVal val="visible"/>
                                      </p:to>
                                    </p:set>
                                    <p:animEffect transition="in" filter="blinds(horizontal)">
                                      <p:cBhvr>
                                        <p:cTn id="27" dur="500"/>
                                        <p:tgtEl>
                                          <p:spTgt spid="2765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7656"/>
                                        </p:tgtEl>
                                        <p:attrNameLst>
                                          <p:attrName>style.visibility</p:attrName>
                                        </p:attrNameLst>
                                      </p:cBhvr>
                                      <p:to>
                                        <p:strVal val="visible"/>
                                      </p:to>
                                    </p:set>
                                    <p:animEffect transition="in" filter="wipe(left)">
                                      <p:cBhvr>
                                        <p:cTn id="32" dur="5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27654" grpId="0"/>
      <p:bldP spid="27655" grpId="0"/>
      <p:bldP spid="2765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867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8675" name="文本框 1"/>
          <p:cNvSpPr txBox="1"/>
          <p:nvPr/>
        </p:nvSpPr>
        <p:spPr>
          <a:xfrm>
            <a:off x="685800" y="1762125"/>
            <a:ext cx="54063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第八，在教育理论文献中寻找</a:t>
            </a:r>
            <a:r>
              <a:rPr lang="zh-CN" altLang="en-US" sz="2400" b="1" dirty="0">
                <a:latin typeface="Arial" panose="020B0604020202020204" pitchFamily="34" charset="0"/>
                <a:ea typeface="宋体" panose="02010600030101010101" pitchFamily="2" charset="-122"/>
              </a:rPr>
              <a:t>支撑点</a:t>
            </a:r>
            <a:endParaRPr lang="zh-CN" altLang="en-US" sz="2400" b="1" dirty="0">
              <a:latin typeface="Arial" panose="020B0604020202020204" pitchFamily="34" charset="0"/>
              <a:ea typeface="宋体" panose="02010600030101010101" pitchFamily="2" charset="-122"/>
            </a:endParaRPr>
          </a:p>
        </p:txBody>
      </p:sp>
      <p:sp>
        <p:nvSpPr>
          <p:cNvPr id="28676" name="文本框 2"/>
          <p:cNvSpPr txBox="1"/>
          <p:nvPr/>
        </p:nvSpPr>
        <p:spPr>
          <a:xfrm>
            <a:off x="1282700" y="2312988"/>
            <a:ext cx="5516880" cy="953135"/>
          </a:xfrm>
          <a:prstGeom prst="rect">
            <a:avLst/>
          </a:prstGeom>
          <a:noFill/>
          <a:ln w="9525">
            <a:noFill/>
          </a:ln>
        </p:spPr>
        <p:txBody>
          <a:bodyPr wrap="none" anchor="t">
            <a:spAutoFit/>
          </a:bodyPr>
          <a:p>
            <a:pPr algn="l"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如：《中学生体质监测若干指标的质疑与重构》</a:t>
            </a:r>
            <a:endParaRPr lang="zh-CN" altLang="en-US" sz="2000" dirty="0">
              <a:latin typeface="Arial" panose="020B0604020202020204" pitchFamily="34" charset="0"/>
              <a:ea typeface="宋体" panose="02010600030101010101" pitchFamily="2" charset="-122"/>
            </a:endParaRPr>
          </a:p>
          <a:p>
            <a:pPr algn="l"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《中学生创造性人格量表的编制研究》</a:t>
            </a:r>
            <a:endParaRPr lang="zh-CN" altLang="en-US" sz="2000" dirty="0">
              <a:latin typeface="Arial" panose="020B0604020202020204" pitchFamily="34" charset="0"/>
              <a:ea typeface="宋体" panose="02010600030101010101" pitchFamily="2" charset="-122"/>
            </a:endParaRPr>
          </a:p>
          <a:p>
            <a:pPr algn="l"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a:t>
            </a:r>
            <a:r>
              <a:rPr lang="zh-CN" altLang="en-US" sz="2000" dirty="0">
                <a:sym typeface="+mn-ea"/>
              </a:rPr>
              <a:t>《关于职业教育几个基本问题的研究》</a:t>
            </a:r>
            <a:endParaRPr lang="zh-CN" altLang="en-US" sz="2000" dirty="0">
              <a:latin typeface="Arial" panose="020B0604020202020204" pitchFamily="34" charset="0"/>
              <a:ea typeface="宋体" panose="02010600030101010101" pitchFamily="2" charset="-122"/>
              <a:sym typeface="+mn-ea"/>
            </a:endParaRPr>
          </a:p>
        </p:txBody>
      </p:sp>
      <p:sp>
        <p:nvSpPr>
          <p:cNvPr id="28677" name="文本框 3"/>
          <p:cNvSpPr txBox="1"/>
          <p:nvPr/>
        </p:nvSpPr>
        <p:spPr>
          <a:xfrm>
            <a:off x="685800" y="3707448"/>
            <a:ext cx="6835775" cy="645160"/>
          </a:xfrm>
          <a:prstGeom prst="rect">
            <a:avLst/>
          </a:prstGeom>
          <a:noFill/>
          <a:ln w="9525">
            <a:noFill/>
          </a:ln>
        </p:spPr>
        <p:txBody>
          <a:bodyPr wrap="square" anchor="t">
            <a:spAutoFit/>
          </a:bodyPr>
          <a:p>
            <a:pPr marL="342900" indent="-342900" eaLnBrk="0" hangingPunct="0">
              <a:lnSpc>
                <a:spcPct val="150000"/>
              </a:lnSpc>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第九，从教育科学规划课题指南中寻找</a:t>
            </a:r>
            <a:r>
              <a:rPr lang="zh-CN" altLang="en-US" sz="2400" b="1" dirty="0">
                <a:latin typeface="Arial" panose="020B0604020202020204" pitchFamily="34" charset="0"/>
                <a:ea typeface="宋体" panose="02010600030101010101" pitchFamily="2" charset="-122"/>
              </a:rPr>
              <a:t>焦点</a:t>
            </a:r>
            <a:endParaRPr lang="zh-CN" altLang="en-US" sz="2400" b="1" dirty="0">
              <a:latin typeface="Arial" panose="020B0604020202020204" pitchFamily="34" charset="0"/>
              <a:ea typeface="宋体" panose="02010600030101010101" pitchFamily="2" charset="-122"/>
            </a:endParaRPr>
          </a:p>
        </p:txBody>
      </p:sp>
      <p:sp>
        <p:nvSpPr>
          <p:cNvPr id="2" name="文本框 3"/>
          <p:cNvSpPr txBox="1"/>
          <p:nvPr/>
        </p:nvSpPr>
        <p:spPr>
          <a:xfrm>
            <a:off x="828675" y="4352608"/>
            <a:ext cx="6835775" cy="1476375"/>
          </a:xfrm>
          <a:prstGeom prst="rect">
            <a:avLst/>
          </a:prstGeom>
          <a:noFill/>
          <a:ln w="9525">
            <a:noFill/>
          </a:ln>
        </p:spPr>
        <p:txBody>
          <a:bodyPr wrap="square" anchor="t">
            <a:spAutoFit/>
          </a:bodyPr>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全国教育科学规划课题指南</a:t>
            </a:r>
            <a:endParaRPr lang="zh-CN" altLang="en-US" sz="2000" dirty="0">
              <a:latin typeface="Arial" panose="020B0604020202020204" pitchFamily="34" charset="0"/>
              <a:ea typeface="宋体" panose="02010600030101010101" pitchFamily="2" charset="-122"/>
            </a:endParaRPr>
          </a:p>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湖南省教育科学规划课题指南</a:t>
            </a:r>
            <a:endParaRPr lang="zh-CN" altLang="en-US" sz="2000" dirty="0">
              <a:latin typeface="Arial" panose="020B0604020202020204" pitchFamily="34" charset="0"/>
              <a:ea typeface="宋体" panose="02010600030101010101" pitchFamily="2" charset="-122"/>
            </a:endParaRPr>
          </a:p>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湖南省教育科学研究工作者协会课题指南</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6"/>
                                        </p:tgtEl>
                                        <p:attrNameLst>
                                          <p:attrName>style.visibility</p:attrName>
                                        </p:attrNameLst>
                                      </p:cBhvr>
                                      <p:to>
                                        <p:strVal val="visible"/>
                                      </p:to>
                                    </p:set>
                                    <p:animEffect transition="in" filter="wipe(left)">
                                      <p:cBhvr>
                                        <p:cTn id="12" dur="500"/>
                                        <p:tgtEl>
                                          <p:spTgt spid="286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677"/>
                                        </p:tgtEl>
                                        <p:attrNameLst>
                                          <p:attrName>style.visibility</p:attrName>
                                        </p:attrNameLst>
                                      </p:cBhvr>
                                      <p:to>
                                        <p:strVal val="visible"/>
                                      </p:to>
                                    </p:set>
                                    <p:animEffect transition="in" filter="blinds(horizontal)">
                                      <p:cBhvr>
                                        <p:cTn id="17" dur="500"/>
                                        <p:tgtEl>
                                          <p:spTgt spid="2867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867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8675" name="文本框 1"/>
          <p:cNvSpPr txBox="1"/>
          <p:nvPr/>
        </p:nvSpPr>
        <p:spPr>
          <a:xfrm>
            <a:off x="1532255" y="793750"/>
            <a:ext cx="4504690" cy="386080"/>
          </a:xfrm>
          <a:prstGeom prst="rect">
            <a:avLst/>
          </a:prstGeom>
          <a:noFill/>
          <a:ln w="9525">
            <a:noFill/>
          </a:ln>
        </p:spPr>
        <p:txBody>
          <a:bodyPr wrap="none" anchor="t">
            <a:spAutoFit/>
          </a:bodyPr>
          <a:p>
            <a:pPr marL="342900" indent="-342900" eaLnBrk="0" hangingPunct="0">
              <a:lnSpc>
                <a:spcPct val="80000"/>
              </a:lnSpc>
              <a:spcBef>
                <a:spcPct val="20000"/>
              </a:spcBef>
              <a:buClr>
                <a:srgbClr val="CC0066"/>
              </a:buClr>
              <a:buSzPct val="70000"/>
              <a:buFont typeface="Wingdings" panose="05000000000000000000" pitchFamily="2" charset="2"/>
              <a:buChar char="v"/>
            </a:pPr>
            <a:r>
              <a:rPr lang="zh-CN" altLang="en-US" sz="2400" b="1" dirty="0">
                <a:latin typeface="Arial" panose="020B0604020202020204" pitchFamily="34" charset="0"/>
                <a:ea typeface="宋体" panose="02010600030101010101" pitchFamily="2" charset="-122"/>
              </a:rPr>
              <a:t>（三）课题申报的来源与级别</a:t>
            </a:r>
            <a:endParaRPr lang="zh-CN" altLang="en-US" sz="2400" b="1" dirty="0">
              <a:latin typeface="Arial" panose="020B0604020202020204" pitchFamily="34" charset="0"/>
              <a:ea typeface="宋体" panose="02010600030101010101" pitchFamily="2" charset="-122"/>
            </a:endParaRPr>
          </a:p>
        </p:txBody>
      </p:sp>
      <p:sp>
        <p:nvSpPr>
          <p:cNvPr id="28676" name="文本框 2"/>
          <p:cNvSpPr txBox="1"/>
          <p:nvPr/>
        </p:nvSpPr>
        <p:spPr>
          <a:xfrm>
            <a:off x="1392555" y="1687513"/>
            <a:ext cx="2570480" cy="386080"/>
          </a:xfrm>
          <a:prstGeom prst="rect">
            <a:avLst/>
          </a:prstGeom>
          <a:noFill/>
          <a:ln w="9525">
            <a:noFill/>
          </a:ln>
        </p:spPr>
        <p:txBody>
          <a:bodyPr wrap="none" anchor="t">
            <a:spAutoFit/>
          </a:bodyPr>
          <a:p>
            <a:pPr algn="l" eaLnBrk="0" hangingPunct="0">
              <a:lnSpc>
                <a:spcPct val="80000"/>
              </a:lnSpc>
              <a:spcBef>
                <a:spcPct val="20000"/>
              </a:spcBef>
              <a:buClr>
                <a:srgbClr val="CC0066"/>
              </a:buClr>
              <a:buSzPct val="70000"/>
              <a:buFont typeface="Wingdings" panose="05000000000000000000" pitchFamily="2" charset="2"/>
              <a:buNone/>
            </a:pPr>
            <a:r>
              <a:rPr lang="en-US" altLang="zh-CN" sz="2400" dirty="0">
                <a:latin typeface="Arial" panose="020B0604020202020204" pitchFamily="34" charset="0"/>
                <a:ea typeface="宋体" panose="02010600030101010101" pitchFamily="2" charset="-122"/>
              </a:rPr>
              <a:t>1.</a:t>
            </a:r>
            <a:r>
              <a:rPr lang="zh-CN" altLang="en-US" sz="2400" dirty="0">
                <a:latin typeface="Arial" panose="020B0604020202020204" pitchFamily="34" charset="0"/>
                <a:ea typeface="宋体" panose="02010600030101010101" pitchFamily="2" charset="-122"/>
              </a:rPr>
              <a:t>课题申报的来源</a:t>
            </a:r>
            <a:endParaRPr lang="zh-CN" altLang="en-US" sz="2000" dirty="0">
              <a:latin typeface="Arial" panose="020B0604020202020204" pitchFamily="34" charset="0"/>
              <a:ea typeface="宋体" panose="02010600030101010101" pitchFamily="2" charset="-122"/>
            </a:endParaRPr>
          </a:p>
        </p:txBody>
      </p:sp>
      <p:sp>
        <p:nvSpPr>
          <p:cNvPr id="28677" name="文本框 3"/>
          <p:cNvSpPr txBox="1"/>
          <p:nvPr/>
        </p:nvSpPr>
        <p:spPr>
          <a:xfrm>
            <a:off x="1173480" y="3694113"/>
            <a:ext cx="6835775" cy="645160"/>
          </a:xfrm>
          <a:prstGeom prst="rect">
            <a:avLst/>
          </a:prstGeom>
          <a:noFill/>
          <a:ln w="9525">
            <a:noFill/>
          </a:ln>
        </p:spPr>
        <p:txBody>
          <a:bodyPr wrap="square" anchor="t">
            <a:spAutoFit/>
          </a:bodyPr>
          <a:p>
            <a:pPr marL="342900" indent="-342900" eaLnBrk="0" hangingPunct="0">
              <a:lnSpc>
                <a:spcPct val="150000"/>
              </a:lnSpc>
              <a:buClr>
                <a:srgbClr val="CC0066"/>
              </a:buClr>
              <a:buSzPct val="70000"/>
              <a:buFont typeface="Wingdings" panose="05000000000000000000" pitchFamily="2" charset="2"/>
              <a:buChar char="v"/>
            </a:pPr>
            <a:r>
              <a:rPr lang="en-US" altLang="zh-CN" sz="2400" dirty="0">
                <a:latin typeface="Arial" panose="020B0604020202020204" pitchFamily="34" charset="0"/>
                <a:ea typeface="宋体" panose="02010600030101010101" pitchFamily="2" charset="-122"/>
              </a:rPr>
              <a:t>2.</a:t>
            </a:r>
            <a:r>
              <a:rPr lang="zh-CN" altLang="en-US" sz="2400" dirty="0">
                <a:latin typeface="Arial" panose="020B0604020202020204" pitchFamily="34" charset="0"/>
                <a:ea typeface="宋体" panose="02010600030101010101" pitchFamily="2" charset="-122"/>
              </a:rPr>
              <a:t>课题申报的级别</a:t>
            </a:r>
            <a:endParaRPr lang="zh-CN" altLang="en-US" sz="2400" dirty="0">
              <a:latin typeface="Arial" panose="020B0604020202020204" pitchFamily="34" charset="0"/>
              <a:ea typeface="宋体" panose="02010600030101010101" pitchFamily="2" charset="-122"/>
            </a:endParaRPr>
          </a:p>
        </p:txBody>
      </p:sp>
      <p:sp>
        <p:nvSpPr>
          <p:cNvPr id="2" name="文本框 3"/>
          <p:cNvSpPr txBox="1"/>
          <p:nvPr/>
        </p:nvSpPr>
        <p:spPr>
          <a:xfrm>
            <a:off x="1392555" y="4339273"/>
            <a:ext cx="6835775" cy="1938020"/>
          </a:xfrm>
          <a:prstGeom prst="rect">
            <a:avLst/>
          </a:prstGeom>
          <a:noFill/>
          <a:ln w="9525">
            <a:noFill/>
          </a:ln>
        </p:spPr>
        <p:txBody>
          <a:bodyPr wrap="square" anchor="t">
            <a:spAutoFit/>
          </a:bodyPr>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国家级课题</a:t>
            </a:r>
            <a:endParaRPr lang="zh-CN" altLang="en-US" sz="2000" dirty="0">
              <a:latin typeface="Arial" panose="020B0604020202020204" pitchFamily="34" charset="0"/>
              <a:ea typeface="宋体" panose="02010600030101010101" pitchFamily="2" charset="-122"/>
            </a:endParaRPr>
          </a:p>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省部级课题</a:t>
            </a:r>
            <a:endParaRPr lang="zh-CN" altLang="en-US" sz="2000" dirty="0">
              <a:latin typeface="Arial" panose="020B0604020202020204" pitchFamily="34" charset="0"/>
              <a:ea typeface="宋体" panose="02010600030101010101" pitchFamily="2" charset="-122"/>
            </a:endParaRPr>
          </a:p>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市厅级课题</a:t>
            </a:r>
            <a:endParaRPr lang="zh-CN" altLang="en-US" sz="2000" dirty="0">
              <a:latin typeface="Arial" panose="020B0604020202020204" pitchFamily="34" charset="0"/>
              <a:ea typeface="宋体" panose="02010600030101010101" pitchFamily="2" charset="-122"/>
            </a:endParaRPr>
          </a:p>
          <a:p>
            <a:pPr marL="342900" indent="-342900" eaLnBrk="0" hangingPunct="0">
              <a:lnSpc>
                <a:spcPct val="150000"/>
              </a:lnSpc>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校级课题</a:t>
            </a:r>
            <a:endParaRPr lang="zh-CN" altLang="en-US" sz="2000" dirty="0">
              <a:latin typeface="Arial" panose="020B0604020202020204" pitchFamily="34" charset="0"/>
              <a:ea typeface="宋体" panose="02010600030101010101" pitchFamily="2" charset="-122"/>
            </a:endParaRPr>
          </a:p>
        </p:txBody>
      </p:sp>
      <p:sp>
        <p:nvSpPr>
          <p:cNvPr id="3" name="文本框 2"/>
          <p:cNvSpPr txBox="1"/>
          <p:nvPr/>
        </p:nvSpPr>
        <p:spPr>
          <a:xfrm>
            <a:off x="1532255" y="2159318"/>
            <a:ext cx="2722880" cy="1260475"/>
          </a:xfrm>
          <a:prstGeom prst="rect">
            <a:avLst/>
          </a:prstGeom>
          <a:noFill/>
          <a:ln w="9525">
            <a:noFill/>
          </a:ln>
        </p:spPr>
        <p:txBody>
          <a:bodyPr wrap="none" anchor="t">
            <a:spAutoFit/>
          </a:bodyPr>
          <a:p>
            <a:pPr algn="l" eaLnBrk="0" hangingPunct="0">
              <a:lnSpc>
                <a:spcPct val="80000"/>
              </a:lnSpc>
              <a:spcBef>
                <a:spcPct val="20000"/>
              </a:spcBef>
              <a:buClr>
                <a:srgbClr val="CC0066"/>
              </a:buClr>
              <a:buSzPct val="70000"/>
              <a:buFont typeface="Wingdings" panose="05000000000000000000" pitchFamily="2" charset="2"/>
              <a:buNone/>
            </a:pPr>
            <a:r>
              <a:rPr lang="en-US" altLang="zh-CN" sz="2000" dirty="0">
                <a:latin typeface="Arial" panose="020B0604020202020204" pitchFamily="34" charset="0"/>
                <a:ea typeface="宋体" panose="02010600030101010101" pitchFamily="2" charset="-122"/>
              </a:rPr>
              <a:t>哲学社会科学规划课题</a:t>
            </a:r>
            <a:endParaRPr lang="en-US" altLang="zh-CN" sz="2000" dirty="0">
              <a:latin typeface="Arial" panose="020B0604020202020204" pitchFamily="34" charset="0"/>
              <a:ea typeface="宋体" panose="02010600030101010101" pitchFamily="2" charset="-122"/>
            </a:endParaRPr>
          </a:p>
          <a:p>
            <a:pPr algn="l"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教育科学规划课题</a:t>
            </a:r>
            <a:endParaRPr lang="zh-CN" altLang="en-US" sz="2000" dirty="0">
              <a:latin typeface="Arial" panose="020B0604020202020204" pitchFamily="34" charset="0"/>
              <a:ea typeface="宋体" panose="02010600030101010101" pitchFamily="2" charset="-122"/>
            </a:endParaRPr>
          </a:p>
          <a:p>
            <a:pPr algn="l"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基金课题</a:t>
            </a:r>
            <a:endParaRPr lang="zh-CN" altLang="en-US" sz="2000" dirty="0">
              <a:latin typeface="Arial" panose="020B0604020202020204" pitchFamily="34" charset="0"/>
              <a:ea typeface="宋体" panose="02010600030101010101" pitchFamily="2" charset="-122"/>
            </a:endParaRPr>
          </a:p>
          <a:p>
            <a:pPr algn="l" eaLnBrk="0" hangingPunct="0">
              <a:lnSpc>
                <a:spcPct val="80000"/>
              </a:lnSpc>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学会</a:t>
            </a:r>
            <a:r>
              <a:rPr lang="en-US" altLang="zh-CN" sz="2000" dirty="0">
                <a:latin typeface="Arial" panose="020B0604020202020204" pitchFamily="34" charset="0"/>
                <a:ea typeface="宋体" panose="02010600030101010101" pitchFamily="2" charset="-122"/>
              </a:rPr>
              <a:t>/</a:t>
            </a:r>
            <a:r>
              <a:rPr lang="zh-CN" altLang="en-US" sz="2000" dirty="0">
                <a:latin typeface="Arial" panose="020B0604020202020204" pitchFamily="34" charset="0"/>
                <a:ea typeface="宋体" panose="02010600030101010101" pitchFamily="2" charset="-122"/>
              </a:rPr>
              <a:t>协会课题</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6"/>
                                        </p:tgtEl>
                                        <p:attrNameLst>
                                          <p:attrName>style.visibility</p:attrName>
                                        </p:attrNameLst>
                                      </p:cBhvr>
                                      <p:to>
                                        <p:strVal val="visible"/>
                                      </p:to>
                                    </p:set>
                                    <p:animEffect transition="in" filter="wipe(left)">
                                      <p:cBhvr>
                                        <p:cTn id="12" dur="500"/>
                                        <p:tgtEl>
                                          <p:spTgt spid="286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677"/>
                                        </p:tgtEl>
                                        <p:attrNameLst>
                                          <p:attrName>style.visibility</p:attrName>
                                        </p:attrNameLst>
                                      </p:cBhvr>
                                      <p:to>
                                        <p:strVal val="visible"/>
                                      </p:to>
                                    </p:set>
                                    <p:animEffect transition="in" filter="blinds(horizontal)">
                                      <p:cBhvr>
                                        <p:cTn id="17" dur="500"/>
                                        <p:tgtEl>
                                          <p:spTgt spid="2867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945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9459" name="文本框 1"/>
          <p:cNvSpPr txBox="1"/>
          <p:nvPr/>
        </p:nvSpPr>
        <p:spPr>
          <a:xfrm>
            <a:off x="1398588" y="568325"/>
            <a:ext cx="4472940" cy="1076325"/>
          </a:xfrm>
          <a:prstGeom prst="rect">
            <a:avLst/>
          </a:prstGeom>
          <a:noFill/>
          <a:ln w="9525">
            <a:noFill/>
          </a:ln>
        </p:spPr>
        <p:txBody>
          <a:bodyPr wrap="none" anchor="t">
            <a:spAutoFit/>
          </a:bodyPr>
          <a:p>
            <a:r>
              <a:rPr lang="zh-CN" altLang="en-US" sz="2800" b="1" dirty="0">
                <a:latin typeface="Arial" panose="020B0604020202020204" pitchFamily="34" charset="0"/>
                <a:ea typeface="宋体" panose="02010600030101010101" pitchFamily="2" charset="-122"/>
              </a:rPr>
              <a:t>三、课题研究的层次与定位</a:t>
            </a:r>
            <a:br>
              <a:rPr lang="zh-CN" altLang="en-US" sz="3600" dirty="0">
                <a:latin typeface="Arial" panose="020B0604020202020204" pitchFamily="34" charset="0"/>
                <a:ea typeface="宋体" panose="02010600030101010101" pitchFamily="2" charset="-122"/>
              </a:rPr>
            </a:br>
            <a:endParaRPr lang="zh-CN" altLang="en-US" sz="3600" dirty="0">
              <a:latin typeface="Arial" panose="020B0604020202020204" pitchFamily="34" charset="0"/>
              <a:ea typeface="宋体" panose="02010600030101010101" pitchFamily="2" charset="-122"/>
            </a:endParaRPr>
          </a:p>
        </p:txBody>
      </p:sp>
      <p:sp>
        <p:nvSpPr>
          <p:cNvPr id="19460" name="文本框 2"/>
          <p:cNvSpPr txBox="1"/>
          <p:nvPr/>
        </p:nvSpPr>
        <p:spPr>
          <a:xfrm>
            <a:off x="1173163" y="1366838"/>
            <a:ext cx="5148580" cy="521970"/>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800" dirty="0">
                <a:latin typeface="Arial" panose="020B0604020202020204" pitchFamily="34" charset="0"/>
                <a:ea typeface="宋体" panose="02010600030101010101" pitchFamily="2" charset="-122"/>
              </a:rPr>
              <a:t>（一</a:t>
            </a:r>
            <a:r>
              <a:rPr lang="zh-CN" altLang="en-US" sz="2800" dirty="0">
                <a:latin typeface="Arial" panose="020B0604020202020204" pitchFamily="34" charset="0"/>
                <a:ea typeface="宋体" panose="02010600030101010101" pitchFamily="2" charset="-122"/>
              </a:rPr>
              <a:t>）课题研究的层次与水平</a:t>
            </a:r>
            <a:endParaRPr lang="zh-CN" altLang="en-US" sz="2800" dirty="0">
              <a:latin typeface="Arial" panose="020B0604020202020204" pitchFamily="34" charset="0"/>
              <a:ea typeface="宋体" panose="02010600030101010101" pitchFamily="2" charset="-122"/>
            </a:endParaRPr>
          </a:p>
        </p:txBody>
      </p:sp>
      <p:sp>
        <p:nvSpPr>
          <p:cNvPr id="19461" name="文本框 4"/>
          <p:cNvSpPr txBox="1"/>
          <p:nvPr/>
        </p:nvSpPr>
        <p:spPr>
          <a:xfrm>
            <a:off x="1173163" y="2251075"/>
            <a:ext cx="4792980"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两个层次：经验研究与理论研究</a:t>
            </a:r>
            <a:endParaRPr lang="zh-CN" altLang="en-US" sz="2400" dirty="0">
              <a:latin typeface="Arial" panose="020B0604020202020204" pitchFamily="34" charset="0"/>
              <a:ea typeface="宋体" panose="02010600030101010101" pitchFamily="2" charset="-122"/>
            </a:endParaRPr>
          </a:p>
        </p:txBody>
      </p:sp>
      <p:sp>
        <p:nvSpPr>
          <p:cNvPr id="19462" name="文本框 6"/>
          <p:cNvSpPr txBox="1"/>
          <p:nvPr/>
        </p:nvSpPr>
        <p:spPr>
          <a:xfrm>
            <a:off x="1173163" y="3087688"/>
            <a:ext cx="1744662"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四种水平</a:t>
            </a:r>
            <a:endParaRPr lang="zh-CN" altLang="en-US" sz="2400" dirty="0">
              <a:latin typeface="Arial" panose="020B0604020202020204" pitchFamily="34" charset="0"/>
              <a:ea typeface="宋体" panose="02010600030101010101" pitchFamily="2" charset="-122"/>
            </a:endParaRPr>
          </a:p>
        </p:txBody>
      </p:sp>
      <p:sp>
        <p:nvSpPr>
          <p:cNvPr id="19463" name="文本框 7"/>
          <p:cNvSpPr txBox="1"/>
          <p:nvPr/>
        </p:nvSpPr>
        <p:spPr>
          <a:xfrm>
            <a:off x="1155700" y="4002088"/>
            <a:ext cx="6826250" cy="1198880"/>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直觉观察水平：回答“发生了什么”，如学生一节课能掌握几个动作？男女学生在动作技能学习方面有什么不同特点？</a:t>
            </a:r>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ppt_x"/>
                                          </p:val>
                                        </p:tav>
                                        <p:tav tm="100000">
                                          <p:val>
                                            <p:strVal val="#ppt_x"/>
                                          </p:val>
                                        </p:tav>
                                      </p:tavLst>
                                    </p:anim>
                                    <p:anim calcmode="lin" valueType="num">
                                      <p:cBhvr additive="base">
                                        <p:cTn id="8" dur="500" fill="hold"/>
                                        <p:tgtEl>
                                          <p:spTgt spid="1945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9460"/>
                                        </p:tgtEl>
                                        <p:attrNameLst>
                                          <p:attrName>style.visibility</p:attrName>
                                        </p:attrNameLst>
                                      </p:cBhvr>
                                      <p:to>
                                        <p:strVal val="visible"/>
                                      </p:to>
                                    </p:set>
                                    <p:animEffect transition="in" filter="blinds(horizontal)">
                                      <p:cBhvr>
                                        <p:cTn id="13" dur="500"/>
                                        <p:tgtEl>
                                          <p:spTgt spid="1946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461"/>
                                        </p:tgtEl>
                                        <p:attrNameLst>
                                          <p:attrName>style.visibility</p:attrName>
                                        </p:attrNameLst>
                                      </p:cBhvr>
                                      <p:to>
                                        <p:strVal val="visible"/>
                                      </p:to>
                                    </p:set>
                                    <p:animEffect transition="in" filter="blinds(horizontal)">
                                      <p:cBhvr>
                                        <p:cTn id="18" dur="500"/>
                                        <p:tgtEl>
                                          <p:spTgt spid="1946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9462"/>
                                        </p:tgtEl>
                                        <p:attrNameLst>
                                          <p:attrName>style.visibility</p:attrName>
                                        </p:attrNameLst>
                                      </p:cBhvr>
                                      <p:to>
                                        <p:strVal val="visible"/>
                                      </p:to>
                                    </p:set>
                                    <p:animEffect transition="in" filter="blinds(horizontal)">
                                      <p:cBhvr>
                                        <p:cTn id="23" dur="500"/>
                                        <p:tgtEl>
                                          <p:spTgt spid="1946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9463">
                                            <p:txEl>
                                              <p:pRg st="0" end="0"/>
                                            </p:txEl>
                                          </p:spTgt>
                                        </p:tgtEl>
                                        <p:attrNameLst>
                                          <p:attrName>style.visibility</p:attrName>
                                        </p:attrNameLst>
                                      </p:cBhvr>
                                      <p:to>
                                        <p:strVal val="visible"/>
                                      </p:to>
                                    </p:set>
                                    <p:animEffect transition="in" filter="wipe(down)">
                                      <p:cBhvr>
                                        <p:cTn id="28" dur="500"/>
                                        <p:tgtEl>
                                          <p:spTgt spid="194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p:bldP spid="19461" grpId="0"/>
      <p:bldP spid="1946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0482"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0483" name="文本框 1"/>
          <p:cNvSpPr txBox="1"/>
          <p:nvPr/>
        </p:nvSpPr>
        <p:spPr>
          <a:xfrm>
            <a:off x="1402715" y="506730"/>
            <a:ext cx="6850063" cy="1568450"/>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探究原因水平：回答“为什么会发生这种现象”，如学生动作技能学习水平的提高是因为采取了不同的教学方法，比如</a:t>
            </a:r>
            <a:r>
              <a:rPr lang="zh-CN" altLang="en-US" sz="2400" dirty="0">
                <a:latin typeface="Arial" panose="020B0604020202020204" pitchFamily="34" charset="0"/>
                <a:ea typeface="宋体" panose="02010600030101010101" pitchFamily="2" charset="-122"/>
              </a:rPr>
              <a:t>任务驱动与项目教学法。</a:t>
            </a:r>
            <a:endParaRPr lang="zh-CN" altLang="en-US" sz="2400" dirty="0">
              <a:latin typeface="Arial" panose="020B0604020202020204" pitchFamily="34" charset="0"/>
              <a:ea typeface="宋体" panose="02010600030101010101" pitchFamily="2" charset="-122"/>
            </a:endParaRPr>
          </a:p>
        </p:txBody>
      </p:sp>
      <p:sp>
        <p:nvSpPr>
          <p:cNvPr id="20484" name="文本框 2"/>
          <p:cNvSpPr txBox="1"/>
          <p:nvPr/>
        </p:nvSpPr>
        <p:spPr>
          <a:xfrm>
            <a:off x="1402715" y="2369820"/>
            <a:ext cx="6227763" cy="1198563"/>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迁移推广水平：回答“在不同环境条件下将发生同样现象吗”，如项目教学法在城市条件好的学校可行，在农村学校也行吗？</a:t>
            </a:r>
            <a:endParaRPr lang="zh-CN" altLang="en-US" sz="2400" dirty="0">
              <a:latin typeface="Arial" panose="020B0604020202020204" pitchFamily="34" charset="0"/>
              <a:ea typeface="宋体" panose="02010600030101010101" pitchFamily="2" charset="-122"/>
            </a:endParaRPr>
          </a:p>
        </p:txBody>
      </p:sp>
      <p:sp>
        <p:nvSpPr>
          <p:cNvPr id="20485" name="文本框 3"/>
          <p:cNvSpPr txBox="1"/>
          <p:nvPr/>
        </p:nvSpPr>
        <p:spPr>
          <a:xfrm>
            <a:off x="1402715" y="3816985"/>
            <a:ext cx="6559550" cy="2553335"/>
          </a:xfrm>
          <a:prstGeom prst="rect">
            <a:avLst/>
          </a:prstGeom>
          <a:noFill/>
          <a:ln w="9525">
            <a:noFill/>
          </a:ln>
        </p:spPr>
        <p:txBody>
          <a:bodyPr wrap="square" anchor="t">
            <a:spAutoFit/>
          </a:bodyPr>
          <a:p>
            <a:pPr marL="342900" indent="-342900" algn="l">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理论研究水平：教育研究的最高水平，它的整个研究过程都必须具备理论思维，概括出研究所依据的原理，揭示教育内外部的联系和规律，最终形成较完善的理论体系。</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如：苏霍姆林斯基在几十年的教育研究中，从观察一个个同学着手，对几百名特殊的儿童进行了仔细研究，总结和概括出一些有价值的</a:t>
            </a:r>
            <a:r>
              <a:rPr lang="zh-CN" altLang="en-US" sz="2000" b="1" dirty="0">
                <a:latin typeface="Arial" panose="020B0604020202020204" pitchFamily="34" charset="0"/>
                <a:ea typeface="宋体" panose="02010600030101010101" pitchFamily="2" charset="-122"/>
              </a:rPr>
              <a:t>教育规律</a:t>
            </a:r>
            <a:r>
              <a:rPr lang="zh-CN" altLang="en-US" sz="2000" dirty="0">
                <a:latin typeface="Arial" panose="020B0604020202020204" pitchFamily="34" charset="0"/>
                <a:ea typeface="宋体" panose="02010600030101010101" pitchFamily="2" charset="-122"/>
              </a:rPr>
              <a:t>。</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up)">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484">
                                            <p:txEl>
                                              <p:pRg st="0" end="0"/>
                                            </p:txEl>
                                          </p:spTgt>
                                        </p:tgtEl>
                                        <p:attrNameLst>
                                          <p:attrName>style.visibility</p:attrName>
                                        </p:attrNameLst>
                                      </p:cBhvr>
                                      <p:to>
                                        <p:strVal val="visible"/>
                                      </p:to>
                                    </p:set>
                                    <p:animEffect transition="in" filter="wipe(left)">
                                      <p:cBhvr>
                                        <p:cTn id="12" dur="500"/>
                                        <p:tgtEl>
                                          <p:spTgt spid="2048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485">
                                            <p:txEl>
                                              <p:pRg st="0" end="0"/>
                                            </p:txEl>
                                          </p:spTgt>
                                        </p:tgtEl>
                                        <p:attrNameLst>
                                          <p:attrName>style.visibility</p:attrName>
                                        </p:attrNameLst>
                                      </p:cBhvr>
                                      <p:to>
                                        <p:strVal val="visible"/>
                                      </p:to>
                                    </p:set>
                                    <p:animEffect transition="in" filter="wipe(down)">
                                      <p:cBhvr>
                                        <p:cTn id="17" dur="500"/>
                                        <p:tgtEl>
                                          <p:spTgt spid="2048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0485">
                                            <p:txEl>
                                              <p:pRg st="1" end="1"/>
                                            </p:txEl>
                                          </p:spTgt>
                                        </p:tgtEl>
                                        <p:attrNameLst>
                                          <p:attrName>style.visibility</p:attrName>
                                        </p:attrNameLst>
                                      </p:cBhvr>
                                      <p:to>
                                        <p:strVal val="visible"/>
                                      </p:to>
                                    </p:set>
                                    <p:animEffect transition="in" filter="wipe(down)">
                                      <p:cBhvr>
                                        <p:cTn id="22" dur="500"/>
                                        <p:tgtEl>
                                          <p:spTgt spid="204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1506"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1507" name="文本框 1"/>
          <p:cNvSpPr txBox="1"/>
          <p:nvPr/>
        </p:nvSpPr>
        <p:spPr>
          <a:xfrm>
            <a:off x="1081723" y="609600"/>
            <a:ext cx="3243580" cy="570865"/>
          </a:xfrm>
          <a:prstGeom prst="rect">
            <a:avLst/>
          </a:prstGeom>
          <a:noFill/>
          <a:ln w="9525">
            <a:noFill/>
          </a:ln>
        </p:spPr>
        <p:txBody>
          <a:bodyPr wrap="none" anchor="t">
            <a:spAutoFit/>
          </a:bodyPr>
          <a:p>
            <a:pPr marL="609600" indent="-609600" algn="just">
              <a:lnSpc>
                <a:spcPct val="130000"/>
              </a:lnSpc>
              <a:spcBef>
                <a:spcPct val="20000"/>
              </a:spcBef>
              <a:buClr>
                <a:srgbClr val="CC0066"/>
              </a:buClr>
              <a:buSzPct val="70000"/>
              <a:buFont typeface="Wingdings" panose="05000000000000000000" pitchFamily="2" charset="2"/>
              <a:buNone/>
            </a:pPr>
            <a:r>
              <a:rPr lang="zh-CN" altLang="en-US" sz="2400" b="1" dirty="0">
                <a:latin typeface="黑体" panose="02010609060101010101" pitchFamily="49" charset="-122"/>
                <a:ea typeface="黑体" panose="02010609060101010101" pitchFamily="49" charset="-122"/>
              </a:rPr>
              <a:t>（二</a:t>
            </a:r>
            <a:r>
              <a:rPr lang="zh-CN" altLang="en-US" sz="2400" b="1" dirty="0">
                <a:latin typeface="黑体" panose="02010609060101010101" pitchFamily="49" charset="-122"/>
                <a:ea typeface="黑体" panose="02010609060101010101" pitchFamily="49" charset="-122"/>
              </a:rPr>
              <a:t>）课题研究的定位</a:t>
            </a:r>
            <a:endParaRPr lang="zh-CN" altLang="en-US" sz="2400" b="1" dirty="0">
              <a:latin typeface="黑体" panose="02010609060101010101" pitchFamily="49" charset="-122"/>
              <a:ea typeface="黑体" panose="02010609060101010101" pitchFamily="49" charset="-122"/>
            </a:endParaRPr>
          </a:p>
        </p:txBody>
      </p:sp>
      <p:sp>
        <p:nvSpPr>
          <p:cNvPr id="21514" name="圆角矩形 16"/>
          <p:cNvSpPr/>
          <p:nvPr>
            <p:custDataLst>
              <p:tags r:id="rId3"/>
            </p:custDataLst>
          </p:nvPr>
        </p:nvSpPr>
        <p:spPr>
          <a:xfrm>
            <a:off x="2742883" y="1946593"/>
            <a:ext cx="4702175" cy="584200"/>
          </a:xfrm>
          <a:prstGeom prst="roundRect">
            <a:avLst>
              <a:gd name="adj" fmla="val 7972"/>
            </a:avLst>
          </a:prstGeom>
          <a:solidFill>
            <a:srgbClr val="B8DF62"/>
          </a:solidFill>
          <a:ln w="9525">
            <a:noFill/>
          </a:ln>
        </p:spPr>
        <p:txBody>
          <a:bodyPr wrap="square" lIns="180000" tIns="0" rIns="91440" bIns="0" anchor="ctr"/>
          <a:p>
            <a:pPr marL="609600" indent="-609600" algn="just">
              <a:lnSpc>
                <a:spcPct val="130000"/>
              </a:lnSpc>
              <a:spcBef>
                <a:spcPct val="20000"/>
              </a:spcBef>
              <a:buClr>
                <a:srgbClr val="CC0066"/>
              </a:buClr>
              <a:buSzPct val="70000"/>
              <a:buFont typeface="Wingdings" panose="05000000000000000000" pitchFamily="2" charset="2"/>
              <a:buNone/>
            </a:pPr>
            <a:r>
              <a:rPr lang="en-US" altLang="zh-CN" sz="2400" b="1" dirty="0">
                <a:latin typeface="黑体" panose="02010609060101010101" pitchFamily="49" charset="-122"/>
                <a:ea typeface="黑体" panose="02010609060101010101" pitchFamily="49" charset="-122"/>
              </a:rPr>
              <a:t>1.</a:t>
            </a:r>
            <a:r>
              <a:rPr lang="zh-CN" altLang="en-US" sz="2400" b="1" dirty="0">
                <a:latin typeface="黑体" panose="02010609060101010101" pitchFamily="49" charset="-122"/>
                <a:ea typeface="黑体" panose="02010609060101010101" pitchFamily="49" charset="-122"/>
              </a:rPr>
              <a:t>以应用研究为主</a:t>
            </a:r>
            <a:endParaRPr lang="zh-CN" altLang="en-US" sz="2400" b="1" dirty="0">
              <a:latin typeface="黑体" panose="02010609060101010101" pitchFamily="49" charset="-122"/>
              <a:ea typeface="黑体" panose="02010609060101010101" pitchFamily="49" charset="-122"/>
            </a:endParaRPr>
          </a:p>
        </p:txBody>
      </p:sp>
      <p:sp>
        <p:nvSpPr>
          <p:cNvPr id="21523" name="圆角矩形 26"/>
          <p:cNvSpPr/>
          <p:nvPr>
            <p:custDataLst>
              <p:tags r:id="rId4"/>
            </p:custDataLst>
          </p:nvPr>
        </p:nvSpPr>
        <p:spPr>
          <a:xfrm>
            <a:off x="2742883" y="3195955"/>
            <a:ext cx="4702175" cy="584200"/>
          </a:xfrm>
          <a:prstGeom prst="roundRect">
            <a:avLst>
              <a:gd name="adj" fmla="val 7972"/>
            </a:avLst>
          </a:prstGeom>
          <a:solidFill>
            <a:srgbClr val="B8DF62"/>
          </a:solidFill>
          <a:ln w="9525">
            <a:noFill/>
          </a:ln>
        </p:spPr>
        <p:txBody>
          <a:bodyPr wrap="square" lIns="180000" tIns="0" rIns="91440" bIns="0" anchor="ctr"/>
          <a:p>
            <a:pPr marL="342900" indent="-342900" algn="just">
              <a:spcBef>
                <a:spcPct val="20000"/>
              </a:spcBef>
              <a:buClr>
                <a:srgbClr val="CC0066"/>
              </a:buClr>
              <a:buSzPct val="70000"/>
              <a:buFont typeface="Wingdings" panose="05000000000000000000" pitchFamily="2" charset="2"/>
              <a:buNone/>
            </a:pPr>
            <a:r>
              <a:rPr lang="en-US" sz="2400" b="1" dirty="0">
                <a:latin typeface="黑体" panose="02010609060101010101" pitchFamily="49" charset="-122"/>
                <a:ea typeface="黑体" panose="02010609060101010101" pitchFamily="49" charset="-122"/>
              </a:rPr>
              <a:t>2.</a:t>
            </a:r>
            <a:r>
              <a:rPr lang="zh-CN" altLang="en-US" sz="2400" b="1" dirty="0">
                <a:latin typeface="黑体" panose="02010609060101010101" pitchFamily="49" charset="-122"/>
                <a:ea typeface="黑体" panose="02010609060101010101" pitchFamily="49" charset="-122"/>
              </a:rPr>
              <a:t>以中、微观研究为主</a:t>
            </a:r>
            <a:endParaRPr lang="zh-CN" altLang="en-US" sz="2400" b="1" dirty="0">
              <a:latin typeface="黑体" panose="02010609060101010101" pitchFamily="49" charset="-122"/>
              <a:ea typeface="黑体" panose="02010609060101010101" pitchFamily="49" charset="-122"/>
            </a:endParaRPr>
          </a:p>
        </p:txBody>
      </p:sp>
      <p:sp>
        <p:nvSpPr>
          <p:cNvPr id="21532" name="圆角矩形 41"/>
          <p:cNvSpPr/>
          <p:nvPr>
            <p:custDataLst>
              <p:tags r:id="rId5"/>
            </p:custDataLst>
          </p:nvPr>
        </p:nvSpPr>
        <p:spPr>
          <a:xfrm>
            <a:off x="2742883" y="4446905"/>
            <a:ext cx="4702175" cy="860425"/>
          </a:xfrm>
          <a:prstGeom prst="roundRect">
            <a:avLst>
              <a:gd name="adj" fmla="val 7972"/>
            </a:avLst>
          </a:prstGeom>
          <a:solidFill>
            <a:srgbClr val="B8DF62"/>
          </a:solidFill>
          <a:ln w="9525">
            <a:noFill/>
          </a:ln>
        </p:spPr>
        <p:txBody>
          <a:bodyPr wrap="square" lIns="180000" tIns="0" rIns="91440" bIns="0" anchor="ctr"/>
          <a:p>
            <a:pPr marL="342900" indent="-342900" algn="just">
              <a:spcBef>
                <a:spcPct val="20000"/>
              </a:spcBef>
              <a:buClr>
                <a:srgbClr val="CC0066"/>
              </a:buClr>
              <a:buSzPct val="70000"/>
              <a:buFont typeface="Wingdings" panose="05000000000000000000" pitchFamily="2" charset="2"/>
              <a:buNone/>
            </a:pPr>
            <a:r>
              <a:rPr lang="en-US" sz="2400" b="1" dirty="0">
                <a:latin typeface="Arial" panose="020B0604020202020204" pitchFamily="34" charset="0"/>
                <a:ea typeface="黑体" panose="02010609060101010101" pitchFamily="49" charset="-122"/>
              </a:rPr>
              <a:t>3.</a:t>
            </a:r>
            <a:r>
              <a:rPr lang="zh-CN" altLang="en-US" sz="2400" b="1" dirty="0">
                <a:latin typeface="Arial" panose="020B0604020202020204" pitchFamily="34" charset="0"/>
                <a:ea typeface="黑体" panose="02010609060101010101" pitchFamily="49" charset="-122"/>
              </a:rPr>
              <a:t>以调查研究、相关研究和比较研究为主</a:t>
            </a:r>
            <a:endParaRPr lang="zh-CN" altLang="en-US" sz="2400" b="1" dirty="0">
              <a:latin typeface="Arial" panose="020B0604020202020204" pitchFamily="34" charset="0"/>
              <a:ea typeface="黑体" panose="02010609060101010101" pitchFamily="49" charset="-122"/>
            </a:endParaRPr>
          </a:p>
        </p:txBody>
      </p:sp>
      <p:sp>
        <p:nvSpPr>
          <p:cNvPr id="2" name="文本框 1"/>
          <p:cNvSpPr txBox="1"/>
          <p:nvPr/>
        </p:nvSpPr>
        <p:spPr>
          <a:xfrm>
            <a:off x="1047750" y="1845310"/>
            <a:ext cx="1790065" cy="3448685"/>
          </a:xfrm>
          <a:prstGeom prst="rect">
            <a:avLst/>
          </a:prstGeom>
          <a:noFill/>
        </p:spPr>
        <p:txBody>
          <a:bodyPr wrap="square" rtlCol="0" anchor="t">
            <a:spAutoFit/>
          </a:bodyPr>
          <a:p>
            <a:pPr algn="ctr">
              <a:lnSpc>
                <a:spcPct val="130000"/>
              </a:lnSpc>
            </a:pPr>
            <a:r>
              <a:rPr lang="zh-CN" altLang="en-US" sz="2400" b="1" dirty="0">
                <a:latin typeface="黑体" panose="02010609060101010101" pitchFamily="49" charset="-122"/>
                <a:ea typeface="黑体" panose="02010609060101010101" pitchFamily="49" charset="-122"/>
                <a:sym typeface="+mn-ea"/>
              </a:rPr>
              <a:t>应</a:t>
            </a:r>
            <a:endParaRPr lang="zh-CN" altLang="en-US" sz="2400" b="1" dirty="0">
              <a:latin typeface="黑体" panose="02010609060101010101" pitchFamily="49" charset="-122"/>
              <a:ea typeface="黑体" panose="02010609060101010101" pitchFamily="49" charset="-122"/>
              <a:sym typeface="+mn-ea"/>
            </a:endParaRPr>
          </a:p>
          <a:p>
            <a:pPr algn="ctr">
              <a:lnSpc>
                <a:spcPct val="130000"/>
              </a:lnSpc>
            </a:pPr>
            <a:r>
              <a:rPr lang="zh-CN" altLang="en-US" sz="2400" b="1" dirty="0">
                <a:latin typeface="黑体" panose="02010609060101010101" pitchFamily="49" charset="-122"/>
                <a:ea typeface="黑体" panose="02010609060101010101" pitchFamily="49" charset="-122"/>
                <a:sym typeface="+mn-ea"/>
              </a:rPr>
              <a:t>体</a:t>
            </a:r>
            <a:endParaRPr lang="zh-CN" altLang="en-US" sz="2400" b="1" dirty="0">
              <a:latin typeface="黑体" panose="02010609060101010101" pitchFamily="49" charset="-122"/>
              <a:ea typeface="黑体" panose="02010609060101010101" pitchFamily="49" charset="-122"/>
              <a:sym typeface="+mn-ea"/>
            </a:endParaRPr>
          </a:p>
          <a:p>
            <a:pPr algn="ctr">
              <a:lnSpc>
                <a:spcPct val="130000"/>
              </a:lnSpc>
            </a:pPr>
            <a:r>
              <a:rPr lang="zh-CN" altLang="en-US" sz="2400" b="1" dirty="0">
                <a:latin typeface="黑体" panose="02010609060101010101" pitchFamily="49" charset="-122"/>
                <a:ea typeface="黑体" panose="02010609060101010101" pitchFamily="49" charset="-122"/>
                <a:sym typeface="+mn-ea"/>
              </a:rPr>
              <a:t>现</a:t>
            </a:r>
            <a:endParaRPr lang="zh-CN" altLang="en-US" sz="2400" b="1" dirty="0">
              <a:latin typeface="黑体" panose="02010609060101010101" pitchFamily="49" charset="-122"/>
              <a:ea typeface="黑体" panose="02010609060101010101" pitchFamily="49" charset="-122"/>
              <a:sym typeface="+mn-ea"/>
            </a:endParaRPr>
          </a:p>
          <a:p>
            <a:pPr algn="ctr">
              <a:lnSpc>
                <a:spcPct val="130000"/>
              </a:lnSpc>
            </a:pPr>
            <a:r>
              <a:rPr lang="zh-CN" altLang="en-US" sz="2400" b="1" dirty="0">
                <a:latin typeface="黑体" panose="02010609060101010101" pitchFamily="49" charset="-122"/>
                <a:ea typeface="黑体" panose="02010609060101010101" pitchFamily="49" charset="-122"/>
                <a:sym typeface="+mn-ea"/>
              </a:rPr>
              <a:t>三</a:t>
            </a:r>
            <a:endParaRPr lang="zh-CN" altLang="en-US" sz="2400" b="1" dirty="0">
              <a:latin typeface="黑体" panose="02010609060101010101" pitchFamily="49" charset="-122"/>
              <a:ea typeface="黑体" panose="02010609060101010101" pitchFamily="49" charset="-122"/>
              <a:sym typeface="+mn-ea"/>
            </a:endParaRPr>
          </a:p>
          <a:p>
            <a:pPr algn="ctr">
              <a:lnSpc>
                <a:spcPct val="130000"/>
              </a:lnSpc>
            </a:pPr>
            <a:r>
              <a:rPr lang="zh-CN" altLang="en-US" sz="2400" b="1" dirty="0">
                <a:latin typeface="黑体" panose="02010609060101010101" pitchFamily="49" charset="-122"/>
                <a:ea typeface="黑体" panose="02010609060101010101" pitchFamily="49" charset="-122"/>
                <a:sym typeface="+mn-ea"/>
              </a:rPr>
              <a:t>个</a:t>
            </a:r>
            <a:endParaRPr lang="zh-CN" altLang="en-US" sz="2400" b="1" dirty="0">
              <a:latin typeface="黑体" panose="02010609060101010101" pitchFamily="49" charset="-122"/>
              <a:ea typeface="黑体" panose="02010609060101010101" pitchFamily="49" charset="-122"/>
              <a:sym typeface="+mn-ea"/>
            </a:endParaRPr>
          </a:p>
          <a:p>
            <a:pPr algn="ctr">
              <a:lnSpc>
                <a:spcPct val="130000"/>
              </a:lnSpc>
            </a:pPr>
            <a:r>
              <a:rPr lang="zh-CN" altLang="en-US" sz="2400" b="1" dirty="0">
                <a:latin typeface="黑体" panose="02010609060101010101" pitchFamily="49" charset="-122"/>
                <a:ea typeface="黑体" panose="02010609060101010101" pitchFamily="49" charset="-122"/>
                <a:sym typeface="+mn-ea"/>
              </a:rPr>
              <a:t>为</a:t>
            </a:r>
            <a:endParaRPr lang="zh-CN" altLang="en-US" sz="2400" b="1" dirty="0">
              <a:latin typeface="黑体" panose="02010609060101010101" pitchFamily="49" charset="-122"/>
              <a:ea typeface="黑体" panose="02010609060101010101" pitchFamily="49" charset="-122"/>
              <a:sym typeface="+mn-ea"/>
            </a:endParaRPr>
          </a:p>
          <a:p>
            <a:pPr algn="ctr">
              <a:lnSpc>
                <a:spcPct val="130000"/>
              </a:lnSpc>
            </a:pPr>
            <a:r>
              <a:rPr lang="zh-CN" altLang="en-US" sz="2400" b="1" dirty="0">
                <a:latin typeface="黑体" panose="02010609060101010101" pitchFamily="49" charset="-122"/>
                <a:ea typeface="黑体" panose="02010609060101010101" pitchFamily="49" charset="-122"/>
                <a:sym typeface="+mn-ea"/>
              </a:rPr>
              <a:t>主</a:t>
            </a:r>
            <a:endParaRPr lang="zh-CN" altLang="en-US"/>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ppt_x"/>
                                          </p:val>
                                        </p:tav>
                                        <p:tav tm="100000">
                                          <p:val>
                                            <p:strVal val="#ppt_x"/>
                                          </p:val>
                                        </p:tav>
                                      </p:tavLst>
                                    </p:anim>
                                    <p:anim calcmode="lin" valueType="num">
                                      <p:cBhvr additive="base">
                                        <p:cTn id="8" dur="500" fill="hold"/>
                                        <p:tgtEl>
                                          <p:spTgt spid="2150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514"/>
                                        </p:tgtEl>
                                        <p:attrNameLst>
                                          <p:attrName>style.visibility</p:attrName>
                                        </p:attrNameLst>
                                      </p:cBhvr>
                                      <p:to>
                                        <p:strVal val="visible"/>
                                      </p:to>
                                    </p:set>
                                    <p:animEffect transition="in" filter="blinds(horizontal)">
                                      <p:cBhvr>
                                        <p:cTn id="18" dur="500"/>
                                        <p:tgtEl>
                                          <p:spTgt spid="2151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523"/>
                                        </p:tgtEl>
                                        <p:attrNameLst>
                                          <p:attrName>style.visibility</p:attrName>
                                        </p:attrNameLst>
                                      </p:cBhvr>
                                      <p:to>
                                        <p:strVal val="visible"/>
                                      </p:to>
                                    </p:set>
                                    <p:animEffect transition="in" filter="blinds(horizontal)">
                                      <p:cBhvr>
                                        <p:cTn id="23" dur="500"/>
                                        <p:tgtEl>
                                          <p:spTgt spid="2152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1532"/>
                                        </p:tgtEl>
                                        <p:attrNameLst>
                                          <p:attrName>style.visibility</p:attrName>
                                        </p:attrNameLst>
                                      </p:cBhvr>
                                      <p:to>
                                        <p:strVal val="visible"/>
                                      </p:to>
                                    </p:set>
                                    <p:animEffect transition="in" filter="blinds(horizontal)">
                                      <p:cBhvr>
                                        <p:cTn id="28" dur="500"/>
                                        <p:tgtEl>
                                          <p:spTgt spid="21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 grpId="0"/>
      <p:bldP spid="21514" grpId="0" animBg="1"/>
      <p:bldP spid="21523" grpId="0" animBg="1"/>
      <p:bldP spid="2153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2530"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2531" name="文本框 27"/>
          <p:cNvSpPr txBox="1"/>
          <p:nvPr/>
        </p:nvSpPr>
        <p:spPr>
          <a:xfrm>
            <a:off x="1371600" y="827088"/>
            <a:ext cx="4078288" cy="1296670"/>
          </a:xfrm>
          <a:prstGeom prst="rect">
            <a:avLst/>
          </a:prstGeom>
          <a:noFill/>
          <a:ln w="9525">
            <a:noFill/>
          </a:ln>
        </p:spPr>
        <p:txBody>
          <a:bodyPr wrap="square" anchor="t">
            <a:spAutoFit/>
          </a:bodyPr>
          <a:p>
            <a:pPr marL="609600" indent="-609600" algn="just">
              <a:lnSpc>
                <a:spcPct val="130000"/>
              </a:lnSpc>
              <a:spcBef>
                <a:spcPct val="20000"/>
              </a:spcBef>
              <a:buClr>
                <a:srgbClr val="CC0066"/>
              </a:buClr>
              <a:buSzPct val="70000"/>
              <a:buFont typeface="Wingdings" panose="05000000000000000000" pitchFamily="2" charset="2"/>
              <a:buNone/>
            </a:pPr>
            <a:r>
              <a:rPr lang="en-US" altLang="zh-CN" sz="2800" b="1" dirty="0">
                <a:solidFill>
                  <a:srgbClr val="0033CC"/>
                </a:solidFill>
                <a:latin typeface="黑体" panose="02010609060101010101" pitchFamily="49" charset="-122"/>
                <a:ea typeface="黑体" panose="02010609060101010101" pitchFamily="49" charset="-122"/>
              </a:rPr>
              <a:t>1.</a:t>
            </a:r>
            <a:r>
              <a:rPr lang="zh-CN" altLang="en-US" sz="2800" b="1" dirty="0">
                <a:solidFill>
                  <a:srgbClr val="0033CC"/>
                </a:solidFill>
                <a:latin typeface="黑体" panose="02010609060101010101" pitchFamily="49" charset="-122"/>
                <a:ea typeface="黑体" panose="02010609060101010101" pitchFamily="49" charset="-122"/>
              </a:rPr>
              <a:t>以应用研究为主</a:t>
            </a:r>
            <a:endParaRPr lang="zh-CN" altLang="en-US" sz="2800" b="1" dirty="0">
              <a:latin typeface="黑体" panose="02010609060101010101" pitchFamily="49" charset="-122"/>
              <a:ea typeface="黑体" panose="02010609060101010101" pitchFamily="49" charset="-122"/>
            </a:endParaRPr>
          </a:p>
          <a:p>
            <a:pPr marL="609600" indent="-609600" algn="just">
              <a:lnSpc>
                <a:spcPct val="130000"/>
              </a:lnSpc>
              <a:spcBef>
                <a:spcPct val="20000"/>
              </a:spcBef>
              <a:buClr>
                <a:srgbClr val="CC0066"/>
              </a:buClr>
              <a:buSzPct val="70000"/>
              <a:buFont typeface="Wingdings" panose="05000000000000000000" pitchFamily="2" charset="2"/>
              <a:buChar char="v"/>
            </a:pPr>
            <a:endParaRPr lang="zh-CN" altLang="en-US" sz="2800">
              <a:latin typeface="Arial" panose="020B0604020202020204" pitchFamily="34" charset="0"/>
              <a:ea typeface="宋体" panose="02010600030101010101" pitchFamily="2" charset="-122"/>
            </a:endParaRPr>
          </a:p>
        </p:txBody>
      </p:sp>
      <p:sp>
        <p:nvSpPr>
          <p:cNvPr id="22532" name="文本框 29"/>
          <p:cNvSpPr txBox="1"/>
          <p:nvPr/>
        </p:nvSpPr>
        <p:spPr>
          <a:xfrm>
            <a:off x="930275" y="1812925"/>
            <a:ext cx="6527800" cy="1530350"/>
          </a:xfrm>
          <a:prstGeom prst="rect">
            <a:avLst/>
          </a:prstGeom>
          <a:noFill/>
          <a:ln w="9525">
            <a:noFill/>
          </a:ln>
        </p:spPr>
        <p:txBody>
          <a:bodyPr wrap="square" anchor="t">
            <a:spAutoFit/>
          </a:bodyPr>
          <a:p>
            <a:pPr marL="609600" indent="-609600" algn="just">
              <a:lnSpc>
                <a:spcPct val="130000"/>
              </a:lnSpc>
              <a:spcBef>
                <a:spcPct val="20000"/>
              </a:spcBef>
              <a:buClr>
                <a:srgbClr val="CC0066"/>
              </a:buClr>
              <a:buSzPct val="70000"/>
              <a:buFont typeface="Wingdings" panose="05000000000000000000" pitchFamily="2" charset="2"/>
              <a:buChar char="v"/>
            </a:pPr>
            <a:r>
              <a:rPr lang="zh-CN" altLang="en-US" sz="2400" dirty="0">
                <a:solidFill>
                  <a:srgbClr val="0033CC"/>
                </a:solidFill>
                <a:latin typeface="黑体" panose="02010609060101010101" pitchFamily="49" charset="-122"/>
                <a:ea typeface="黑体" panose="02010609060101010101" pitchFamily="49" charset="-122"/>
              </a:rPr>
              <a:t>应用研究重在把学术转化为技术、理论转化为方法、理念转化为政策,重在回答</a:t>
            </a:r>
            <a:r>
              <a:rPr lang="zh-CN" altLang="en-US" sz="2400" dirty="0">
                <a:solidFill>
                  <a:srgbClr val="0033CC"/>
                </a:solidFill>
                <a:latin typeface="Arial" panose="020B0604020202020204" pitchFamily="34" charset="0"/>
                <a:ea typeface="黑体" panose="02010609060101010101" pitchFamily="49" charset="-122"/>
              </a:rPr>
              <a:t>“</a:t>
            </a:r>
            <a:r>
              <a:rPr lang="zh-CN" altLang="en-US" sz="2400" dirty="0">
                <a:solidFill>
                  <a:srgbClr val="0033CC"/>
                </a:solidFill>
                <a:latin typeface="黑体" panose="02010609060101010101" pitchFamily="49" charset="-122"/>
                <a:ea typeface="黑体" panose="02010609060101010101" pitchFamily="49" charset="-122"/>
              </a:rPr>
              <a:t>怎么办和应该怎么办</a:t>
            </a:r>
            <a:r>
              <a:rPr lang="zh-CN" altLang="en-US" sz="2400" dirty="0">
                <a:solidFill>
                  <a:srgbClr val="0033CC"/>
                </a:solidFill>
                <a:latin typeface="Arial" panose="020B0604020202020204" pitchFamily="34" charset="0"/>
                <a:ea typeface="黑体" panose="02010609060101010101" pitchFamily="49" charset="-122"/>
              </a:rPr>
              <a:t>”</a:t>
            </a:r>
            <a:r>
              <a:rPr lang="zh-CN" altLang="en-US" sz="2400" dirty="0">
                <a:solidFill>
                  <a:srgbClr val="0033CC"/>
                </a:solidFill>
                <a:latin typeface="黑体" panose="02010609060101010101" pitchFamily="49" charset="-122"/>
                <a:ea typeface="黑体" panose="02010609060101010101" pitchFamily="49" charset="-122"/>
              </a:rPr>
              <a:t>的问题。</a:t>
            </a:r>
            <a:endParaRPr lang="zh-CN" altLang="en-US">
              <a:latin typeface="Arial" panose="020B0604020202020204" pitchFamily="34" charset="0"/>
              <a:ea typeface="宋体" panose="02010600030101010101" pitchFamily="2" charset="-122"/>
            </a:endParaRPr>
          </a:p>
        </p:txBody>
      </p:sp>
      <p:sp>
        <p:nvSpPr>
          <p:cNvPr id="22533" name="文本框 30"/>
          <p:cNvSpPr txBox="1"/>
          <p:nvPr/>
        </p:nvSpPr>
        <p:spPr>
          <a:xfrm>
            <a:off x="930275" y="3867150"/>
            <a:ext cx="6105525" cy="1529715"/>
          </a:xfrm>
          <a:prstGeom prst="rect">
            <a:avLst/>
          </a:prstGeom>
          <a:noFill/>
          <a:ln w="9525">
            <a:noFill/>
          </a:ln>
        </p:spPr>
        <p:txBody>
          <a:bodyPr wrap="square" anchor="t">
            <a:spAutoFit/>
          </a:bodyPr>
          <a:p>
            <a:pPr marL="609600" indent="-609600" algn="just">
              <a:lnSpc>
                <a:spcPct val="130000"/>
              </a:lnSpc>
              <a:spcBef>
                <a:spcPct val="20000"/>
              </a:spcBef>
              <a:buClr>
                <a:srgbClr val="CC0066"/>
              </a:buClr>
              <a:buSzPct val="70000"/>
              <a:buFont typeface="Wingdings" panose="05000000000000000000" pitchFamily="2" charset="2"/>
              <a:buChar char="v"/>
            </a:pPr>
            <a:r>
              <a:rPr lang="zh-CN" altLang="en-US" sz="2400" dirty="0">
                <a:solidFill>
                  <a:srgbClr val="0033CC"/>
                </a:solidFill>
                <a:latin typeface="黑体" panose="02010609060101010101" pitchFamily="49" charset="-122"/>
                <a:ea typeface="黑体" panose="02010609060101010101" pitchFamily="49" charset="-122"/>
              </a:rPr>
              <a:t>研究的重点领域：如中小学课程教学研究；基础教育改革路径研究；基础教育相关</a:t>
            </a:r>
            <a:r>
              <a:rPr lang="zh-CN" altLang="en-US" sz="2400" dirty="0">
                <a:solidFill>
                  <a:srgbClr val="0033CC"/>
                </a:solidFill>
                <a:latin typeface="黑体" panose="02010609060101010101" pitchFamily="49" charset="-122"/>
                <a:ea typeface="黑体" panose="02010609060101010101" pitchFamily="49" charset="-122"/>
              </a:rPr>
              <a:t>政策研究。</a:t>
            </a:r>
            <a:endParaRPr lang="zh-CN" altLang="en-US">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500" fill="hold">
                                          <p:stCondLst>
                                            <p:cond delay="0"/>
                                          </p:stCondLst>
                                        </p:cTn>
                                        <p:tgtEl>
                                          <p:spTgt spid="22532">
                                            <p:txEl>
                                              <p:pRg st="0" end="0"/>
                                            </p:txEl>
                                          </p:spTgt>
                                        </p:tgtEl>
                                        <p:attrNameLst>
                                          <p:attrName>style.visibility</p:attrName>
                                        </p:attrNameLst>
                                      </p:cBhvr>
                                      <p:to>
                                        <p:strVal val="visible"/>
                                      </p:to>
                                    </p:set>
                                    <p:animEffect transition="in" filter="wheel(1)">
                                      <p:cBhvr>
                                        <p:cTn id="13" dur="500"/>
                                        <p:tgtEl>
                                          <p:spTgt spid="2253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500" fill="hold">
                                          <p:stCondLst>
                                            <p:cond delay="0"/>
                                          </p:stCondLst>
                                        </p:cTn>
                                        <p:tgtEl>
                                          <p:spTgt spid="22533">
                                            <p:txEl>
                                              <p:pRg st="0" end="0"/>
                                            </p:txEl>
                                          </p:spTgt>
                                        </p:tgtEl>
                                        <p:attrNameLst>
                                          <p:attrName>style.visibility</p:attrName>
                                        </p:attrNameLst>
                                      </p:cBhvr>
                                      <p:to>
                                        <p:strVal val="visible"/>
                                      </p:to>
                                    </p:set>
                                    <p:animEffect transition="in" filter="wheel(1)">
                                      <p:cBhvr>
                                        <p:cTn id="18" dur="500"/>
                                        <p:tgtEl>
                                          <p:spTgt spid="225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355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3555" name="文本框 1"/>
          <p:cNvSpPr txBox="1"/>
          <p:nvPr/>
        </p:nvSpPr>
        <p:spPr>
          <a:xfrm>
            <a:off x="1599883" y="657225"/>
            <a:ext cx="3759835" cy="521970"/>
          </a:xfrm>
          <a:prstGeom prst="rect">
            <a:avLst/>
          </a:prstGeom>
          <a:noFill/>
          <a:ln w="9525">
            <a:noFill/>
          </a:ln>
        </p:spPr>
        <p:txBody>
          <a:bodyPr wrap="none" anchor="t">
            <a:spAutoFit/>
          </a:bodyPr>
          <a:p>
            <a:pPr marL="342900" indent="-342900" algn="just">
              <a:spcBef>
                <a:spcPct val="20000"/>
              </a:spcBef>
              <a:buClr>
                <a:srgbClr val="CC0066"/>
              </a:buClr>
              <a:buSzPct val="70000"/>
              <a:buFont typeface="Wingdings" panose="05000000000000000000" pitchFamily="2" charset="2"/>
              <a:buNone/>
            </a:pPr>
            <a:r>
              <a:rPr lang="en-US" sz="2800" b="1" dirty="0">
                <a:solidFill>
                  <a:srgbClr val="0033CC"/>
                </a:solidFill>
                <a:latin typeface="黑体" panose="02010609060101010101" pitchFamily="49" charset="-122"/>
                <a:ea typeface="黑体" panose="02010609060101010101" pitchFamily="49" charset="-122"/>
              </a:rPr>
              <a:t>2.</a:t>
            </a:r>
            <a:r>
              <a:rPr lang="zh-CN" altLang="en-US" sz="2800" b="1" dirty="0">
                <a:solidFill>
                  <a:srgbClr val="0033CC"/>
                </a:solidFill>
                <a:latin typeface="黑体" panose="02010609060101010101" pitchFamily="49" charset="-122"/>
                <a:ea typeface="黑体" panose="02010609060101010101" pitchFamily="49" charset="-122"/>
              </a:rPr>
              <a:t>以中、微观研究为主</a:t>
            </a:r>
            <a:endParaRPr lang="zh-CN" altLang="en-US">
              <a:latin typeface="Arial" panose="020B0604020202020204" pitchFamily="34" charset="0"/>
              <a:ea typeface="宋体" panose="02010600030101010101" pitchFamily="2" charset="-122"/>
            </a:endParaRPr>
          </a:p>
        </p:txBody>
      </p:sp>
      <p:sp>
        <p:nvSpPr>
          <p:cNvPr id="23556" name="文本框 2"/>
          <p:cNvSpPr txBox="1"/>
          <p:nvPr/>
        </p:nvSpPr>
        <p:spPr>
          <a:xfrm>
            <a:off x="396875" y="1563688"/>
            <a:ext cx="6256338" cy="829945"/>
          </a:xfrm>
          <a:prstGeom prst="rect">
            <a:avLst/>
          </a:prstGeom>
          <a:noFill/>
          <a:ln w="9525">
            <a:noFill/>
          </a:ln>
        </p:spPr>
        <p:txBody>
          <a:bodyPr wrap="square" anchor="t">
            <a:spAutoFit/>
          </a:bodyPr>
          <a:p>
            <a:pPr marL="342900" indent="-342900" algn="just">
              <a:spcBef>
                <a:spcPct val="20000"/>
              </a:spcBef>
              <a:buClr>
                <a:srgbClr val="CC0066"/>
              </a:buClr>
              <a:buSzPct val="70000"/>
              <a:buFont typeface="Wingdings" panose="05000000000000000000" pitchFamily="2" charset="2"/>
              <a:buChar char="v"/>
            </a:pPr>
            <a:r>
              <a:rPr lang="zh-CN" altLang="en-US" sz="2400" dirty="0">
                <a:solidFill>
                  <a:srgbClr val="0033CC"/>
                </a:solidFill>
                <a:latin typeface="黑体" panose="02010609060101010101" pitchFamily="49" charset="-122"/>
                <a:ea typeface="黑体" panose="02010609060101010101" pitchFamily="49" charset="-122"/>
              </a:rPr>
              <a:t>宏观研究侧重于教育与政治、经济、文化等方面的</a:t>
            </a:r>
            <a:r>
              <a:rPr lang="zh-CN" altLang="en-US" sz="2400" dirty="0">
                <a:solidFill>
                  <a:srgbClr val="0033CC"/>
                </a:solidFill>
                <a:latin typeface="Arial" panose="020B0604020202020204" pitchFamily="34" charset="0"/>
                <a:ea typeface="黑体" panose="02010609060101010101" pitchFamily="49" charset="-122"/>
              </a:rPr>
              <a:t>“</a:t>
            </a:r>
            <a:r>
              <a:rPr lang="zh-CN" altLang="en-US" sz="2400" dirty="0">
                <a:solidFill>
                  <a:srgbClr val="0033CC"/>
                </a:solidFill>
                <a:latin typeface="黑体" panose="02010609060101010101" pitchFamily="49" charset="-122"/>
                <a:ea typeface="黑体" panose="02010609060101010101" pitchFamily="49" charset="-122"/>
              </a:rPr>
              <a:t>联系</a:t>
            </a:r>
            <a:r>
              <a:rPr lang="zh-CN" altLang="en-US" sz="2400" dirty="0">
                <a:solidFill>
                  <a:srgbClr val="0033CC"/>
                </a:solidFill>
                <a:latin typeface="Arial" panose="020B0604020202020204" pitchFamily="34" charset="0"/>
                <a:ea typeface="黑体" panose="02010609060101010101" pitchFamily="49" charset="-122"/>
              </a:rPr>
              <a:t>”。</a:t>
            </a:r>
            <a:endParaRPr lang="zh-CN" altLang="en-US">
              <a:latin typeface="Arial" panose="020B0604020202020204" pitchFamily="34" charset="0"/>
              <a:ea typeface="宋体" panose="02010600030101010101" pitchFamily="2" charset="-122"/>
            </a:endParaRPr>
          </a:p>
        </p:txBody>
      </p:sp>
      <p:sp>
        <p:nvSpPr>
          <p:cNvPr id="23557" name="文本框 3"/>
          <p:cNvSpPr txBox="1"/>
          <p:nvPr/>
        </p:nvSpPr>
        <p:spPr>
          <a:xfrm>
            <a:off x="396875" y="2776538"/>
            <a:ext cx="7869238" cy="1568450"/>
          </a:xfrm>
          <a:prstGeom prst="rect">
            <a:avLst/>
          </a:prstGeom>
          <a:noFill/>
          <a:ln w="9525">
            <a:noFill/>
          </a:ln>
        </p:spPr>
        <p:txBody>
          <a:bodyPr wrap="square" anchor="t">
            <a:spAutoFit/>
          </a:bodyPr>
          <a:p>
            <a:pPr marL="342900" indent="-342900" algn="just">
              <a:spcBef>
                <a:spcPct val="20000"/>
              </a:spcBef>
              <a:buClr>
                <a:srgbClr val="CC0066"/>
              </a:buClr>
              <a:buSzPct val="70000"/>
              <a:buFont typeface="Wingdings" panose="05000000000000000000" pitchFamily="2" charset="2"/>
              <a:buChar char="v"/>
            </a:pPr>
            <a:r>
              <a:rPr lang="zh-CN" altLang="en-US" sz="2400" dirty="0">
                <a:solidFill>
                  <a:srgbClr val="0033CC"/>
                </a:solidFill>
                <a:latin typeface="黑体" panose="02010609060101010101" pitchFamily="49" charset="-122"/>
                <a:ea typeface="黑体" panose="02010609060101010101" pitchFamily="49" charset="-122"/>
              </a:rPr>
              <a:t>中、微观研究侧重于学校组织和师生之间活动的研究,比较关注教育自身、关注日常生活；注重研究中小学学校情境中教育、教学、管理方面的活动和问题；致力于先进理念、经验、成果的本土化与校本化改造</a:t>
            </a:r>
            <a:r>
              <a:rPr lang="zh-CN" altLang="en-US" sz="2400" dirty="0">
                <a:solidFill>
                  <a:srgbClr val="0033CC"/>
                </a:solidFill>
                <a:latin typeface="黑体" panose="02010609060101010101" pitchFamily="49" charset="-122"/>
                <a:ea typeface="黑体" panose="02010609060101010101" pitchFamily="49" charset="-122"/>
              </a:rPr>
              <a:t>。</a:t>
            </a:r>
            <a:endParaRPr lang="zh-CN" altLang="en-US">
              <a:latin typeface="Arial" panose="020B0604020202020204" pitchFamily="34" charset="0"/>
              <a:ea typeface="宋体" panose="02010600030101010101" pitchFamily="2" charset="-122"/>
            </a:endParaRPr>
          </a:p>
        </p:txBody>
      </p:sp>
      <p:sp>
        <p:nvSpPr>
          <p:cNvPr id="23558" name="文本框 4"/>
          <p:cNvSpPr txBox="1"/>
          <p:nvPr/>
        </p:nvSpPr>
        <p:spPr>
          <a:xfrm>
            <a:off x="396875" y="4765675"/>
            <a:ext cx="7454900" cy="828675"/>
          </a:xfrm>
          <a:prstGeom prst="rect">
            <a:avLst/>
          </a:prstGeom>
          <a:noFill/>
          <a:ln w="9525">
            <a:noFill/>
          </a:ln>
        </p:spPr>
        <p:txBody>
          <a:bodyPr wrap="square" anchor="t">
            <a:spAutoFit/>
          </a:bodyPr>
          <a:p>
            <a:pPr marL="342900" indent="-342900" algn="just">
              <a:spcBef>
                <a:spcPct val="20000"/>
              </a:spcBef>
              <a:buClr>
                <a:srgbClr val="CC0066"/>
              </a:buClr>
              <a:buSzPct val="70000"/>
              <a:buFont typeface="Wingdings" panose="05000000000000000000" pitchFamily="2" charset="2"/>
              <a:buChar char="v"/>
            </a:pPr>
            <a:r>
              <a:rPr lang="zh-CN" altLang="en-US" sz="2400" b="1" dirty="0">
                <a:solidFill>
                  <a:srgbClr val="0033CC"/>
                </a:solidFill>
                <a:latin typeface="黑体" panose="02010609060101010101" pitchFamily="49" charset="-122"/>
                <a:ea typeface="黑体" panose="02010609060101010101" pitchFamily="49" charset="-122"/>
              </a:rPr>
              <a:t>校本研究</a:t>
            </a:r>
            <a:r>
              <a:rPr lang="zh-CN" altLang="en-US" sz="2400" dirty="0">
                <a:solidFill>
                  <a:srgbClr val="0033CC"/>
                </a:solidFill>
                <a:latin typeface="黑体" panose="02010609060101010101" pitchFamily="49" charset="-122"/>
                <a:ea typeface="黑体" panose="02010609060101010101" pitchFamily="49" charset="-122"/>
              </a:rPr>
              <a:t>是解决学校问题、促进教师成长的重要研究形式。可作为中、微观研究的重点。</a:t>
            </a:r>
            <a:endParaRPr lang="zh-CN" altLang="en-US">
              <a:latin typeface="Arial" panose="020B0604020202020204" pitchFamily="34" charset="0"/>
              <a:ea typeface="宋体" panose="02010600030101010101" pitchFamily="2" charset="-122"/>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23556">
                                            <p:txEl>
                                              <p:pRg st="0" end="0"/>
                                            </p:txEl>
                                          </p:spTgt>
                                        </p:tgtEl>
                                        <p:attrNameLst>
                                          <p:attrName>style.visibility</p:attrName>
                                        </p:attrNameLst>
                                      </p:cBhvr>
                                      <p:to>
                                        <p:strVal val="visible"/>
                                      </p:to>
                                    </p:set>
                                    <p:animEffect transition="in" filter="wipe(up)">
                                      <p:cBhvr>
                                        <p:cTn id="13" dur="500"/>
                                        <p:tgtEl>
                                          <p:spTgt spid="2355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3557">
                                            <p:txEl>
                                              <p:pRg st="0" end="0"/>
                                            </p:txEl>
                                          </p:spTgt>
                                        </p:tgtEl>
                                        <p:attrNameLst>
                                          <p:attrName>style.visibility</p:attrName>
                                        </p:attrNameLst>
                                      </p:cBhvr>
                                      <p:to>
                                        <p:strVal val="visible"/>
                                      </p:to>
                                    </p:set>
                                    <p:animEffect transition="in" filter="wipe(left)">
                                      <p:cBhvr>
                                        <p:cTn id="18" dur="500"/>
                                        <p:tgtEl>
                                          <p:spTgt spid="2355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3558"/>
                                        </p:tgtEl>
                                        <p:attrNameLst>
                                          <p:attrName>style.visibility</p:attrName>
                                        </p:attrNameLst>
                                      </p:cBhvr>
                                      <p:to>
                                        <p:strVal val="visible"/>
                                      </p:to>
                                    </p:set>
                                    <p:animEffect transition="in" filter="wipe(down)">
                                      <p:cBhvr>
                                        <p:cTn id="23"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2290"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2291" name="文本框 3"/>
          <p:cNvSpPr txBox="1"/>
          <p:nvPr/>
        </p:nvSpPr>
        <p:spPr>
          <a:xfrm>
            <a:off x="1408113" y="933450"/>
            <a:ext cx="4792980" cy="521970"/>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800" dirty="0">
                <a:latin typeface="Arial" panose="020B0604020202020204" pitchFamily="34" charset="0"/>
                <a:ea typeface="宋体" panose="02010600030101010101" pitchFamily="2" charset="-122"/>
              </a:rPr>
              <a:t>一、课题研究的价值</a:t>
            </a:r>
            <a:r>
              <a:rPr lang="zh-CN" altLang="en-US" sz="2800" dirty="0">
                <a:latin typeface="Arial" panose="020B0604020202020204" pitchFamily="34" charset="0"/>
                <a:ea typeface="宋体" panose="02010600030101010101" pitchFamily="2" charset="-122"/>
              </a:rPr>
              <a:t>与类型</a:t>
            </a:r>
            <a:endParaRPr lang="zh-CN" altLang="en-US" sz="2800" dirty="0">
              <a:latin typeface="Arial" panose="020B0604020202020204" pitchFamily="34" charset="0"/>
              <a:ea typeface="宋体" panose="02010600030101010101" pitchFamily="2" charset="-122"/>
            </a:endParaRPr>
          </a:p>
        </p:txBody>
      </p:sp>
      <p:sp>
        <p:nvSpPr>
          <p:cNvPr id="12292" name="文本框 4"/>
          <p:cNvSpPr txBox="1"/>
          <p:nvPr/>
        </p:nvSpPr>
        <p:spPr>
          <a:xfrm>
            <a:off x="1408113" y="1898650"/>
            <a:ext cx="4792980" cy="521970"/>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800" dirty="0">
                <a:latin typeface="Arial" panose="020B0604020202020204" pitchFamily="34" charset="0"/>
                <a:ea typeface="宋体" panose="02010600030101010101" pitchFamily="2" charset="-122"/>
              </a:rPr>
              <a:t>二、课题选题</a:t>
            </a:r>
            <a:r>
              <a:rPr lang="zh-CN" altLang="en-US" sz="2800" dirty="0">
                <a:latin typeface="Arial" panose="020B0604020202020204" pitchFamily="34" charset="0"/>
                <a:ea typeface="宋体" panose="02010600030101010101" pitchFamily="2" charset="-122"/>
              </a:rPr>
              <a:t>的来源与级别</a:t>
            </a:r>
            <a:endParaRPr lang="zh-CN" altLang="en-US" sz="2800" dirty="0">
              <a:latin typeface="Arial" panose="020B0604020202020204" pitchFamily="34" charset="0"/>
              <a:ea typeface="宋体" panose="02010600030101010101" pitchFamily="2" charset="-122"/>
            </a:endParaRPr>
          </a:p>
        </p:txBody>
      </p:sp>
      <p:sp>
        <p:nvSpPr>
          <p:cNvPr id="12293" name="文本框 5"/>
          <p:cNvSpPr txBox="1"/>
          <p:nvPr/>
        </p:nvSpPr>
        <p:spPr>
          <a:xfrm>
            <a:off x="1463675" y="2979738"/>
            <a:ext cx="4792980" cy="521970"/>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800" dirty="0">
                <a:latin typeface="Arial" panose="020B0604020202020204" pitchFamily="34" charset="0"/>
                <a:ea typeface="宋体" panose="02010600030101010101" pitchFamily="2" charset="-122"/>
              </a:rPr>
              <a:t>三、课题研究的层次与定位</a:t>
            </a:r>
            <a:endParaRPr lang="zh-CN" altLang="en-US" sz="2800" dirty="0">
              <a:latin typeface="Arial" panose="020B0604020202020204" pitchFamily="34" charset="0"/>
              <a:ea typeface="宋体" panose="02010600030101010101" pitchFamily="2" charset="-122"/>
            </a:endParaRPr>
          </a:p>
        </p:txBody>
      </p:sp>
      <p:sp>
        <p:nvSpPr>
          <p:cNvPr id="12294" name="文本框 7"/>
          <p:cNvSpPr txBox="1"/>
          <p:nvPr/>
        </p:nvSpPr>
        <p:spPr>
          <a:xfrm>
            <a:off x="1463675" y="3927793"/>
            <a:ext cx="4792980" cy="521970"/>
          </a:xfrm>
          <a:prstGeom prst="rect">
            <a:avLst/>
          </a:prstGeom>
          <a:noFill/>
          <a:ln w="9525">
            <a:noFill/>
          </a:ln>
        </p:spPr>
        <p:txBody>
          <a:bodyPr wrap="none" anchor="t">
            <a:spAutoFit/>
          </a:bodyPr>
          <a:p>
            <a:pPr marL="342900" indent="-342900" algn="l">
              <a:spcBef>
                <a:spcPct val="20000"/>
              </a:spcBef>
              <a:buClr>
                <a:srgbClr val="CC0066"/>
              </a:buClr>
              <a:buSzPct val="70000"/>
              <a:buFont typeface="Wingdings" panose="05000000000000000000" pitchFamily="2" charset="2"/>
              <a:buChar char="v"/>
            </a:pPr>
            <a:r>
              <a:rPr lang="zh-CN" altLang="en-US" sz="2800" dirty="0">
                <a:latin typeface="Arial" panose="020B0604020202020204" pitchFamily="34" charset="0"/>
                <a:ea typeface="宋体" panose="02010600030101010101" pitchFamily="2" charset="-122"/>
              </a:rPr>
              <a:t>四、课题选题的</a:t>
            </a:r>
            <a:r>
              <a:rPr lang="zh-CN" altLang="en-US" sz="2800" dirty="0">
                <a:sym typeface="+mn-ea"/>
              </a:rPr>
              <a:t>论证与设计</a:t>
            </a:r>
            <a:endParaRPr lang="zh-CN" altLang="en-US" sz="2800" dirty="0">
              <a:latin typeface="Arial" panose="020B0604020202020204" pitchFamily="34" charset="0"/>
              <a:ea typeface="宋体" panose="02010600030101010101" pitchFamily="2" charset="-122"/>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292">
                                            <p:txEl>
                                              <p:pRg st="0" end="0"/>
                                            </p:txEl>
                                          </p:spTgt>
                                        </p:tgtEl>
                                        <p:attrNameLst>
                                          <p:attrName>style.visibility</p:attrName>
                                        </p:attrNameLst>
                                      </p:cBhvr>
                                      <p:to>
                                        <p:strVal val="visible"/>
                                      </p:to>
                                    </p:set>
                                    <p:animEffect transition="in" filter="blinds(horizontal)">
                                      <p:cBhvr>
                                        <p:cTn id="12" dur="500"/>
                                        <p:tgtEl>
                                          <p:spTgt spid="1229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293">
                                            <p:txEl>
                                              <p:pRg st="0" end="0"/>
                                            </p:txEl>
                                          </p:spTgt>
                                        </p:tgtEl>
                                        <p:attrNameLst>
                                          <p:attrName>style.visibility</p:attrName>
                                        </p:attrNameLst>
                                      </p:cBhvr>
                                      <p:to>
                                        <p:strVal val="visible"/>
                                      </p:to>
                                    </p:set>
                                    <p:animEffect transition="in" filter="blinds(horizontal)">
                                      <p:cBhvr>
                                        <p:cTn id="17" dur="500"/>
                                        <p:tgtEl>
                                          <p:spTgt spid="1229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294">
                                            <p:txEl>
                                              <p:pRg st="0" end="0"/>
                                            </p:txEl>
                                          </p:spTgt>
                                        </p:tgtEl>
                                        <p:attrNameLst>
                                          <p:attrName>style.visibility</p:attrName>
                                        </p:attrNameLst>
                                      </p:cBhvr>
                                      <p:to>
                                        <p:strVal val="visible"/>
                                      </p:to>
                                    </p:set>
                                    <p:animEffect transition="in" filter="blinds(horizontal)">
                                      <p:cBhvr>
                                        <p:cTn id="22" dur="500"/>
                                        <p:tgtEl>
                                          <p:spTgt spid="122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2457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24579" name="文本框 1"/>
          <p:cNvSpPr txBox="1"/>
          <p:nvPr/>
        </p:nvSpPr>
        <p:spPr>
          <a:xfrm>
            <a:off x="1481614" y="657225"/>
            <a:ext cx="6557010" cy="521970"/>
          </a:xfrm>
          <a:prstGeom prst="rect">
            <a:avLst/>
          </a:prstGeom>
          <a:noFill/>
          <a:ln w="9525">
            <a:noFill/>
          </a:ln>
        </p:spPr>
        <p:txBody>
          <a:bodyPr wrap="none" anchor="t">
            <a:spAutoFit/>
          </a:bodyPr>
          <a:p>
            <a:pPr marL="342900" indent="-342900" algn="just">
              <a:spcBef>
                <a:spcPct val="20000"/>
              </a:spcBef>
              <a:buClr>
                <a:srgbClr val="CC0066"/>
              </a:buClr>
              <a:buSzPct val="70000"/>
              <a:buFont typeface="Wingdings" panose="05000000000000000000" pitchFamily="2" charset="2"/>
              <a:buNone/>
            </a:pPr>
            <a:r>
              <a:rPr lang="en-US" sz="2800" b="1" dirty="0">
                <a:solidFill>
                  <a:srgbClr val="0033CC"/>
                </a:solidFill>
                <a:latin typeface="Arial" panose="020B0604020202020204" pitchFamily="34" charset="0"/>
                <a:ea typeface="黑体" panose="02010609060101010101" pitchFamily="49" charset="-122"/>
              </a:rPr>
              <a:t>3.</a:t>
            </a:r>
            <a:r>
              <a:rPr lang="zh-CN" altLang="en-US" sz="2800" b="1" dirty="0">
                <a:solidFill>
                  <a:srgbClr val="0033CC"/>
                </a:solidFill>
                <a:latin typeface="Arial" panose="020B0604020202020204" pitchFamily="34" charset="0"/>
                <a:ea typeface="黑体" panose="02010609060101010101" pitchFamily="49" charset="-122"/>
              </a:rPr>
              <a:t>以调查研究、相关研究和比较研究为主</a:t>
            </a:r>
            <a:endParaRPr lang="zh-CN" altLang="en-US">
              <a:latin typeface="Arial" panose="020B0604020202020204" pitchFamily="34" charset="0"/>
              <a:ea typeface="宋体" panose="02010600030101010101" pitchFamily="2" charset="-122"/>
            </a:endParaRPr>
          </a:p>
        </p:txBody>
      </p:sp>
      <p:sp>
        <p:nvSpPr>
          <p:cNvPr id="24580" name="文本框 2"/>
          <p:cNvSpPr txBox="1"/>
          <p:nvPr/>
        </p:nvSpPr>
        <p:spPr>
          <a:xfrm>
            <a:off x="782955" y="1633855"/>
            <a:ext cx="7332345" cy="1198880"/>
          </a:xfrm>
          <a:prstGeom prst="rect">
            <a:avLst/>
          </a:prstGeom>
          <a:noFill/>
          <a:ln w="9525">
            <a:noFill/>
          </a:ln>
        </p:spPr>
        <p:txBody>
          <a:bodyPr wrap="square" anchor="t">
            <a:spAutoFit/>
          </a:bodyPr>
          <a:p>
            <a:pPr marL="342900" indent="-342900" algn="just">
              <a:spcBef>
                <a:spcPct val="20000"/>
              </a:spcBef>
              <a:buClr>
                <a:srgbClr val="CC0066"/>
              </a:buClr>
              <a:buSzPct val="70000"/>
              <a:buFont typeface="Wingdings" panose="05000000000000000000" pitchFamily="2" charset="2"/>
              <a:buChar char="v"/>
            </a:pPr>
            <a:r>
              <a:rPr lang="zh-CN" altLang="en-US" sz="2400" dirty="0">
                <a:solidFill>
                  <a:srgbClr val="0033CC"/>
                </a:solidFill>
                <a:latin typeface="Arial" panose="020B0604020202020204" pitchFamily="34" charset="0"/>
                <a:ea typeface="黑体" panose="02010609060101010101" pitchFamily="49" charset="-122"/>
              </a:rPr>
              <a:t>调查研究是针对教育中某一问题，通过问卷、访谈等方式在现实中搜集资料，进行整理和分析，从中发现普遍特征和规律，获得研究性成果的研究。</a:t>
            </a:r>
            <a:endParaRPr lang="zh-CN" altLang="en-US">
              <a:latin typeface="Arial" panose="020B0604020202020204" pitchFamily="34" charset="0"/>
              <a:ea typeface="宋体" panose="02010600030101010101" pitchFamily="2" charset="-122"/>
            </a:endParaRPr>
          </a:p>
        </p:txBody>
      </p:sp>
      <p:sp>
        <p:nvSpPr>
          <p:cNvPr id="24581" name="文本框 3"/>
          <p:cNvSpPr txBox="1"/>
          <p:nvPr/>
        </p:nvSpPr>
        <p:spPr>
          <a:xfrm>
            <a:off x="782638" y="3549650"/>
            <a:ext cx="7212012" cy="2306955"/>
          </a:xfrm>
          <a:prstGeom prst="rect">
            <a:avLst/>
          </a:prstGeom>
          <a:noFill/>
          <a:ln w="9525">
            <a:noFill/>
          </a:ln>
        </p:spPr>
        <p:txBody>
          <a:bodyPr wrap="square" anchor="t">
            <a:spAutoFit/>
          </a:bodyPr>
          <a:p>
            <a:pPr marL="342900" indent="-342900" algn="just">
              <a:spcBef>
                <a:spcPct val="20000"/>
              </a:spcBef>
              <a:buClr>
                <a:srgbClr val="CC0066"/>
              </a:buClr>
              <a:buSzPct val="70000"/>
              <a:buFont typeface="Wingdings" panose="05000000000000000000" pitchFamily="2" charset="2"/>
              <a:buChar char="v"/>
            </a:pPr>
            <a:r>
              <a:rPr lang="zh-CN" altLang="en-US" sz="2400" dirty="0">
                <a:solidFill>
                  <a:srgbClr val="0033CC"/>
                </a:solidFill>
                <a:latin typeface="Arial" panose="020B0604020202020204" pitchFamily="34" charset="0"/>
                <a:ea typeface="黑体" panose="02010609060101010101" pitchFamily="49" charset="-122"/>
              </a:rPr>
              <a:t>调研内容包括：瞄准行业企业和社会发展需求，开展人才需求和专业建设的现状调研……；开展教学管理制度、学习制度执行情况的调研，为教育行政部门提供分析报告和决策咨询报告；开展中小学校学生问题、升学与</a:t>
            </a:r>
            <a:r>
              <a:rPr lang="zh-CN" altLang="en-US" sz="2400" dirty="0">
                <a:solidFill>
                  <a:srgbClr val="0033CC"/>
                </a:solidFill>
                <a:latin typeface="Arial" panose="020B0604020202020204" pitchFamily="34" charset="0"/>
                <a:ea typeface="黑体" panose="02010609060101010101" pitchFamily="49" charset="-122"/>
              </a:rPr>
              <a:t>择业倾向等调查研究，提出针对性的改进策略……。</a:t>
            </a:r>
            <a:endParaRPr lang="zh-CN" altLang="en-US">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4580">
                                            <p:txEl>
                                              <p:pRg st="0" end="0"/>
                                            </p:txEl>
                                          </p:spTgt>
                                        </p:tgtEl>
                                        <p:attrNameLst>
                                          <p:attrName>style.visibility</p:attrName>
                                        </p:attrNameLst>
                                      </p:cBhvr>
                                      <p:to>
                                        <p:strVal val="visible"/>
                                      </p:to>
                                    </p:set>
                                    <p:animEffect transition="in" filter="wipe(left)">
                                      <p:cBhvr>
                                        <p:cTn id="13" dur="500"/>
                                        <p:tgtEl>
                                          <p:spTgt spid="2458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4581">
                                            <p:txEl>
                                              <p:pRg st="0" end="0"/>
                                            </p:txEl>
                                          </p:spTgt>
                                        </p:tgtEl>
                                        <p:attrNameLst>
                                          <p:attrName>style.visibility</p:attrName>
                                        </p:attrNameLst>
                                      </p:cBhvr>
                                      <p:to>
                                        <p:strVal val="visible"/>
                                      </p:to>
                                    </p:set>
                                    <p:animEffect transition="in" filter="wipe(down)">
                                      <p:cBhvr>
                                        <p:cTn id="18" dur="500"/>
                                        <p:tgtEl>
                                          <p:spTgt spid="245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图片 2" descr="1"/>
          <p:cNvPicPr>
            <a:picLocks noChangeAspect="1"/>
          </p:cNvPicPr>
          <p:nvPr/>
        </p:nvPicPr>
        <p:blipFill>
          <a:blip r:embed="rId1"/>
          <a:stretch>
            <a:fillRect/>
          </a:stretch>
        </p:blipFill>
        <p:spPr>
          <a:xfrm>
            <a:off x="1588" y="7938"/>
            <a:ext cx="1171575" cy="1171575"/>
          </a:xfrm>
          <a:prstGeom prst="rect">
            <a:avLst/>
          </a:prstGeom>
          <a:noFill/>
          <a:ln w="9525">
            <a:noFill/>
          </a:ln>
        </p:spPr>
      </p:pic>
      <p:sp>
        <p:nvSpPr>
          <p:cNvPr id="11268" name="文本框 3"/>
          <p:cNvSpPr txBox="1"/>
          <p:nvPr/>
        </p:nvSpPr>
        <p:spPr>
          <a:xfrm>
            <a:off x="4478655" y="3219450"/>
            <a:ext cx="2794000" cy="829945"/>
          </a:xfrm>
          <a:prstGeom prst="rect">
            <a:avLst/>
          </a:prstGeom>
          <a:noFill/>
          <a:ln w="9525">
            <a:noFill/>
          </a:ln>
        </p:spPr>
        <p:txBody>
          <a:bodyPr wrap="square" anchor="t">
            <a:spAutoFit/>
          </a:bodyPr>
          <a:p>
            <a:r>
              <a:rPr lang="en-US" altLang="zh-CN" sz="2400" dirty="0">
                <a:latin typeface="Arial" panose="020B0604020202020204" pitchFamily="34" charset="0"/>
                <a:ea typeface="宋体" panose="02010600030101010101" pitchFamily="2" charset="-122"/>
              </a:rPr>
              <a:t> 7.</a:t>
            </a:r>
            <a:r>
              <a:rPr lang="zh-CN" altLang="en-US" sz="2400" dirty="0">
                <a:latin typeface="Arial" panose="020B0604020202020204" pitchFamily="34" charset="0"/>
                <a:ea typeface="宋体" panose="02010600030101010101" pitchFamily="2" charset="-122"/>
              </a:rPr>
              <a:t>研究方法</a:t>
            </a:r>
            <a:endParaRPr lang="zh-CN" altLang="en-US" sz="2400" dirty="0">
              <a:latin typeface="Arial" panose="020B0604020202020204" pitchFamily="34" charset="0"/>
              <a:ea typeface="宋体" panose="02010600030101010101" pitchFamily="2" charset="-122"/>
            </a:endParaRPr>
          </a:p>
          <a:p>
            <a:r>
              <a:rPr lang="en-US" altLang="zh-CN" sz="2400" dirty="0">
                <a:latin typeface="Arial" panose="020B0604020202020204" pitchFamily="34" charset="0"/>
                <a:ea typeface="宋体" panose="02010600030101010101" pitchFamily="2" charset="-122"/>
              </a:rPr>
              <a:t>8.</a:t>
            </a:r>
            <a:r>
              <a:rPr lang="zh-CN" altLang="en-US" sz="2400" dirty="0">
                <a:latin typeface="Arial" panose="020B0604020202020204" pitchFamily="34" charset="0"/>
                <a:ea typeface="宋体" panose="02010600030101010101" pitchFamily="2" charset="-122"/>
              </a:rPr>
              <a:t>实施步骤</a:t>
            </a:r>
            <a:endParaRPr lang="zh-CN" altLang="en-US" sz="2400" dirty="0">
              <a:latin typeface="Arial" panose="020B0604020202020204" pitchFamily="34" charset="0"/>
              <a:ea typeface="宋体" panose="02010600030101010101" pitchFamily="2" charset="-122"/>
            </a:endParaRPr>
          </a:p>
        </p:txBody>
      </p:sp>
      <p:sp>
        <p:nvSpPr>
          <p:cNvPr id="6" name="流程图: 可选过程 5"/>
          <p:cNvSpPr/>
          <p:nvPr/>
        </p:nvSpPr>
        <p:spPr>
          <a:xfrm>
            <a:off x="4346893" y="2791778"/>
            <a:ext cx="2881313" cy="1800225"/>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1270" name="文本框 6"/>
          <p:cNvSpPr txBox="1"/>
          <p:nvPr/>
        </p:nvSpPr>
        <p:spPr>
          <a:xfrm>
            <a:off x="1300798" y="1313815"/>
            <a:ext cx="2660650" cy="829945"/>
          </a:xfrm>
          <a:prstGeom prst="rect">
            <a:avLst/>
          </a:prstGeom>
          <a:noFill/>
          <a:ln w="9525">
            <a:noFill/>
          </a:ln>
        </p:spPr>
        <p:txBody>
          <a:bodyPr wrap="square" anchor="t">
            <a:spAutoFit/>
          </a:bodyPr>
          <a:p>
            <a:r>
              <a:rPr lang="en-US" altLang="zh-CN" sz="2400" dirty="0">
                <a:sym typeface="+mn-ea"/>
              </a:rPr>
              <a:t>1.</a:t>
            </a:r>
            <a:r>
              <a:rPr lang="zh-CN" altLang="zh-CN" sz="2400" dirty="0">
                <a:sym typeface="+mn-ea"/>
              </a:rPr>
              <a:t>研究背景</a:t>
            </a:r>
            <a:endParaRPr lang="zh-CN" altLang="zh-CN" sz="2400" dirty="0">
              <a:latin typeface="Arial" panose="020B0604020202020204" pitchFamily="34" charset="0"/>
              <a:ea typeface="宋体" panose="02010600030101010101" pitchFamily="2" charset="-122"/>
            </a:endParaRPr>
          </a:p>
          <a:p>
            <a:r>
              <a:rPr lang="en-US" altLang="zh-CN" sz="2400" dirty="0">
                <a:sym typeface="+mn-ea"/>
              </a:rPr>
              <a:t> 2.</a:t>
            </a:r>
            <a:r>
              <a:rPr lang="zh-CN" altLang="zh-CN" sz="2400" dirty="0">
                <a:sym typeface="+mn-ea"/>
              </a:rPr>
              <a:t>选题意义</a:t>
            </a:r>
            <a:endParaRPr lang="zh-CN" altLang="en-US" sz="2400" dirty="0">
              <a:latin typeface="Arial" panose="020B0604020202020204" pitchFamily="34" charset="0"/>
              <a:ea typeface="宋体" panose="02010600030101010101" pitchFamily="2" charset="-122"/>
            </a:endParaRPr>
          </a:p>
        </p:txBody>
      </p:sp>
      <p:sp>
        <p:nvSpPr>
          <p:cNvPr id="8" name="流程图: 可选过程 7"/>
          <p:cNvSpPr/>
          <p:nvPr/>
        </p:nvSpPr>
        <p:spPr>
          <a:xfrm>
            <a:off x="1173480" y="828675"/>
            <a:ext cx="2879725" cy="1800225"/>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1272" name="文本框 8"/>
          <p:cNvSpPr txBox="1"/>
          <p:nvPr/>
        </p:nvSpPr>
        <p:spPr>
          <a:xfrm>
            <a:off x="1278890" y="3107055"/>
            <a:ext cx="2668588" cy="829945"/>
          </a:xfrm>
          <a:prstGeom prst="rect">
            <a:avLst/>
          </a:prstGeom>
          <a:noFill/>
          <a:ln w="9525">
            <a:noFill/>
          </a:ln>
        </p:spPr>
        <p:txBody>
          <a:bodyPr wrap="square" anchor="t">
            <a:spAutoFit/>
          </a:bodyPr>
          <a:p>
            <a:r>
              <a:rPr lang="en-US" altLang="zh-CN" sz="2400" dirty="0">
                <a:solidFill>
                  <a:srgbClr val="0033CC"/>
                </a:solidFill>
                <a:latin typeface="Arial" panose="020B0604020202020204" pitchFamily="34" charset="0"/>
                <a:ea typeface="宋体" panose="02010600030101010101" pitchFamily="2" charset="-122"/>
              </a:rPr>
              <a:t> 3.</a:t>
            </a:r>
            <a:r>
              <a:rPr lang="zh-CN" altLang="zh-CN" sz="2400" dirty="0">
                <a:sym typeface="+mn-ea"/>
              </a:rPr>
              <a:t>课题界定</a:t>
            </a:r>
            <a:endParaRPr lang="zh-CN" altLang="zh-CN" sz="2400" dirty="0">
              <a:sym typeface="+mn-ea"/>
            </a:endParaRPr>
          </a:p>
          <a:p>
            <a:r>
              <a:rPr lang="zh-CN" altLang="zh-CN" sz="2400" dirty="0">
                <a:sym typeface="+mn-ea"/>
              </a:rPr>
              <a:t> </a:t>
            </a:r>
            <a:r>
              <a:rPr lang="en-US" altLang="zh-CN" sz="2400" dirty="0">
                <a:sym typeface="+mn-ea"/>
              </a:rPr>
              <a:t>4.</a:t>
            </a:r>
            <a:r>
              <a:rPr lang="zh-CN" altLang="zh-CN" sz="2400" dirty="0">
                <a:sym typeface="+mn-ea"/>
              </a:rPr>
              <a:t>研究现状述评</a:t>
            </a:r>
            <a:endParaRPr lang="zh-CN" altLang="zh-CN" sz="2400" dirty="0">
              <a:latin typeface="Arial" panose="020B0604020202020204" pitchFamily="34" charset="0"/>
              <a:ea typeface="宋体" panose="02010600030101010101" pitchFamily="2" charset="-122"/>
              <a:sym typeface="+mn-ea"/>
            </a:endParaRPr>
          </a:p>
        </p:txBody>
      </p:sp>
      <p:sp>
        <p:nvSpPr>
          <p:cNvPr id="10" name="流程图: 可选过程 9"/>
          <p:cNvSpPr/>
          <p:nvPr/>
        </p:nvSpPr>
        <p:spPr>
          <a:xfrm>
            <a:off x="1082040" y="2791778"/>
            <a:ext cx="2879725" cy="1800225"/>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文本框 3"/>
          <p:cNvSpPr txBox="1"/>
          <p:nvPr/>
        </p:nvSpPr>
        <p:spPr>
          <a:xfrm>
            <a:off x="4478655" y="944880"/>
            <a:ext cx="2794000" cy="1198880"/>
          </a:xfrm>
          <a:prstGeom prst="rect">
            <a:avLst/>
          </a:prstGeom>
          <a:noFill/>
          <a:ln w="9525">
            <a:noFill/>
          </a:ln>
        </p:spPr>
        <p:txBody>
          <a:bodyPr wrap="square" anchor="t">
            <a:spAutoFit/>
          </a:bodyPr>
          <a:p>
            <a:r>
              <a:rPr lang="en-US" altLang="zh-CN" sz="2400" dirty="0">
                <a:latin typeface="Arial" panose="020B0604020202020204" pitchFamily="34" charset="0"/>
                <a:ea typeface="宋体" panose="02010600030101010101" pitchFamily="2" charset="-122"/>
              </a:rPr>
              <a:t> </a:t>
            </a:r>
            <a:endParaRPr lang="zh-CN" altLang="zh-CN" sz="2400" dirty="0">
              <a:latin typeface="Arial" panose="020B0604020202020204" pitchFamily="34" charset="0"/>
              <a:ea typeface="宋体" panose="02010600030101010101" pitchFamily="2" charset="-122"/>
            </a:endParaRPr>
          </a:p>
          <a:p>
            <a:r>
              <a:rPr lang="en-US" altLang="zh-CN" sz="2400" dirty="0">
                <a:latin typeface="Arial" panose="020B0604020202020204" pitchFamily="34" charset="0"/>
                <a:ea typeface="宋体" panose="02010600030101010101" pitchFamily="2" charset="-122"/>
              </a:rPr>
              <a:t>5.</a:t>
            </a:r>
            <a:r>
              <a:rPr lang="zh-CN" altLang="en-US" sz="2400" dirty="0">
                <a:latin typeface="Arial" panose="020B0604020202020204" pitchFamily="34" charset="0"/>
                <a:ea typeface="宋体" panose="02010600030101010101" pitchFamily="2" charset="-122"/>
              </a:rPr>
              <a:t>研究目标</a:t>
            </a:r>
            <a:endParaRPr lang="zh-CN" altLang="en-US" sz="2400" dirty="0">
              <a:latin typeface="Arial" panose="020B0604020202020204" pitchFamily="34" charset="0"/>
              <a:ea typeface="宋体" panose="02010600030101010101" pitchFamily="2" charset="-122"/>
            </a:endParaRPr>
          </a:p>
          <a:p>
            <a:r>
              <a:rPr lang="en-US" altLang="zh-CN" sz="2400" dirty="0">
                <a:latin typeface="Arial" panose="020B0604020202020204" pitchFamily="34" charset="0"/>
                <a:ea typeface="宋体" panose="02010600030101010101" pitchFamily="2" charset="-122"/>
              </a:rPr>
              <a:t>6.</a:t>
            </a:r>
            <a:r>
              <a:rPr lang="zh-CN" altLang="en-US" sz="2400" dirty="0">
                <a:latin typeface="Arial" panose="020B0604020202020204" pitchFamily="34" charset="0"/>
                <a:ea typeface="宋体" panose="02010600030101010101" pitchFamily="2" charset="-122"/>
              </a:rPr>
              <a:t>研究内容</a:t>
            </a:r>
            <a:endParaRPr lang="zh-CN" altLang="en-US" sz="2400" dirty="0">
              <a:latin typeface="Arial" panose="020B0604020202020204" pitchFamily="34" charset="0"/>
              <a:ea typeface="宋体" panose="02010600030101010101" pitchFamily="2" charset="-122"/>
            </a:endParaRPr>
          </a:p>
        </p:txBody>
      </p:sp>
      <p:sp>
        <p:nvSpPr>
          <p:cNvPr id="3" name="流程图: 可选过程 2"/>
          <p:cNvSpPr/>
          <p:nvPr/>
        </p:nvSpPr>
        <p:spPr>
          <a:xfrm>
            <a:off x="4390708" y="828358"/>
            <a:ext cx="2881313" cy="1800225"/>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 name="流程图: 可选过程 3"/>
          <p:cNvSpPr/>
          <p:nvPr/>
        </p:nvSpPr>
        <p:spPr>
          <a:xfrm>
            <a:off x="2374265" y="4665345"/>
            <a:ext cx="3190875" cy="1782445"/>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5" name="文本框 4"/>
          <p:cNvSpPr txBox="1"/>
          <p:nvPr/>
        </p:nvSpPr>
        <p:spPr>
          <a:xfrm>
            <a:off x="2518410" y="4886960"/>
            <a:ext cx="3334385" cy="1568450"/>
          </a:xfrm>
          <a:prstGeom prst="rect">
            <a:avLst/>
          </a:prstGeom>
          <a:noFill/>
        </p:spPr>
        <p:txBody>
          <a:bodyPr wrap="square" rtlCol="0" anchor="t">
            <a:spAutoFit/>
          </a:bodyPr>
          <a:p>
            <a:r>
              <a:rPr lang="zh-CN" altLang="en-US" sz="2400" dirty="0">
                <a:solidFill>
                  <a:srgbClr val="0033CC"/>
                </a:solidFill>
                <a:sym typeface="+mn-ea"/>
              </a:rPr>
              <a:t>规划课题多三个内容：</a:t>
            </a:r>
            <a:endParaRPr lang="en-US" altLang="zh-CN" sz="2400" dirty="0">
              <a:solidFill>
                <a:srgbClr val="0033CC"/>
              </a:solidFill>
              <a:sym typeface="+mn-ea"/>
            </a:endParaRPr>
          </a:p>
          <a:p>
            <a:r>
              <a:rPr lang="en-US" altLang="zh-CN" sz="2400" dirty="0">
                <a:sym typeface="+mn-ea"/>
              </a:rPr>
              <a:t>9.</a:t>
            </a:r>
            <a:r>
              <a:rPr lang="zh-CN" altLang="zh-CN" sz="2400" dirty="0">
                <a:sym typeface="+mn-ea"/>
              </a:rPr>
              <a:t>研究假设</a:t>
            </a:r>
            <a:endParaRPr lang="zh-CN" altLang="zh-CN" sz="2400" dirty="0">
              <a:sym typeface="+mn-ea"/>
            </a:endParaRPr>
          </a:p>
          <a:p>
            <a:r>
              <a:rPr lang="en-US" altLang="zh-CN" sz="2400" dirty="0">
                <a:sym typeface="+mn-ea"/>
              </a:rPr>
              <a:t>10.</a:t>
            </a:r>
            <a:r>
              <a:rPr lang="zh-CN" altLang="zh-CN" sz="2400" dirty="0">
                <a:sym typeface="+mn-ea"/>
              </a:rPr>
              <a:t>理论基础</a:t>
            </a:r>
            <a:endParaRPr lang="zh-CN" altLang="zh-CN" sz="2400" dirty="0">
              <a:sym typeface="+mn-ea"/>
            </a:endParaRPr>
          </a:p>
          <a:p>
            <a:r>
              <a:rPr lang="en-US" altLang="zh-CN" sz="2400" dirty="0">
                <a:sym typeface="+mn-ea"/>
              </a:rPr>
              <a:t>11.</a:t>
            </a:r>
            <a:r>
              <a:rPr lang="zh-CN" altLang="zh-CN" sz="2400" dirty="0">
                <a:sym typeface="+mn-ea"/>
              </a:rPr>
              <a:t> </a:t>
            </a:r>
            <a:r>
              <a:rPr lang="zh-CN" altLang="en-US" sz="2400" dirty="0">
                <a:sym typeface="+mn-ea"/>
              </a:rPr>
              <a:t>创新之处</a:t>
            </a:r>
            <a:endParaRPr lang="zh-CN" altLang="en-US" sz="2400" dirty="0">
              <a:sym typeface="+mn-ea"/>
            </a:endParaRPr>
          </a:p>
        </p:txBody>
      </p:sp>
      <p:sp>
        <p:nvSpPr>
          <p:cNvPr id="7" name="文本框 6"/>
          <p:cNvSpPr txBox="1"/>
          <p:nvPr/>
        </p:nvSpPr>
        <p:spPr>
          <a:xfrm>
            <a:off x="2374265" y="76200"/>
            <a:ext cx="4450080" cy="521970"/>
          </a:xfrm>
          <a:prstGeom prst="rect">
            <a:avLst/>
          </a:prstGeom>
          <a:noFill/>
        </p:spPr>
        <p:txBody>
          <a:bodyPr wrap="none" rtlCol="0" anchor="t">
            <a:spAutoFit/>
          </a:bodyPr>
          <a:p>
            <a:r>
              <a:rPr lang="zh-CN" altLang="en-US" sz="2800">
                <a:solidFill>
                  <a:srgbClr val="FF0000"/>
                </a:solidFill>
                <a:latin typeface="+mn-lt"/>
                <a:sym typeface="+mn-ea"/>
              </a:rPr>
              <a:t>四、课题选题的设计与论证</a:t>
            </a:r>
            <a:endParaRPr lang="zh-CN" altLang="en-US" sz="2800">
              <a:solidFill>
                <a:srgbClr val="FF0000"/>
              </a:solidFill>
              <a:latin typeface="+mn-lt"/>
              <a:sym typeface="+mn-ea"/>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wipe(right)">
                                      <p:cBhvr>
                                        <p:cTn id="12" dur="500"/>
                                        <p:tgtEl>
                                          <p:spTgt spid="1126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70"/>
                                        </p:tgtEl>
                                        <p:attrNameLst>
                                          <p:attrName>style.visibility</p:attrName>
                                        </p:attrNameLst>
                                      </p:cBhvr>
                                      <p:to>
                                        <p:strVal val="visible"/>
                                      </p:to>
                                    </p:set>
                                    <p:animEffect transition="in" filter="wipe(left)">
                                      <p:cBhvr>
                                        <p:cTn id="22" dur="500"/>
                                        <p:tgtEl>
                                          <p:spTgt spid="112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272"/>
                                        </p:tgtEl>
                                        <p:attrNameLst>
                                          <p:attrName>style.visibility</p:attrName>
                                        </p:attrNameLst>
                                      </p:cBhvr>
                                      <p:to>
                                        <p:strVal val="visible"/>
                                      </p:to>
                                    </p:set>
                                    <p:animEffect transition="in" filter="wipe(left)">
                                      <p:cBhvr>
                                        <p:cTn id="32" dur="500"/>
                                        <p:tgtEl>
                                          <p:spTgt spid="1127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right)">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right)">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1" fill="hold" nodeType="clickEffect">
                                  <p:stCondLst>
                                    <p:cond delay="0"/>
                                  </p:stCondLst>
                                  <p:childTnLst>
                                    <p:set>
                                      <p:cBhvr>
                                        <p:cTn id="51" dur="1" fill="hold">
                                          <p:stCondLst>
                                            <p:cond delay="0"/>
                                          </p:stCondLst>
                                        </p:cTn>
                                        <p:tgtEl>
                                          <p:spTgt spid="7">
                                            <p:txEl>
                                              <p:pRg st="0" end="0"/>
                                            </p:txEl>
                                          </p:spTgt>
                                        </p:tgtEl>
                                        <p:attrNameLst>
                                          <p:attrName>style.visibility</p:attrName>
                                        </p:attrNameLst>
                                      </p:cBhvr>
                                      <p:to>
                                        <p:strVal val="visible"/>
                                      </p:to>
                                    </p:set>
                                    <p:anim calcmode="lin" valueType="num">
                                      <p:cBhvr additive="base">
                                        <p:cTn id="5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7">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1268" grpId="0"/>
      <p:bldP spid="8" grpId="0" bldLvl="0" animBg="1"/>
      <p:bldP spid="11270" grpId="0"/>
      <p:bldP spid="10" grpId="0" bldLvl="0" animBg="1"/>
      <p:bldP spid="11272" grpId="0"/>
      <p:bldP spid="3" grpId="0" bldLvl="0" animBg="1"/>
      <p:bldP spid="2" grpId="0"/>
      <p:bldP spid="4"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481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4819" name="文本框 2"/>
          <p:cNvSpPr txBox="1"/>
          <p:nvPr/>
        </p:nvSpPr>
        <p:spPr>
          <a:xfrm>
            <a:off x="3342323" y="363538"/>
            <a:ext cx="2325370"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（一）课题名称</a:t>
            </a:r>
            <a:endParaRPr lang="zh-CN" altLang="en-US" sz="2400" b="1" dirty="0">
              <a:latin typeface="Arial" panose="020B0604020202020204" pitchFamily="34" charset="0"/>
              <a:ea typeface="宋体" panose="02010600030101010101" pitchFamily="2" charset="-122"/>
            </a:endParaRPr>
          </a:p>
        </p:txBody>
      </p:sp>
      <p:sp>
        <p:nvSpPr>
          <p:cNvPr id="34820" name="文本框 3"/>
          <p:cNvSpPr txBox="1"/>
          <p:nvPr/>
        </p:nvSpPr>
        <p:spPr>
          <a:xfrm>
            <a:off x="358775" y="1059815"/>
            <a:ext cx="8533130" cy="829945"/>
          </a:xfrm>
          <a:prstGeom prst="rect">
            <a:avLst/>
          </a:prstGeom>
          <a:noFill/>
          <a:ln w="9525">
            <a:noFill/>
          </a:ln>
        </p:spPr>
        <p:txBody>
          <a:bodyPr wrap="square" anchor="t">
            <a:spAutoFit/>
          </a:bodyPr>
          <a:p>
            <a:pPr marL="342900" indent="-342900" algn="l">
              <a:spcBef>
                <a:spcPct val="20000"/>
              </a:spcBef>
              <a:buClr>
                <a:srgbClr val="CC0066"/>
              </a:buClr>
              <a:buSzPct val="70000"/>
              <a:buFont typeface="Wingdings" panose="05000000000000000000" pitchFamily="2" charset="2"/>
              <a:buChar char="v"/>
            </a:pPr>
            <a:r>
              <a:rPr lang="en-US" altLang="zh-CN" sz="2400">
                <a:solidFill>
                  <a:srgbClr val="FF0000"/>
                </a:solidFill>
                <a:latin typeface="+mn-lt"/>
                <a:sym typeface="+mn-ea"/>
              </a:rPr>
              <a:t>课题名称，一要准确、二要规范、三要简洁，四要与时俱进。不要“口号式”，“结论式”，不要标点符号，不提倡副标题。</a:t>
            </a:r>
            <a:endParaRPr lang="zh-CN" altLang="en-US" sz="2400" dirty="0">
              <a:latin typeface="Arial" panose="020B0604020202020204" pitchFamily="34" charset="0"/>
              <a:ea typeface="宋体" panose="02010600030101010101" pitchFamily="2" charset="-122"/>
            </a:endParaRPr>
          </a:p>
        </p:txBody>
      </p:sp>
      <p:sp>
        <p:nvSpPr>
          <p:cNvPr id="34821" name="文本框 4"/>
          <p:cNvSpPr txBox="1"/>
          <p:nvPr/>
        </p:nvSpPr>
        <p:spPr>
          <a:xfrm>
            <a:off x="631190" y="2278380"/>
            <a:ext cx="7881620" cy="1198880"/>
          </a:xfrm>
          <a:prstGeom prst="rect">
            <a:avLst/>
          </a:prstGeom>
          <a:noFill/>
          <a:ln w="9525">
            <a:noFill/>
          </a:ln>
        </p:spPr>
        <p:txBody>
          <a:bodyPr wrap="square" anchor="t">
            <a:spAutoFit/>
          </a:bodyPr>
          <a:p>
            <a:pPr marL="342900" indent="-342900" algn="l">
              <a:spcBef>
                <a:spcPct val="20000"/>
              </a:spcBef>
              <a:buClr>
                <a:srgbClr val="CC0066"/>
              </a:buClr>
              <a:buSzPct val="70000"/>
              <a:buFont typeface="Wingdings" panose="05000000000000000000" pitchFamily="2" charset="2"/>
              <a:buChar char="v"/>
            </a:pPr>
            <a:r>
              <a:rPr lang="zh-CN" altLang="en-US" sz="2400" b="1" dirty="0">
                <a:solidFill>
                  <a:srgbClr val="000000"/>
                </a:solidFill>
                <a:latin typeface="方正姚体" pitchFamily="2" charset="-122"/>
                <a:ea typeface="方正姚体" pitchFamily="2" charset="-122"/>
                <a:sym typeface="+mn-ea"/>
              </a:rPr>
              <a:t>课题</a:t>
            </a:r>
            <a:r>
              <a:rPr lang="zh-CN" altLang="en-US" sz="2400" b="1" dirty="0">
                <a:solidFill>
                  <a:srgbClr val="000000"/>
                </a:solidFill>
                <a:latin typeface="方正姚体" pitchFamily="2" charset="-122"/>
                <a:ea typeface="方正姚体" pitchFamily="2" charset="-122"/>
                <a:sym typeface="+mn-ea"/>
              </a:rPr>
              <a:t>的标题主要有三种结构：</a:t>
            </a:r>
            <a:r>
              <a:rPr lang="zh-CN" altLang="en-US" sz="2400" b="1" dirty="0">
                <a:solidFill>
                  <a:srgbClr val="0066CC"/>
                </a:solidFill>
                <a:latin typeface="方正姚体" pitchFamily="2" charset="-122"/>
                <a:ea typeface="方正姚体" pitchFamily="2" charset="-122"/>
                <a:sym typeface="+mn-ea"/>
              </a:rPr>
              <a:t>名词性词组</a:t>
            </a:r>
            <a:r>
              <a:rPr lang="en-US" altLang="zh-CN" sz="2400" b="1" dirty="0">
                <a:solidFill>
                  <a:srgbClr val="0066CC"/>
                </a:solidFill>
                <a:latin typeface="方正姚体" pitchFamily="2" charset="-122"/>
                <a:ea typeface="方正姚体" pitchFamily="2" charset="-122"/>
                <a:sym typeface="+mn-ea"/>
              </a:rPr>
              <a:t>(</a:t>
            </a:r>
            <a:r>
              <a:rPr lang="zh-CN" altLang="en-US" sz="2400" b="1" dirty="0">
                <a:solidFill>
                  <a:srgbClr val="0066CC"/>
                </a:solidFill>
                <a:latin typeface="方正姚体" pitchFamily="2" charset="-122"/>
                <a:ea typeface="方正姚体" pitchFamily="2" charset="-122"/>
                <a:sym typeface="+mn-ea"/>
              </a:rPr>
              <a:t>包括动名词</a:t>
            </a:r>
            <a:r>
              <a:rPr lang="en-US" altLang="zh-CN" sz="2400" b="1" dirty="0">
                <a:solidFill>
                  <a:srgbClr val="0066CC"/>
                </a:solidFill>
                <a:latin typeface="方正姚体" pitchFamily="2" charset="-122"/>
                <a:ea typeface="方正姚体" pitchFamily="2" charset="-122"/>
                <a:sym typeface="+mn-ea"/>
              </a:rPr>
              <a:t>)</a:t>
            </a:r>
            <a:r>
              <a:rPr lang="zh-CN" altLang="en-US" sz="2400" b="1" dirty="0">
                <a:solidFill>
                  <a:srgbClr val="0066CC"/>
                </a:solidFill>
                <a:latin typeface="方正姚体" pitchFamily="2" charset="-122"/>
                <a:ea typeface="方正姚体" pitchFamily="2" charset="-122"/>
                <a:sym typeface="+mn-ea"/>
              </a:rPr>
              <a:t>，介词词组，名词词组</a:t>
            </a:r>
            <a:r>
              <a:rPr lang="en-US" altLang="zh-CN" sz="2400" b="1" dirty="0">
                <a:solidFill>
                  <a:srgbClr val="0066CC"/>
                </a:solidFill>
                <a:latin typeface="方正姚体" pitchFamily="2" charset="-122"/>
                <a:ea typeface="方正姚体" pitchFamily="2" charset="-122"/>
                <a:sym typeface="+mn-ea"/>
              </a:rPr>
              <a:t>+</a:t>
            </a:r>
            <a:r>
              <a:rPr lang="zh-CN" altLang="en-US" sz="2400" b="1" dirty="0">
                <a:solidFill>
                  <a:srgbClr val="0066CC"/>
                </a:solidFill>
                <a:latin typeface="方正姚体" pitchFamily="2" charset="-122"/>
                <a:ea typeface="方正姚体" pitchFamily="2" charset="-122"/>
                <a:sym typeface="+mn-ea"/>
              </a:rPr>
              <a:t>介词词组</a:t>
            </a:r>
            <a:r>
              <a:rPr lang="zh-CN" altLang="en-US" sz="2400" b="1" dirty="0">
                <a:solidFill>
                  <a:srgbClr val="000000"/>
                </a:solidFill>
                <a:latin typeface="方正姚体" pitchFamily="2" charset="-122"/>
                <a:ea typeface="方正姚体" pitchFamily="2" charset="-122"/>
                <a:sym typeface="+mn-ea"/>
              </a:rPr>
              <a:t>，但一般不用陈述句或动词词组作标题。</a:t>
            </a:r>
            <a:endParaRPr lang="zh-CN" altLang="en-US" sz="2400" dirty="0">
              <a:latin typeface="Arial" panose="020B0604020202020204" pitchFamily="34" charset="0"/>
              <a:ea typeface="宋体" panose="02010600030101010101" pitchFamily="2" charset="-122"/>
            </a:endParaRPr>
          </a:p>
        </p:txBody>
      </p:sp>
      <p:sp>
        <p:nvSpPr>
          <p:cNvPr id="34823" name="文本框 6"/>
          <p:cNvSpPr txBox="1"/>
          <p:nvPr/>
        </p:nvSpPr>
        <p:spPr>
          <a:xfrm>
            <a:off x="1006475" y="3942715"/>
            <a:ext cx="7131685" cy="1137285"/>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提问？</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中学体验式德育</a:t>
            </a:r>
            <a:r>
              <a:rPr lang="zh-CN" altLang="en-US" sz="2000" dirty="0">
                <a:solidFill>
                  <a:srgbClr val="0033CC"/>
                </a:solidFill>
                <a:latin typeface="Arial" panose="020B0604020202020204" pitchFamily="34" charset="0"/>
                <a:ea typeface="宋体" panose="02010600030101010101" pitchFamily="2" charset="-122"/>
              </a:rPr>
              <a:t>模式的构建研究？</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构建中学体验式德育模式的研究？</a:t>
            </a:r>
            <a:endParaRPr lang="zh-CN" altLang="en-US" sz="2000" dirty="0">
              <a:solidFill>
                <a:srgbClr val="0033CC"/>
              </a:solidFill>
              <a:latin typeface="Arial" panose="020B0604020202020204" pitchFamily="34" charset="0"/>
              <a:ea typeface="宋体" panose="02010600030101010101" pitchFamily="2" charset="-122"/>
            </a:endParaRPr>
          </a:p>
        </p:txBody>
      </p:sp>
      <p:sp>
        <p:nvSpPr>
          <p:cNvPr id="34824" name="文本框 7"/>
          <p:cNvSpPr txBox="1"/>
          <p:nvPr/>
        </p:nvSpPr>
        <p:spPr>
          <a:xfrm>
            <a:off x="1006475" y="5317490"/>
            <a:ext cx="6851650" cy="1137285"/>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sym typeface="+mn-ea"/>
              </a:rPr>
              <a:t>提问？</a:t>
            </a:r>
            <a:endParaRPr lang="zh-CN" altLang="en-US" sz="2000" dirty="0">
              <a:solidFill>
                <a:srgbClr val="0033CC"/>
              </a:solidFill>
              <a:sym typeface="+mn-ea"/>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sym typeface="+mn-ea"/>
              </a:rPr>
              <a:t>中学体验式德育模式构建的理论与实践</a:t>
            </a:r>
            <a:r>
              <a:rPr lang="zh-CN" altLang="en-US" sz="2000" dirty="0">
                <a:solidFill>
                  <a:srgbClr val="0033CC"/>
                </a:solidFill>
                <a:sym typeface="+mn-ea"/>
              </a:rPr>
              <a:t>研究？</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sym typeface="+mn-ea"/>
              </a:rPr>
              <a:t>中学体验式德育模式构建的研究与实践？</a:t>
            </a:r>
            <a:endParaRPr lang="zh-CN" altLang="en-US" sz="2000" dirty="0">
              <a:solidFill>
                <a:srgbClr val="0033CC"/>
              </a:solidFill>
              <a:sym typeface="+mn-ea"/>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13" dur="500"/>
                                        <p:tgtEl>
                                          <p:spTgt spid="3482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4821">
                                            <p:txEl>
                                              <p:pRg st="0" end="0"/>
                                            </p:txEl>
                                          </p:spTgt>
                                        </p:tgtEl>
                                        <p:attrNameLst>
                                          <p:attrName>style.visibility</p:attrName>
                                        </p:attrNameLst>
                                      </p:cBhvr>
                                      <p:to>
                                        <p:strVal val="visible"/>
                                      </p:to>
                                    </p:set>
                                    <p:animEffect transition="in" filter="wipe(left)">
                                      <p:cBhvr>
                                        <p:cTn id="18" dur="500"/>
                                        <p:tgtEl>
                                          <p:spTgt spid="3482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34823">
                                            <p:txEl>
                                              <p:pRg st="1" end="1"/>
                                            </p:txEl>
                                          </p:spTgt>
                                        </p:tgtEl>
                                        <p:attrNameLst>
                                          <p:attrName>style.visibility</p:attrName>
                                        </p:attrNameLst>
                                      </p:cBhvr>
                                      <p:to>
                                        <p:strVal val="visible"/>
                                      </p:to>
                                    </p:set>
                                    <p:animEffect transition="in" filter="wipe(right)">
                                      <p:cBhvr>
                                        <p:cTn id="23" dur="500"/>
                                        <p:tgtEl>
                                          <p:spTgt spid="3482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34823">
                                            <p:txEl>
                                              <p:pRg st="0" end="0"/>
                                            </p:txEl>
                                          </p:spTgt>
                                        </p:tgtEl>
                                        <p:attrNameLst>
                                          <p:attrName>style.visibility</p:attrName>
                                        </p:attrNameLst>
                                      </p:cBhvr>
                                      <p:to>
                                        <p:strVal val="visible"/>
                                      </p:to>
                                    </p:set>
                                    <p:animEffect transition="in" filter="wipe(right)">
                                      <p:cBhvr>
                                        <p:cTn id="28" dur="500"/>
                                        <p:tgtEl>
                                          <p:spTgt spid="3482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nodeType="clickEffect">
                                  <p:stCondLst>
                                    <p:cond delay="0"/>
                                  </p:stCondLst>
                                  <p:childTnLst>
                                    <p:set>
                                      <p:cBhvr>
                                        <p:cTn id="32" dur="1" fill="hold">
                                          <p:stCondLst>
                                            <p:cond delay="0"/>
                                          </p:stCondLst>
                                        </p:cTn>
                                        <p:tgtEl>
                                          <p:spTgt spid="34823">
                                            <p:txEl>
                                              <p:pRg st="2" end="2"/>
                                            </p:txEl>
                                          </p:spTgt>
                                        </p:tgtEl>
                                        <p:attrNameLst>
                                          <p:attrName>style.visibility</p:attrName>
                                        </p:attrNameLst>
                                      </p:cBhvr>
                                      <p:to>
                                        <p:strVal val="visible"/>
                                      </p:to>
                                    </p:set>
                                    <p:animEffect transition="in" filter="wipe(right)">
                                      <p:cBhvr>
                                        <p:cTn id="33" dur="500"/>
                                        <p:tgtEl>
                                          <p:spTgt spid="3482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4824">
                                            <p:txEl>
                                              <p:pRg st="1" end="1"/>
                                            </p:txEl>
                                          </p:spTgt>
                                        </p:tgtEl>
                                        <p:attrNameLst>
                                          <p:attrName>style.visibility</p:attrName>
                                        </p:attrNameLst>
                                      </p:cBhvr>
                                      <p:to>
                                        <p:strVal val="visible"/>
                                      </p:to>
                                    </p:set>
                                    <p:animEffect transition="in" filter="wipe(down)">
                                      <p:cBhvr>
                                        <p:cTn id="38" dur="500"/>
                                        <p:tgtEl>
                                          <p:spTgt spid="34824">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4824">
                                            <p:txEl>
                                              <p:pRg st="0" end="0"/>
                                            </p:txEl>
                                          </p:spTgt>
                                        </p:tgtEl>
                                        <p:attrNameLst>
                                          <p:attrName>style.visibility</p:attrName>
                                        </p:attrNameLst>
                                      </p:cBhvr>
                                      <p:to>
                                        <p:strVal val="visible"/>
                                      </p:to>
                                    </p:set>
                                    <p:animEffect transition="in" filter="wipe(down)">
                                      <p:cBhvr>
                                        <p:cTn id="43" dur="500"/>
                                        <p:tgtEl>
                                          <p:spTgt spid="34824">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34824">
                                            <p:txEl>
                                              <p:pRg st="2" end="2"/>
                                            </p:txEl>
                                          </p:spTgt>
                                        </p:tgtEl>
                                        <p:attrNameLst>
                                          <p:attrName>style.visibility</p:attrName>
                                        </p:attrNameLst>
                                      </p:cBhvr>
                                      <p:to>
                                        <p:strVal val="visible"/>
                                      </p:to>
                                    </p:set>
                                    <p:animEffect transition="in" filter="wipe(down)">
                                      <p:cBhvr>
                                        <p:cTn id="48" dur="500"/>
                                        <p:tgtEl>
                                          <p:spTgt spid="348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481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4819" name="文本框 2"/>
          <p:cNvSpPr txBox="1"/>
          <p:nvPr/>
        </p:nvSpPr>
        <p:spPr>
          <a:xfrm>
            <a:off x="3342323" y="363538"/>
            <a:ext cx="3855720"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（二）研究背景与研究意义</a:t>
            </a:r>
            <a:endParaRPr lang="zh-CN" altLang="en-US" sz="2400" b="1" dirty="0">
              <a:latin typeface="Arial" panose="020B0604020202020204" pitchFamily="34" charset="0"/>
              <a:ea typeface="宋体" panose="02010600030101010101" pitchFamily="2" charset="-122"/>
            </a:endParaRPr>
          </a:p>
        </p:txBody>
      </p:sp>
      <p:sp>
        <p:nvSpPr>
          <p:cNvPr id="34820" name="文本框 3"/>
          <p:cNvSpPr txBox="1"/>
          <p:nvPr/>
        </p:nvSpPr>
        <p:spPr>
          <a:xfrm>
            <a:off x="358775" y="1306195"/>
            <a:ext cx="8533130" cy="2245360"/>
          </a:xfrm>
          <a:prstGeom prst="rect">
            <a:avLst/>
          </a:prstGeom>
          <a:noFill/>
          <a:ln w="9525">
            <a:noFill/>
          </a:ln>
        </p:spPr>
        <p:txBody>
          <a:bodyPr wrap="square" anchor="t">
            <a:spAutoFit/>
          </a:bodyPr>
          <a:p>
            <a:pPr algn="l">
              <a:spcBef>
                <a:spcPct val="20000"/>
              </a:spcBef>
              <a:buClr>
                <a:srgbClr val="CC0066"/>
              </a:buClr>
              <a:buSzPct val="70000"/>
              <a:buFont typeface="Wingdings" panose="05000000000000000000" pitchFamily="2" charset="2"/>
            </a:pPr>
            <a:r>
              <a:rPr lang="en-US" altLang="zh-CN" sz="2400" dirty="0">
                <a:latin typeface="Arial" panose="020B0604020202020204" pitchFamily="34" charset="0"/>
                <a:ea typeface="宋体" panose="02010600030101010101" pitchFamily="2" charset="-122"/>
              </a:rPr>
              <a:t> </a:t>
            </a:r>
            <a:r>
              <a:rPr lang="en-US" altLang="zh-CN" sz="2000" dirty="0">
                <a:latin typeface="Arial" panose="020B0604020202020204" pitchFamily="34" charset="0"/>
                <a:ea typeface="宋体" panose="02010600030101010101" pitchFamily="2" charset="-122"/>
              </a:rPr>
              <a:t> </a:t>
            </a:r>
            <a:r>
              <a:rPr lang="zh-CN" altLang="en-US" sz="2400" dirty="0">
                <a:latin typeface="Arial" panose="020B0604020202020204" pitchFamily="34" charset="0"/>
                <a:ea typeface="宋体" panose="02010600030101010101" pitchFamily="2" charset="-122"/>
              </a:rPr>
              <a:t>研究背景重点回答“为什么进行研究”，主要是交代该选题的时代背景与现实背景，说明该选题的原因。可从三方面进述：</a:t>
            </a:r>
            <a:endParaRPr lang="zh-CN" altLang="en-US" sz="20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第一，从理论上说明该研究具有较大的研究价值；</a:t>
            </a:r>
            <a:endParaRPr lang="zh-CN" altLang="en-US" sz="20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第二，该选题时代背景的描述，说明该选题是亟待研究和解决的问题；</a:t>
            </a:r>
            <a:endParaRPr lang="zh-CN" altLang="en-US" sz="20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Char char="v"/>
            </a:pPr>
            <a:r>
              <a:rPr lang="zh-CN" altLang="en-US" sz="2000" dirty="0">
                <a:latin typeface="Arial" panose="020B0604020202020204" pitchFamily="34" charset="0"/>
                <a:ea typeface="宋体" panose="02010600030101010101" pitchFamily="2" charset="-122"/>
              </a:rPr>
              <a:t>第三，从研究者自身的角度进行论证，是对该选题是否具有可行性的论述。</a:t>
            </a:r>
            <a:endParaRPr lang="zh-CN" altLang="en-US" sz="2000" dirty="0">
              <a:latin typeface="Arial" panose="020B0604020202020204" pitchFamily="34" charset="0"/>
              <a:ea typeface="宋体" panose="02010600030101010101" pitchFamily="2" charset="-122"/>
            </a:endParaRPr>
          </a:p>
        </p:txBody>
      </p:sp>
      <p:sp>
        <p:nvSpPr>
          <p:cNvPr id="2" name="文本框 3"/>
          <p:cNvSpPr txBox="1"/>
          <p:nvPr/>
        </p:nvSpPr>
        <p:spPr>
          <a:xfrm>
            <a:off x="358775" y="4033520"/>
            <a:ext cx="8533130" cy="2553335"/>
          </a:xfrm>
          <a:prstGeom prst="rect">
            <a:avLst/>
          </a:prstGeom>
          <a:noFill/>
          <a:ln w="9525">
            <a:noFill/>
          </a:ln>
        </p:spPr>
        <p:txBody>
          <a:bodyPr wrap="square" anchor="t">
            <a:spAutoFit/>
          </a:bodyPr>
          <a:p>
            <a:pPr algn="l">
              <a:spcBef>
                <a:spcPct val="20000"/>
              </a:spcBef>
              <a:buClr>
                <a:srgbClr val="CC0066"/>
              </a:buClr>
              <a:buSzPct val="70000"/>
              <a:buFont typeface="Wingdings" panose="05000000000000000000" pitchFamily="2" charset="2"/>
            </a:pPr>
            <a:r>
              <a:rPr lang="en-US" altLang="zh-CN" sz="2400" dirty="0">
                <a:latin typeface="Arial" panose="020B0604020202020204" pitchFamily="34" charset="0"/>
                <a:ea typeface="宋体" panose="02010600030101010101" pitchFamily="2" charset="-122"/>
              </a:rPr>
              <a:t>  </a:t>
            </a:r>
            <a:r>
              <a:rPr lang="zh-CN" altLang="en-US" sz="2400" dirty="0">
                <a:latin typeface="Arial" panose="020B0604020202020204" pitchFamily="34" charset="0"/>
                <a:ea typeface="宋体" panose="02010600030101010101" pitchFamily="2" charset="-122"/>
              </a:rPr>
              <a:t>研究意义重点回答</a:t>
            </a:r>
            <a:r>
              <a:rPr lang="zh-CN" altLang="en-US" sz="2400" dirty="0">
                <a:sym typeface="+mn-ea"/>
              </a:rPr>
              <a:t>“研究它有什么价值”，</a:t>
            </a:r>
            <a:r>
              <a:rPr lang="zh-CN" altLang="en-US" sz="2400" dirty="0">
                <a:latin typeface="Arial" panose="020B0604020202020204" pitchFamily="34" charset="0"/>
                <a:ea typeface="宋体" panose="02010600030101010101" pitchFamily="2" charset="-122"/>
              </a:rPr>
              <a:t>可从理论意义和实践意义两个方面论述：</a:t>
            </a:r>
            <a:endParaRPr lang="zh-CN" altLang="en-US" sz="2400" dirty="0">
              <a:latin typeface="Arial" panose="020B0604020202020204" pitchFamily="34" charset="0"/>
              <a:ea typeface="宋体" panose="02010600030101010101" pitchFamily="2" charset="-122"/>
            </a:endParaRPr>
          </a:p>
          <a:p>
            <a:pPr algn="l">
              <a:spcBef>
                <a:spcPct val="20000"/>
              </a:spcBef>
              <a:buClr>
                <a:srgbClr val="CC0066"/>
              </a:buClr>
              <a:buSzPct val="70000"/>
              <a:buFont typeface="Wingdings" panose="05000000000000000000" pitchFamily="2" charset="2"/>
            </a:pPr>
            <a:r>
              <a:rPr lang="zh-CN" altLang="en-US" sz="2000" dirty="0">
                <a:latin typeface="Arial" panose="020B0604020202020204" pitchFamily="34" charset="0"/>
                <a:ea typeface="宋体" panose="02010600030101010101" pitchFamily="2" charset="-122"/>
              </a:rPr>
              <a:t>理论意义可以是弥补前人的不足，提出自己的新观点或看法；实践意义则是该研究对现实状况中存在问题的改善有一定的指导性的建议，对于更新人们的认识，指导人们的实践具有一定的影响。</a:t>
            </a:r>
            <a:endParaRPr lang="zh-CN" altLang="en-US" sz="2000" dirty="0">
              <a:latin typeface="Arial" panose="020B0604020202020204" pitchFamily="34" charset="0"/>
              <a:ea typeface="宋体" panose="02010600030101010101" pitchFamily="2" charset="-122"/>
            </a:endParaRPr>
          </a:p>
          <a:p>
            <a:pPr algn="l">
              <a:spcBef>
                <a:spcPct val="20000"/>
              </a:spcBef>
              <a:buClr>
                <a:srgbClr val="CC0066"/>
              </a:buClr>
              <a:buSzPct val="70000"/>
              <a:buFont typeface="Wingdings" panose="05000000000000000000" pitchFamily="2" charset="2"/>
            </a:pPr>
            <a:endParaRPr lang="zh-CN" altLang="en-US" sz="2000" dirty="0">
              <a:latin typeface="Arial" panose="020B0604020202020204" pitchFamily="34" charset="0"/>
              <a:ea typeface="宋体" panose="02010600030101010101" pitchFamily="2" charset="-122"/>
            </a:endParaRPr>
          </a:p>
          <a:p>
            <a:pPr algn="l">
              <a:spcBef>
                <a:spcPct val="20000"/>
              </a:spcBef>
              <a:buClr>
                <a:srgbClr val="CC0066"/>
              </a:buClr>
              <a:buSzPct val="70000"/>
              <a:buFont typeface="Wingdings" panose="05000000000000000000" pitchFamily="2" charset="2"/>
            </a:pPr>
            <a:r>
              <a:rPr lang="zh-CN" altLang="en-US" sz="2000" dirty="0">
                <a:latin typeface="Arial" panose="020B0604020202020204" pitchFamily="34" charset="0"/>
                <a:ea typeface="宋体" panose="02010600030101010101" pitchFamily="2" charset="-122"/>
                <a:hlinkClick r:id="rId3" action="ppaction://hlinkfile"/>
              </a:rPr>
              <a:t>课题选题论证与设计.docx</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4820">
                                            <p:txEl>
                                              <p:pRg st="1" end="1"/>
                                            </p:txEl>
                                          </p:spTgt>
                                        </p:tgtEl>
                                        <p:attrNameLst>
                                          <p:attrName>style.visibility</p:attrName>
                                        </p:attrNameLst>
                                      </p:cBhvr>
                                      <p:to>
                                        <p:strVal val="visible"/>
                                      </p:to>
                                    </p:set>
                                    <p:animEffect transition="in" filter="blinds(horizontal)">
                                      <p:cBhvr>
                                        <p:cTn id="13" dur="500"/>
                                        <p:tgtEl>
                                          <p:spTgt spid="34820">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4820">
                                            <p:txEl>
                                              <p:pRg st="2" end="2"/>
                                            </p:txEl>
                                          </p:spTgt>
                                        </p:tgtEl>
                                        <p:attrNameLst>
                                          <p:attrName>style.visibility</p:attrName>
                                        </p:attrNameLst>
                                      </p:cBhvr>
                                      <p:to>
                                        <p:strVal val="visible"/>
                                      </p:to>
                                    </p:set>
                                    <p:animEffect transition="in" filter="blinds(horizontal)">
                                      <p:cBhvr>
                                        <p:cTn id="18" dur="500"/>
                                        <p:tgtEl>
                                          <p:spTgt spid="3482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4820">
                                            <p:txEl>
                                              <p:pRg st="3" end="3"/>
                                            </p:txEl>
                                          </p:spTgt>
                                        </p:tgtEl>
                                        <p:attrNameLst>
                                          <p:attrName>style.visibility</p:attrName>
                                        </p:attrNameLst>
                                      </p:cBhvr>
                                      <p:to>
                                        <p:strVal val="visible"/>
                                      </p:to>
                                    </p:set>
                                    <p:animEffect transition="in" filter="blinds(horizontal)">
                                      <p:cBhvr>
                                        <p:cTn id="23" dur="500"/>
                                        <p:tgtEl>
                                          <p:spTgt spid="34820">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28" dur="500"/>
                                        <p:tgtEl>
                                          <p:spTgt spid="34820">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2">
                                            <p:txEl>
                                              <p:pRg st="0" end="0"/>
                                            </p:txEl>
                                          </p:spTgt>
                                        </p:tgtEl>
                                        <p:attrNameLst>
                                          <p:attrName>style.visibility</p:attrName>
                                        </p:attrNameLst>
                                      </p:cBhvr>
                                      <p:to>
                                        <p:strVal val="visible"/>
                                      </p:to>
                                    </p:set>
                                    <p:animEffect transition="in" filter="blinds(horizontal)">
                                      <p:cBhvr>
                                        <p:cTn id="33" dur="500"/>
                                        <p:tgtEl>
                                          <p:spTgt spid="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2">
                                            <p:txEl>
                                              <p:pRg st="1" end="1"/>
                                            </p:txEl>
                                          </p:spTgt>
                                        </p:tgtEl>
                                        <p:attrNameLst>
                                          <p:attrName>style.visibility</p:attrName>
                                        </p:attrNameLst>
                                      </p:cBhvr>
                                      <p:to>
                                        <p:strVal val="visible"/>
                                      </p:to>
                                    </p:set>
                                    <p:animEffect transition="in" filter="blinds(horizontal)">
                                      <p:cBhvr>
                                        <p:cTn id="38" dur="500"/>
                                        <p:tgtEl>
                                          <p:spTgt spid="2">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blinds(horizontal)">
                                      <p:cBhvr>
                                        <p:cTn id="4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481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4819" name="文本框 2"/>
          <p:cNvSpPr txBox="1"/>
          <p:nvPr/>
        </p:nvSpPr>
        <p:spPr>
          <a:xfrm>
            <a:off x="3342323" y="363538"/>
            <a:ext cx="2937510"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（三）研究现状述评</a:t>
            </a:r>
            <a:endParaRPr lang="zh-CN" altLang="en-US" sz="2400" b="1" dirty="0">
              <a:latin typeface="Arial" panose="020B0604020202020204" pitchFamily="34" charset="0"/>
              <a:ea typeface="宋体" panose="02010600030101010101" pitchFamily="2" charset="-122"/>
            </a:endParaRPr>
          </a:p>
        </p:txBody>
      </p:sp>
      <p:sp>
        <p:nvSpPr>
          <p:cNvPr id="34820" name="文本框 3"/>
          <p:cNvSpPr txBox="1"/>
          <p:nvPr/>
        </p:nvSpPr>
        <p:spPr>
          <a:xfrm>
            <a:off x="381000" y="1377950"/>
            <a:ext cx="8533130" cy="1938020"/>
          </a:xfrm>
          <a:prstGeom prst="rect">
            <a:avLst/>
          </a:prstGeom>
          <a:noFill/>
          <a:ln w="9525">
            <a:noFill/>
          </a:ln>
        </p:spPr>
        <p:txBody>
          <a:bodyPr wrap="square" anchor="t">
            <a:spAutoFit/>
          </a:bodyPr>
          <a:p>
            <a:pPr marL="342900" indent="-342900" algn="l">
              <a:spcBef>
                <a:spcPct val="20000"/>
              </a:spcBef>
              <a:buClr>
                <a:srgbClr val="CC0066"/>
              </a:buClr>
              <a:buSzPct val="70000"/>
              <a:buFont typeface="Wingdings" panose="05000000000000000000" pitchFamily="2" charset="2"/>
              <a:buChar char="v"/>
            </a:pPr>
            <a:r>
              <a:rPr lang="en-US" altLang="zh-CN" sz="2000">
                <a:solidFill>
                  <a:srgbClr val="FF0000"/>
                </a:solidFill>
                <a:latin typeface="+mn-lt"/>
                <a:ea typeface="+mn-ea"/>
                <a:sym typeface="+mn-ea"/>
              </a:rPr>
              <a:t>“研究</a:t>
            </a:r>
            <a:r>
              <a:rPr lang="zh-CN" altLang="en-US" sz="2000">
                <a:solidFill>
                  <a:srgbClr val="FF0000"/>
                </a:solidFill>
                <a:latin typeface="+mn-lt"/>
                <a:ea typeface="+mn-ea"/>
                <a:sym typeface="+mn-ea"/>
              </a:rPr>
              <a:t>现状</a:t>
            </a:r>
            <a:r>
              <a:rPr lang="en-US" altLang="zh-CN" sz="2000">
                <a:solidFill>
                  <a:srgbClr val="FF0000"/>
                </a:solidFill>
                <a:latin typeface="+mn-lt"/>
                <a:ea typeface="+mn-ea"/>
                <a:sym typeface="+mn-ea"/>
              </a:rPr>
              <a:t>述评”是解决低水平重复研究的重要手段。申报者一定最少应研究10篇以上相关文献。 “研究述评”表述内容应注意：1</a:t>
            </a:r>
            <a:r>
              <a:rPr lang="zh-CN" altLang="en-US" sz="2000">
                <a:solidFill>
                  <a:srgbClr val="FF0000"/>
                </a:solidFill>
                <a:latin typeface="+mn-lt"/>
                <a:ea typeface="+mn-ea"/>
                <a:sym typeface="+mn-ea"/>
              </a:rPr>
              <a:t>）</a:t>
            </a:r>
            <a:r>
              <a:rPr lang="en-US" altLang="zh-CN" sz="2000">
                <a:solidFill>
                  <a:srgbClr val="FF0000"/>
                </a:solidFill>
                <a:latin typeface="+mn-lt"/>
                <a:ea typeface="+mn-ea"/>
                <a:sym typeface="+mn-ea"/>
              </a:rPr>
              <a:t>是本问题“研究”的述评，不是“事件”述评；2</a:t>
            </a:r>
            <a:r>
              <a:rPr lang="zh-CN" altLang="en-US" sz="2000">
                <a:solidFill>
                  <a:srgbClr val="FF0000"/>
                </a:solidFill>
                <a:latin typeface="+mn-lt"/>
                <a:ea typeface="+mn-ea"/>
                <a:sym typeface="+mn-ea"/>
              </a:rPr>
              <a:t>）</a:t>
            </a:r>
            <a:r>
              <a:rPr lang="en-US" altLang="zh-CN" sz="2000">
                <a:solidFill>
                  <a:srgbClr val="FF0000"/>
                </a:solidFill>
                <a:latin typeface="+mn-lt"/>
                <a:ea typeface="+mn-ea"/>
                <a:sym typeface="+mn-ea"/>
              </a:rPr>
              <a:t>这个问题前人研究的国内外现状、最新进展如何，有哪些可以借鉴的成功经验，还有那些不足；3</a:t>
            </a:r>
            <a:r>
              <a:rPr lang="zh-CN" altLang="en-US" sz="2000">
                <a:solidFill>
                  <a:srgbClr val="FF0000"/>
                </a:solidFill>
                <a:latin typeface="+mn-lt"/>
                <a:ea typeface="+mn-ea"/>
                <a:sym typeface="+mn-ea"/>
              </a:rPr>
              <a:t>）</a:t>
            </a:r>
            <a:r>
              <a:rPr lang="en-US" altLang="zh-CN" sz="2000">
                <a:solidFill>
                  <a:srgbClr val="FF0000"/>
                </a:solidFill>
                <a:latin typeface="+mn-lt"/>
                <a:ea typeface="+mn-ea"/>
                <a:sym typeface="+mn-ea"/>
              </a:rPr>
              <a:t>前人的研究不足恰恰是本课题要研究解决的主题；4</a:t>
            </a:r>
            <a:r>
              <a:rPr lang="zh-CN" altLang="en-US" sz="2000">
                <a:solidFill>
                  <a:srgbClr val="FF0000"/>
                </a:solidFill>
                <a:latin typeface="+mn-lt"/>
                <a:ea typeface="+mn-ea"/>
                <a:sym typeface="+mn-ea"/>
              </a:rPr>
              <a:t>）</a:t>
            </a:r>
            <a:r>
              <a:rPr lang="en-US" altLang="zh-CN" sz="2000">
                <a:solidFill>
                  <a:srgbClr val="FF0000"/>
                </a:solidFill>
                <a:latin typeface="+mn-lt"/>
                <a:ea typeface="+mn-ea"/>
                <a:sym typeface="+mn-ea"/>
              </a:rPr>
              <a:t>对前人的研究切勿“乱评价”一定要有充分的依据。</a:t>
            </a:r>
            <a:endParaRPr lang="zh-CN" altLang="en-US" sz="2000" dirty="0">
              <a:latin typeface="Arial" panose="020B0604020202020204" pitchFamily="34" charset="0"/>
              <a:ea typeface="宋体" panose="02010600030101010101" pitchFamily="2" charset="-122"/>
            </a:endParaRPr>
          </a:p>
        </p:txBody>
      </p:sp>
      <p:sp>
        <p:nvSpPr>
          <p:cNvPr id="34824" name="文本框 7"/>
          <p:cNvSpPr txBox="1"/>
          <p:nvPr/>
        </p:nvSpPr>
        <p:spPr>
          <a:xfrm>
            <a:off x="668020" y="3627755"/>
            <a:ext cx="6851650" cy="2762250"/>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三大问题：</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一是简单而不完整，仅用自己查阅到的局部研究代替整体研究，用某个历史片段的研究代替整个历史全景的研究；</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二是齐全而繁琐，集中表现为大量的相关研究文献及其观点的简单罗列，缺乏分析、判断、甄别和选择；</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三是没有展现研究成果演进的历史生态，不同类型、层次的研究成果以及不同阶段的研究成果是孤立的，缺乏关联论证。</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a:latin typeface="Arial" panose="020B0604020202020204" pitchFamily="34" charset="0"/>
                <a:ea typeface="宋体" panose="02010600030101010101" pitchFamily="2" charset="-122"/>
                <a:hlinkClick r:id="rId3" action="ppaction://hlinkfile"/>
              </a:rPr>
              <a:t>课题选题论证与设计.docx</a:t>
            </a:r>
            <a:endParaRPr lang="zh-CN" altLang="en-US">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13" dur="500"/>
                                        <p:tgtEl>
                                          <p:spTgt spid="3482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4824">
                                            <p:txEl>
                                              <p:pRg st="0" end="0"/>
                                            </p:txEl>
                                          </p:spTgt>
                                        </p:tgtEl>
                                        <p:attrNameLst>
                                          <p:attrName>style.visibility</p:attrName>
                                        </p:attrNameLst>
                                      </p:cBhvr>
                                      <p:to>
                                        <p:strVal val="visible"/>
                                      </p:to>
                                    </p:set>
                                    <p:animEffect transition="in" filter="wipe(down)">
                                      <p:cBhvr>
                                        <p:cTn id="18" dur="500"/>
                                        <p:tgtEl>
                                          <p:spTgt spid="3482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4824">
                                            <p:txEl>
                                              <p:pRg st="1" end="1"/>
                                            </p:txEl>
                                          </p:spTgt>
                                        </p:tgtEl>
                                        <p:attrNameLst>
                                          <p:attrName>style.visibility</p:attrName>
                                        </p:attrNameLst>
                                      </p:cBhvr>
                                      <p:to>
                                        <p:strVal val="visible"/>
                                      </p:to>
                                    </p:set>
                                    <p:animEffect transition="in" filter="wipe(down)">
                                      <p:cBhvr>
                                        <p:cTn id="23" dur="500"/>
                                        <p:tgtEl>
                                          <p:spTgt spid="3482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4824">
                                            <p:txEl>
                                              <p:pRg st="2" end="2"/>
                                            </p:txEl>
                                          </p:spTgt>
                                        </p:tgtEl>
                                        <p:attrNameLst>
                                          <p:attrName>style.visibility</p:attrName>
                                        </p:attrNameLst>
                                      </p:cBhvr>
                                      <p:to>
                                        <p:strVal val="visible"/>
                                      </p:to>
                                    </p:set>
                                    <p:animEffect transition="in" filter="wipe(down)">
                                      <p:cBhvr>
                                        <p:cTn id="28" dur="500"/>
                                        <p:tgtEl>
                                          <p:spTgt spid="3482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4824">
                                            <p:txEl>
                                              <p:pRg st="3" end="3"/>
                                            </p:txEl>
                                          </p:spTgt>
                                        </p:tgtEl>
                                        <p:attrNameLst>
                                          <p:attrName>style.visibility</p:attrName>
                                        </p:attrNameLst>
                                      </p:cBhvr>
                                      <p:to>
                                        <p:strVal val="visible"/>
                                      </p:to>
                                    </p:set>
                                    <p:animEffect transition="in" filter="wipe(down)">
                                      <p:cBhvr>
                                        <p:cTn id="33" dur="500"/>
                                        <p:tgtEl>
                                          <p:spTgt spid="34824">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4824">
                                            <p:txEl>
                                              <p:pRg st="4" end="4"/>
                                            </p:txEl>
                                          </p:spTgt>
                                        </p:tgtEl>
                                        <p:attrNameLst>
                                          <p:attrName>style.visibility</p:attrName>
                                        </p:attrNameLst>
                                      </p:cBhvr>
                                      <p:to>
                                        <p:strVal val="visible"/>
                                      </p:to>
                                    </p:set>
                                    <p:animEffect transition="in" filter="wipe(down)">
                                      <p:cBhvr>
                                        <p:cTn id="38" dur="500"/>
                                        <p:tgtEl>
                                          <p:spTgt spid="348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481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4819" name="文本框 2"/>
          <p:cNvSpPr txBox="1"/>
          <p:nvPr/>
        </p:nvSpPr>
        <p:spPr>
          <a:xfrm>
            <a:off x="3342323" y="363538"/>
            <a:ext cx="2325370"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（四）课题界定</a:t>
            </a:r>
            <a:endParaRPr lang="zh-CN" altLang="en-US" sz="2400" b="1" dirty="0">
              <a:latin typeface="Arial" panose="020B0604020202020204" pitchFamily="34" charset="0"/>
              <a:ea typeface="宋体" panose="02010600030101010101" pitchFamily="2" charset="-122"/>
            </a:endParaRPr>
          </a:p>
        </p:txBody>
      </p:sp>
      <p:sp>
        <p:nvSpPr>
          <p:cNvPr id="34820" name="文本框 3"/>
          <p:cNvSpPr txBox="1"/>
          <p:nvPr/>
        </p:nvSpPr>
        <p:spPr>
          <a:xfrm>
            <a:off x="358775" y="1059815"/>
            <a:ext cx="8533130" cy="4153535"/>
          </a:xfrm>
          <a:prstGeom prst="rect">
            <a:avLst/>
          </a:prstGeom>
          <a:noFill/>
          <a:ln w="9525">
            <a:noFill/>
          </a:ln>
        </p:spPr>
        <p:txBody>
          <a:bodyPr wrap="square" anchor="t">
            <a:spAutoFit/>
          </a:bodyPr>
          <a:p>
            <a:pPr marL="342900" indent="-342900" algn="l">
              <a:spcBef>
                <a:spcPct val="20000"/>
              </a:spcBef>
              <a:buClr>
                <a:srgbClr val="CC0066"/>
              </a:buClr>
              <a:buSzPct val="70000"/>
              <a:buFont typeface="Wingdings" panose="05000000000000000000" pitchFamily="2" charset="2"/>
              <a:buChar char="v"/>
            </a:pPr>
            <a:r>
              <a:rPr lang="en-US" altLang="zh-CN" sz="2400">
                <a:solidFill>
                  <a:srgbClr val="FF0000"/>
                </a:solidFill>
                <a:latin typeface="+mn-lt"/>
                <a:ea typeface="+mn-ea"/>
                <a:sym typeface="+mn-ea"/>
              </a:rPr>
              <a:t>课题界定</a:t>
            </a:r>
            <a:r>
              <a:rPr lang="zh-CN" altLang="en-US" sz="2400">
                <a:solidFill>
                  <a:srgbClr val="FF0000"/>
                </a:solidFill>
                <a:latin typeface="+mn-lt"/>
                <a:ea typeface="+mn-ea"/>
                <a:sym typeface="+mn-ea"/>
              </a:rPr>
              <a:t>包括概念界定和研究对象的界定。</a:t>
            </a:r>
            <a:endParaRPr lang="zh-CN" altLang="en-US" sz="2400">
              <a:solidFill>
                <a:srgbClr val="FF0000"/>
              </a:solidFill>
              <a:latin typeface="+mn-lt"/>
              <a:ea typeface="+mn-ea"/>
              <a:sym typeface="+mn-ea"/>
            </a:endParaRPr>
          </a:p>
          <a:p>
            <a:pPr marL="342900" indent="-342900" algn="l">
              <a:spcBef>
                <a:spcPct val="20000"/>
              </a:spcBef>
              <a:buClr>
                <a:srgbClr val="CC0066"/>
              </a:buClr>
              <a:buSzPct val="70000"/>
              <a:buFont typeface="Wingdings" panose="05000000000000000000" pitchFamily="2" charset="2"/>
              <a:buChar char="v"/>
            </a:pPr>
            <a:r>
              <a:rPr lang="zh-CN" altLang="en-US" sz="2400">
                <a:solidFill>
                  <a:srgbClr val="FF0000"/>
                </a:solidFill>
                <a:latin typeface="+mn-lt"/>
                <a:ea typeface="+mn-ea"/>
                <a:sym typeface="+mn-ea"/>
              </a:rPr>
              <a:t>概念界定</a:t>
            </a:r>
            <a:r>
              <a:rPr lang="en-US" altLang="zh-CN" sz="2400">
                <a:solidFill>
                  <a:srgbClr val="FF0000"/>
                </a:solidFill>
                <a:latin typeface="+mn-lt"/>
                <a:ea typeface="+mn-ea"/>
                <a:sym typeface="+mn-ea"/>
              </a:rPr>
              <a:t>有文献定义和自行定义。</a:t>
            </a:r>
            <a:endParaRPr lang="en-US" altLang="zh-CN" sz="2400">
              <a:solidFill>
                <a:srgbClr val="FF0000"/>
              </a:solidFill>
              <a:latin typeface="+mn-lt"/>
              <a:ea typeface="+mn-ea"/>
              <a:sym typeface="+mn-ea"/>
            </a:endParaRPr>
          </a:p>
          <a:p>
            <a:pPr marL="342900" indent="-342900" algn="l">
              <a:spcBef>
                <a:spcPct val="20000"/>
              </a:spcBef>
              <a:buClr>
                <a:srgbClr val="CC0066"/>
              </a:buClr>
              <a:buSzPct val="70000"/>
              <a:buFont typeface="Wingdings" panose="05000000000000000000" pitchFamily="2" charset="2"/>
              <a:buChar char="v"/>
            </a:pPr>
            <a:r>
              <a:rPr lang="en-US" altLang="zh-CN" sz="2400">
                <a:solidFill>
                  <a:srgbClr val="FF0000"/>
                </a:solidFill>
                <a:latin typeface="+mn-lt"/>
                <a:ea typeface="+mn-ea"/>
                <a:sym typeface="+mn-ea"/>
              </a:rPr>
              <a:t>所谓文献定义，是对标题中的关键性词语作名词解释，课题界定一般不应“剪贴”名词解释。</a:t>
            </a:r>
            <a:endParaRPr lang="en-US" altLang="zh-CN" sz="2400">
              <a:solidFill>
                <a:srgbClr val="FF0000"/>
              </a:solidFill>
              <a:latin typeface="+mn-lt"/>
              <a:ea typeface="+mn-ea"/>
              <a:sym typeface="+mn-ea"/>
            </a:endParaRPr>
          </a:p>
          <a:p>
            <a:pPr marL="342900" indent="-342900" algn="l">
              <a:spcBef>
                <a:spcPct val="20000"/>
              </a:spcBef>
              <a:buClr>
                <a:srgbClr val="CC0066"/>
              </a:buClr>
              <a:buSzPct val="70000"/>
              <a:buFont typeface="Wingdings" panose="05000000000000000000" pitchFamily="2" charset="2"/>
              <a:buChar char="v"/>
            </a:pPr>
            <a:r>
              <a:rPr lang="en-US" altLang="zh-CN" sz="2400">
                <a:solidFill>
                  <a:srgbClr val="FF0000"/>
                </a:solidFill>
                <a:latin typeface="+mn-lt"/>
                <a:ea typeface="+mn-ea"/>
                <a:sym typeface="+mn-ea"/>
              </a:rPr>
              <a:t>所谓自行定义，应该根据研究目的和研究问题的需要，结合文献定义，自行对课题相关定义的理解和认识，精心限制本课题研究的范围、对象、内容，使其富有个性、又防止歧义，便于操作。</a:t>
            </a:r>
            <a:endParaRPr lang="en-US" altLang="zh-CN" sz="2400">
              <a:solidFill>
                <a:srgbClr val="FF0000"/>
              </a:solidFill>
              <a:latin typeface="+mn-lt"/>
              <a:ea typeface="+mn-ea"/>
              <a:sym typeface="+mn-ea"/>
            </a:endParaRPr>
          </a:p>
          <a:p>
            <a:pPr marL="342900" indent="-342900" algn="l">
              <a:spcBef>
                <a:spcPct val="20000"/>
              </a:spcBef>
              <a:buClr>
                <a:srgbClr val="CC0066"/>
              </a:buClr>
              <a:buSzPct val="70000"/>
              <a:buFont typeface="Wingdings" panose="05000000000000000000" pitchFamily="2" charset="2"/>
              <a:buChar char="v"/>
            </a:pPr>
            <a:endParaRPr lang="en-US" altLang="zh-CN" sz="2400">
              <a:solidFill>
                <a:srgbClr val="FF0000"/>
              </a:solidFill>
              <a:latin typeface="+mn-lt"/>
              <a:ea typeface="+mn-ea"/>
              <a:sym typeface="+mn-ea"/>
            </a:endParaRPr>
          </a:p>
          <a:p>
            <a:pPr marL="342900" indent="-342900" algn="l">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研究对象的界定的要求如下：</a:t>
            </a:r>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13" dur="500"/>
                                        <p:tgtEl>
                                          <p:spTgt spid="3482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4820">
                                            <p:txEl>
                                              <p:pRg st="1" end="1"/>
                                            </p:txEl>
                                          </p:spTgt>
                                        </p:tgtEl>
                                        <p:attrNameLst>
                                          <p:attrName>style.visibility</p:attrName>
                                        </p:attrNameLst>
                                      </p:cBhvr>
                                      <p:to>
                                        <p:strVal val="visible"/>
                                      </p:to>
                                    </p:set>
                                    <p:animEffect transition="in" filter="blinds(horizontal)">
                                      <p:cBhvr>
                                        <p:cTn id="18" dur="500"/>
                                        <p:tgtEl>
                                          <p:spTgt spid="34820">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4820">
                                            <p:txEl>
                                              <p:pRg st="2" end="2"/>
                                            </p:txEl>
                                          </p:spTgt>
                                        </p:tgtEl>
                                        <p:attrNameLst>
                                          <p:attrName>style.visibility</p:attrName>
                                        </p:attrNameLst>
                                      </p:cBhvr>
                                      <p:to>
                                        <p:strVal val="visible"/>
                                      </p:to>
                                    </p:set>
                                    <p:animEffect transition="in" filter="blinds(horizontal)">
                                      <p:cBhvr>
                                        <p:cTn id="23" dur="500"/>
                                        <p:tgtEl>
                                          <p:spTgt spid="3482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4820">
                                            <p:txEl>
                                              <p:pRg st="3" end="3"/>
                                            </p:txEl>
                                          </p:spTgt>
                                        </p:tgtEl>
                                        <p:attrNameLst>
                                          <p:attrName>style.visibility</p:attrName>
                                        </p:attrNameLst>
                                      </p:cBhvr>
                                      <p:to>
                                        <p:strVal val="visible"/>
                                      </p:to>
                                    </p:set>
                                    <p:animEffect transition="in" filter="blinds(horizontal)">
                                      <p:cBhvr>
                                        <p:cTn id="28" dur="500"/>
                                        <p:tgtEl>
                                          <p:spTgt spid="34820">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4820">
                                            <p:txEl>
                                              <p:pRg st="5" end="5"/>
                                            </p:txEl>
                                          </p:spTgt>
                                        </p:tgtEl>
                                        <p:attrNameLst>
                                          <p:attrName>style.visibility</p:attrName>
                                        </p:attrNameLst>
                                      </p:cBhvr>
                                      <p:to>
                                        <p:strVal val="visible"/>
                                      </p:to>
                                    </p:set>
                                    <p:animEffect transition="in" filter="blinds(horizontal)">
                                      <p:cBhvr>
                                        <p:cTn id="33" dur="500"/>
                                        <p:tgtEl>
                                          <p:spTgt spid="348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22" name="图片 2" descr="1"/>
          <p:cNvPicPr>
            <a:picLocks noChangeAspect="1"/>
          </p:cNvPicPr>
          <p:nvPr/>
        </p:nvPicPr>
        <p:blipFill>
          <a:blip r:embed="rId1"/>
          <a:stretch>
            <a:fillRect/>
          </a:stretch>
        </p:blipFill>
        <p:spPr>
          <a:xfrm>
            <a:off x="1588" y="7938"/>
            <a:ext cx="1171575" cy="1171575"/>
          </a:xfrm>
          <a:prstGeom prst="rect">
            <a:avLst/>
          </a:prstGeom>
          <a:noFill/>
          <a:ln w="9525">
            <a:noFill/>
          </a:ln>
        </p:spPr>
      </p:pic>
      <p:sp>
        <p:nvSpPr>
          <p:cNvPr id="30723" name="矩形 1"/>
          <p:cNvSpPr/>
          <p:nvPr>
            <p:custDataLst>
              <p:tags r:id="rId2"/>
            </p:custDataLst>
          </p:nvPr>
        </p:nvSpPr>
        <p:spPr>
          <a:xfrm>
            <a:off x="6165850" y="2352675"/>
            <a:ext cx="1636713" cy="1477963"/>
          </a:xfrm>
          <a:prstGeom prst="rect">
            <a:avLst/>
          </a:prstGeom>
          <a:noFill/>
          <a:ln w="9525">
            <a:noFill/>
          </a:ln>
        </p:spPr>
        <p:txBody>
          <a:bodyPr wrap="square" anchor="ctr"/>
          <a:p>
            <a:pPr algn="ctr">
              <a:lnSpc>
                <a:spcPct val="150000"/>
              </a:lnSpc>
            </a:pPr>
            <a:r>
              <a:rPr lang="zh-CN" altLang="en-US" sz="2400" b="1" dirty="0">
                <a:latin typeface="Arial" panose="020B0604020202020204" pitchFamily="34" charset="0"/>
                <a:ea typeface="宋体" panose="02010600030101010101" pitchFamily="2" charset="-122"/>
              </a:rPr>
              <a:t>基本概念</a:t>
            </a:r>
            <a:endParaRPr lang="zh-CN" altLang="en-US" sz="2400" b="1" dirty="0">
              <a:latin typeface="Arial" panose="020B0604020202020204" pitchFamily="34" charset="0"/>
              <a:ea typeface="宋体" panose="02010600030101010101" pitchFamily="2" charset="-122"/>
            </a:endParaRPr>
          </a:p>
        </p:txBody>
      </p:sp>
      <p:sp>
        <p:nvSpPr>
          <p:cNvPr id="30724" name="Freeform 39"/>
          <p:cNvSpPr/>
          <p:nvPr>
            <p:custDataLst>
              <p:tags r:id="rId3"/>
            </p:custDataLst>
          </p:nvPr>
        </p:nvSpPr>
        <p:spPr>
          <a:xfrm>
            <a:off x="4222750" y="1839913"/>
            <a:ext cx="1943100" cy="1279525"/>
          </a:xfrm>
          <a:custGeom>
            <a:avLst/>
            <a:gdLst/>
            <a:ahLst/>
            <a:cxnLst>
              <a:cxn ang="0">
                <a:pos x="0" y="0"/>
              </a:cxn>
              <a:cxn ang="0">
                <a:pos x="1943100" y="1238322"/>
              </a:cxn>
            </a:cxnLst>
            <a:pathLst>
              <a:path w="518" h="351">
                <a:moveTo>
                  <a:pt x="0" y="0"/>
                </a:moveTo>
                <a:cubicBezTo>
                  <a:pt x="411" y="0"/>
                  <a:pt x="260" y="351"/>
                  <a:pt x="518" y="340"/>
                </a:cubicBezTo>
              </a:path>
            </a:pathLst>
          </a:custGeom>
          <a:noFill/>
          <a:ln w="14" cap="flat" cmpd="sng">
            <a:solidFill>
              <a:srgbClr val="0F6FC6"/>
            </a:solidFill>
            <a:prstDash val="solid"/>
            <a:miter/>
            <a:headEnd type="none" w="med" len="med"/>
            <a:tailEnd type="none" w="med" len="med"/>
          </a:ln>
        </p:spPr>
        <p:txBody>
          <a:bodyPr/>
          <a:p>
            <a:endParaRPr lang="zh-CN" altLang="en-US"/>
          </a:p>
        </p:txBody>
      </p:sp>
      <p:sp>
        <p:nvSpPr>
          <p:cNvPr id="62" name="矩形 61"/>
          <p:cNvSpPr/>
          <p:nvPr>
            <p:custDataLst>
              <p:tags r:id="rId4"/>
            </p:custDataLst>
          </p:nvPr>
        </p:nvSpPr>
        <p:spPr>
          <a:xfrm>
            <a:off x="1390650" y="1608138"/>
            <a:ext cx="2832100" cy="633413"/>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r>
              <a:rPr lang="zh-CN" altLang="en-US" sz="2400" b="1" strike="noStrike" noProof="1" dirty="0">
                <a:solidFill>
                  <a:schemeClr val="tx1"/>
                </a:solidFill>
                <a:latin typeface="Arial" panose="020B0604020202020204" pitchFamily="34" charset="0"/>
                <a:ea typeface="宋体" panose="02010600030101010101" pitchFamily="2" charset="-122"/>
                <a:cs typeface="+mn-ea"/>
                <a:sym typeface="+mn-ea"/>
              </a:rPr>
              <a:t>总体</a:t>
            </a:r>
            <a:endParaRPr lang="zh-CN" altLang="en-US" sz="2400" b="1"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30726" name="Freeform 42"/>
          <p:cNvSpPr/>
          <p:nvPr>
            <p:custDataLst>
              <p:tags r:id="rId5"/>
            </p:custDataLst>
          </p:nvPr>
        </p:nvSpPr>
        <p:spPr>
          <a:xfrm>
            <a:off x="4222750" y="3059113"/>
            <a:ext cx="1943100" cy="1370012"/>
          </a:xfrm>
          <a:custGeom>
            <a:avLst/>
            <a:gdLst/>
            <a:ahLst/>
            <a:cxnLst>
              <a:cxn ang="0">
                <a:pos x="0" y="1370772"/>
              </a:cxn>
              <a:cxn ang="0">
                <a:pos x="1943100" y="41919"/>
              </a:cxn>
            </a:cxnLst>
            <a:pathLst>
              <a:path w="518" h="327">
                <a:moveTo>
                  <a:pt x="0" y="327"/>
                </a:moveTo>
                <a:cubicBezTo>
                  <a:pt x="411" y="327"/>
                  <a:pt x="260" y="0"/>
                  <a:pt x="518" y="10"/>
                </a:cubicBezTo>
              </a:path>
            </a:pathLst>
          </a:custGeom>
          <a:noFill/>
          <a:ln w="14" cap="flat" cmpd="sng">
            <a:solidFill>
              <a:srgbClr val="0F6FC6"/>
            </a:solidFill>
            <a:prstDash val="solid"/>
            <a:miter/>
            <a:headEnd type="none" w="med" len="med"/>
            <a:tailEnd type="none" w="med" len="med"/>
          </a:ln>
        </p:spPr>
        <p:txBody>
          <a:bodyPr/>
          <a:p>
            <a:endParaRPr lang="zh-CN" altLang="en-US"/>
          </a:p>
        </p:txBody>
      </p:sp>
      <p:sp>
        <p:nvSpPr>
          <p:cNvPr id="67" name="矩形 66"/>
          <p:cNvSpPr/>
          <p:nvPr>
            <p:custDataLst>
              <p:tags r:id="rId6"/>
            </p:custDataLst>
          </p:nvPr>
        </p:nvSpPr>
        <p:spPr>
          <a:xfrm>
            <a:off x="1390650" y="4044950"/>
            <a:ext cx="2832100" cy="635000"/>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spcBef>
                <a:spcPct val="20000"/>
              </a:spcBef>
              <a:buClr>
                <a:srgbClr val="CC0066"/>
              </a:buClr>
              <a:buSzPct val="70000"/>
              <a:buFont typeface="Wingdings" panose="05000000000000000000" pitchFamily="2" charset="2"/>
            </a:pPr>
            <a:r>
              <a:rPr lang="zh-CN" altLang="en-US" sz="2400" b="1" strike="noStrike" noProof="1" dirty="0">
                <a:solidFill>
                  <a:schemeClr val="tx1"/>
                </a:solidFill>
                <a:latin typeface="Arial" panose="020B0604020202020204" pitchFamily="34" charset="0"/>
                <a:ea typeface="宋体" panose="02010600030101010101" pitchFamily="2" charset="-122"/>
                <a:cs typeface="+mn-ea"/>
                <a:sym typeface="+mn-ea"/>
              </a:rPr>
              <a:t>取样</a:t>
            </a:r>
            <a:endParaRPr lang="zh-CN" altLang="en-US" sz="2400" b="1"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22" name="矩形 21"/>
          <p:cNvSpPr/>
          <p:nvPr>
            <p:custDataLst>
              <p:tags r:id="rId7"/>
            </p:custDataLst>
          </p:nvPr>
        </p:nvSpPr>
        <p:spPr>
          <a:xfrm>
            <a:off x="1390650" y="2779713"/>
            <a:ext cx="2832100" cy="633413"/>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r>
              <a:rPr lang="zh-CN" altLang="en-US" sz="2400" b="1" strike="noStrike" noProof="1" dirty="0">
                <a:solidFill>
                  <a:schemeClr val="tx1"/>
                </a:solidFill>
                <a:latin typeface="Arial" panose="020B0604020202020204" pitchFamily="34" charset="0"/>
                <a:ea typeface="宋体" panose="02010600030101010101" pitchFamily="2" charset="-122"/>
                <a:cs typeface="+mn-ea"/>
                <a:sym typeface="+mn-ea"/>
              </a:rPr>
              <a:t>样本</a:t>
            </a:r>
            <a:endParaRPr lang="zh-CN" altLang="en-US" sz="2400" b="1"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23" name="Line 43"/>
          <p:cNvSpPr>
            <a:spLocks noChangeShapeType="1"/>
          </p:cNvSpPr>
          <p:nvPr>
            <p:custDataLst>
              <p:tags r:id="rId8"/>
            </p:custDataLst>
          </p:nvPr>
        </p:nvSpPr>
        <p:spPr bwMode="auto">
          <a:xfrm>
            <a:off x="4222750" y="3092450"/>
            <a:ext cx="1835150" cy="0"/>
          </a:xfrm>
          <a:prstGeom prst="line">
            <a:avLst/>
          </a:prstGeom>
          <a:noFill/>
          <a:ln w="14" cap="flat">
            <a:solidFill>
              <a:srgbClr val="009DD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rmAutofit fontScale="25000" lnSpcReduction="20000"/>
          </a:bodyPr>
          <a:p>
            <a:pPr fontAlgn="base"/>
            <a:endParaRPr lang="zh-CN" altLang="en-US" strike="noStrike" noProof="1">
              <a:sym typeface="Arial" panose="020B0604020202020204" pitchFamily="34" charset="0"/>
            </a:endParaRPr>
          </a:p>
        </p:txBody>
      </p:sp>
      <p:sp>
        <p:nvSpPr>
          <p:cNvPr id="21" name="Freeform 227"/>
          <p:cNvSpPr/>
          <p:nvPr>
            <p:custDataLst>
              <p:tags r:id="rId9"/>
            </p:custDataLst>
          </p:nvPr>
        </p:nvSpPr>
        <p:spPr bwMode="auto">
          <a:xfrm>
            <a:off x="6045200" y="2998788"/>
            <a:ext cx="244475" cy="187325"/>
          </a:xfrm>
          <a:custGeom>
            <a:avLst/>
            <a:gdLst>
              <a:gd name="T0" fmla="*/ 0 w 154"/>
              <a:gd name="T1" fmla="*/ 0 h 118"/>
              <a:gd name="T2" fmla="*/ 154 w 154"/>
              <a:gd name="T3" fmla="*/ 59 h 118"/>
              <a:gd name="T4" fmla="*/ 0 w 154"/>
              <a:gd name="T5" fmla="*/ 118 h 118"/>
              <a:gd name="T6" fmla="*/ 0 w 154"/>
              <a:gd name="T7" fmla="*/ 0 h 118"/>
            </a:gdLst>
            <a:ahLst/>
            <a:cxnLst>
              <a:cxn ang="0">
                <a:pos x="T0" y="T1"/>
              </a:cxn>
              <a:cxn ang="0">
                <a:pos x="T2" y="T3"/>
              </a:cxn>
              <a:cxn ang="0">
                <a:pos x="T4" y="T5"/>
              </a:cxn>
              <a:cxn ang="0">
                <a:pos x="T6" y="T7"/>
              </a:cxn>
            </a:cxnLst>
            <a:rect l="0" t="0" r="r" b="b"/>
            <a:pathLst>
              <a:path w="154" h="118">
                <a:moveTo>
                  <a:pt x="0" y="0"/>
                </a:moveTo>
                <a:lnTo>
                  <a:pt x="154" y="59"/>
                </a:lnTo>
                <a:lnTo>
                  <a:pt x="0" y="118"/>
                </a:lnTo>
                <a:lnTo>
                  <a:pt x="0" y="0"/>
                </a:lnTo>
                <a:close/>
              </a:path>
            </a:pathLst>
          </a:custGeom>
          <a:solidFill>
            <a:srgbClr val="0F6FC6">
              <a:lumMod val="50000"/>
            </a:srgbClr>
          </a:solidFill>
          <a:ln>
            <a:noFill/>
          </a:ln>
        </p:spPr>
        <p:txBody>
          <a:bodyPr vert="horz" wrap="square" lIns="91440" tIns="45720" rIns="91440" bIns="45720" numCol="1" anchor="t" anchorCtr="0" compatLnSpc="1">
            <a:normAutofit fontScale="30000" lnSpcReduction="20000"/>
          </a:bodyPr>
          <a:p>
            <a:pPr fontAlgn="base"/>
            <a:endParaRPr lang="zh-CN" altLang="en-US" strike="noStrike" noProof="1">
              <a:sym typeface="Arial" panose="020B0604020202020204" pitchFamily="34" charset="0"/>
            </a:endParaRPr>
          </a:p>
        </p:txBody>
      </p:sp>
    </p:spTree>
  </p:cSld>
  <p:clrMapOvr>
    <a:masterClrMapping/>
  </p:clrMapOvr>
  <p:transition>
    <p:wheel spokes="3"/>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1746" name="图片 2" descr="1"/>
          <p:cNvPicPr>
            <a:picLocks noChangeAspect="1"/>
          </p:cNvPicPr>
          <p:nvPr/>
        </p:nvPicPr>
        <p:blipFill>
          <a:blip r:embed="rId1"/>
          <a:stretch>
            <a:fillRect/>
          </a:stretch>
        </p:blipFill>
        <p:spPr>
          <a:xfrm>
            <a:off x="1588" y="7938"/>
            <a:ext cx="1171575" cy="1171575"/>
          </a:xfrm>
          <a:prstGeom prst="rect">
            <a:avLst/>
          </a:prstGeom>
          <a:noFill/>
          <a:ln w="9525">
            <a:noFill/>
          </a:ln>
        </p:spPr>
      </p:pic>
      <p:sp>
        <p:nvSpPr>
          <p:cNvPr id="31747" name="矩形 1"/>
          <p:cNvSpPr/>
          <p:nvPr>
            <p:custDataLst>
              <p:tags r:id="rId2"/>
            </p:custDataLst>
          </p:nvPr>
        </p:nvSpPr>
        <p:spPr>
          <a:xfrm>
            <a:off x="6165850" y="2224088"/>
            <a:ext cx="1793875" cy="1477962"/>
          </a:xfrm>
          <a:prstGeom prst="rect">
            <a:avLst/>
          </a:prstGeom>
          <a:noFill/>
          <a:ln w="9525">
            <a:noFill/>
          </a:ln>
        </p:spPr>
        <p:txBody>
          <a:bodyPr wrap="square" anchor="ctr"/>
          <a:p>
            <a:pPr>
              <a:spcBef>
                <a:spcPct val="20000"/>
              </a:spcBef>
              <a:buClr>
                <a:srgbClr val="CC0066"/>
              </a:buClr>
              <a:buSzPct val="70000"/>
              <a:buFont typeface="Wingdings" panose="05000000000000000000" pitchFamily="2" charset="2"/>
              <a:buNone/>
            </a:pPr>
            <a:r>
              <a:rPr lang="zh-CN" altLang="en-US" sz="2400" b="1" dirty="0">
                <a:solidFill>
                  <a:srgbClr val="0033CC"/>
                </a:solidFill>
                <a:latin typeface="Arial" panose="020B0604020202020204" pitchFamily="34" charset="0"/>
                <a:ea typeface="宋体" panose="02010600030101010101" pitchFamily="2" charset="-122"/>
              </a:rPr>
              <a:t>选择样本的基本要求</a:t>
            </a:r>
            <a:endParaRPr lang="zh-CN" altLang="zh-CN" sz="2000" b="1" dirty="0">
              <a:solidFill>
                <a:srgbClr val="0F6FC6"/>
              </a:solidFill>
              <a:latin typeface="Arial" panose="020B0604020202020204" pitchFamily="34" charset="0"/>
              <a:ea typeface="宋体" panose="02010600030101010101" pitchFamily="2" charset="-122"/>
              <a:sym typeface="Arial" panose="020B0604020202020204" pitchFamily="34" charset="0"/>
            </a:endParaRPr>
          </a:p>
        </p:txBody>
      </p:sp>
      <p:sp>
        <p:nvSpPr>
          <p:cNvPr id="31748" name="Freeform 39"/>
          <p:cNvSpPr/>
          <p:nvPr>
            <p:custDataLst>
              <p:tags r:id="rId3"/>
            </p:custDataLst>
          </p:nvPr>
        </p:nvSpPr>
        <p:spPr>
          <a:xfrm>
            <a:off x="4222750" y="1787525"/>
            <a:ext cx="1943100" cy="1212850"/>
          </a:xfrm>
          <a:custGeom>
            <a:avLst/>
            <a:gdLst/>
            <a:ahLst/>
            <a:cxnLst>
              <a:cxn ang="0">
                <a:pos x="0" y="0"/>
              </a:cxn>
              <a:cxn ang="0">
                <a:pos x="1943100" y="1175759"/>
              </a:cxn>
            </a:cxnLst>
            <a:pathLst>
              <a:path w="518" h="351">
                <a:moveTo>
                  <a:pt x="0" y="0"/>
                </a:moveTo>
                <a:cubicBezTo>
                  <a:pt x="411" y="0"/>
                  <a:pt x="260" y="351"/>
                  <a:pt x="518" y="340"/>
                </a:cubicBezTo>
              </a:path>
            </a:pathLst>
          </a:custGeom>
          <a:noFill/>
          <a:ln w="14" cap="flat" cmpd="sng">
            <a:solidFill>
              <a:srgbClr val="0F6FC6"/>
            </a:solidFill>
            <a:prstDash val="solid"/>
            <a:miter/>
            <a:headEnd type="none" w="med" len="med"/>
            <a:tailEnd type="none" w="med" len="med"/>
          </a:ln>
        </p:spPr>
        <p:txBody>
          <a:bodyPr/>
          <a:p>
            <a:endParaRPr lang="zh-CN" altLang="en-US"/>
          </a:p>
        </p:txBody>
      </p:sp>
      <p:sp>
        <p:nvSpPr>
          <p:cNvPr id="62" name="矩形 61"/>
          <p:cNvSpPr/>
          <p:nvPr>
            <p:custDataLst>
              <p:tags r:id="rId4"/>
            </p:custDataLst>
          </p:nvPr>
        </p:nvSpPr>
        <p:spPr>
          <a:xfrm>
            <a:off x="1390650" y="1531938"/>
            <a:ext cx="2832100" cy="434975"/>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r>
              <a:rPr lang="zh-CN" altLang="en-US" sz="2000" b="1" strike="noStrike" noProof="1" dirty="0">
                <a:solidFill>
                  <a:schemeClr val="tx1"/>
                </a:solidFill>
                <a:latin typeface="Arial" panose="020B0604020202020204" pitchFamily="34" charset="0"/>
                <a:ea typeface="宋体" panose="02010600030101010101" pitchFamily="2" charset="-122"/>
                <a:cs typeface="+mn-ea"/>
                <a:sym typeface="+mn-ea"/>
              </a:rPr>
              <a:t>明确规定总体</a:t>
            </a:r>
            <a:endParaRPr lang="zh-CN" altLang="en-US" sz="2000" b="1"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31750" name="Freeform 38"/>
          <p:cNvSpPr/>
          <p:nvPr>
            <p:custDataLst>
              <p:tags r:id="rId5"/>
            </p:custDataLst>
          </p:nvPr>
        </p:nvSpPr>
        <p:spPr>
          <a:xfrm>
            <a:off x="4222750" y="2387600"/>
            <a:ext cx="1943100" cy="593725"/>
          </a:xfrm>
          <a:custGeom>
            <a:avLst/>
            <a:gdLst/>
            <a:ahLst/>
            <a:cxnLst>
              <a:cxn ang="0">
                <a:pos x="0" y="0"/>
              </a:cxn>
              <a:cxn ang="0">
                <a:pos x="1943100" y="575294"/>
              </a:cxn>
            </a:cxnLst>
            <a:pathLst>
              <a:path w="518" h="95">
                <a:moveTo>
                  <a:pt x="0" y="0"/>
                </a:moveTo>
                <a:cubicBezTo>
                  <a:pt x="411" y="0"/>
                  <a:pt x="260" y="95"/>
                  <a:pt x="518" y="92"/>
                </a:cubicBezTo>
              </a:path>
            </a:pathLst>
          </a:custGeom>
          <a:noFill/>
          <a:ln w="14" cap="flat" cmpd="sng">
            <a:solidFill>
              <a:srgbClr val="009DD9"/>
            </a:solidFill>
            <a:prstDash val="solid"/>
            <a:miter/>
            <a:headEnd type="none" w="med" len="med"/>
            <a:tailEnd type="none" w="med" len="med"/>
          </a:ln>
        </p:spPr>
        <p:txBody>
          <a:bodyPr/>
          <a:p>
            <a:endParaRPr lang="zh-CN" altLang="en-US"/>
          </a:p>
        </p:txBody>
      </p:sp>
      <p:sp>
        <p:nvSpPr>
          <p:cNvPr id="64" name="矩形 63"/>
          <p:cNvSpPr/>
          <p:nvPr>
            <p:custDataLst>
              <p:tags r:id="rId6"/>
            </p:custDataLst>
          </p:nvPr>
        </p:nvSpPr>
        <p:spPr>
          <a:xfrm>
            <a:off x="1390650" y="2185988"/>
            <a:ext cx="2832100" cy="434975"/>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r>
              <a:rPr lang="zh-CN" altLang="en-US" sz="2000" b="1" strike="noStrike" noProof="1" dirty="0">
                <a:solidFill>
                  <a:schemeClr val="tx1"/>
                </a:solidFill>
                <a:latin typeface="Arial" panose="020B0604020202020204" pitchFamily="34" charset="0"/>
                <a:ea typeface="宋体" panose="02010600030101010101" pitchFamily="2" charset="-122"/>
                <a:cs typeface="+mn-ea"/>
                <a:sym typeface="+mn-ea"/>
              </a:rPr>
              <a:t>确定取样的随机性</a:t>
            </a:r>
            <a:endParaRPr lang="zh-CN" altLang="en-US" sz="2000" b="1"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31752" name="Freeform 41"/>
          <p:cNvSpPr/>
          <p:nvPr>
            <p:custDataLst>
              <p:tags r:id="rId7"/>
            </p:custDataLst>
          </p:nvPr>
        </p:nvSpPr>
        <p:spPr>
          <a:xfrm>
            <a:off x="4222750" y="2947988"/>
            <a:ext cx="1943100" cy="642937"/>
          </a:xfrm>
          <a:custGeom>
            <a:avLst/>
            <a:gdLst/>
            <a:ahLst/>
            <a:cxnLst>
              <a:cxn ang="0">
                <a:pos x="0" y="641678"/>
              </a:cxn>
              <a:cxn ang="0">
                <a:pos x="1943100" y="21937"/>
              </a:cxn>
            </a:cxnLst>
            <a:pathLst>
              <a:path w="518" h="117">
                <a:moveTo>
                  <a:pt x="0" y="117"/>
                </a:moveTo>
                <a:cubicBezTo>
                  <a:pt x="411" y="117"/>
                  <a:pt x="260" y="0"/>
                  <a:pt x="518" y="4"/>
                </a:cubicBezTo>
              </a:path>
            </a:pathLst>
          </a:custGeom>
          <a:noFill/>
          <a:ln w="14" cap="flat" cmpd="sng">
            <a:solidFill>
              <a:srgbClr val="009DD9"/>
            </a:solidFill>
            <a:prstDash val="solid"/>
            <a:miter/>
            <a:headEnd type="none" w="med" len="med"/>
            <a:tailEnd type="none" w="med" len="med"/>
          </a:ln>
        </p:spPr>
        <p:txBody>
          <a:bodyPr/>
          <a:p>
            <a:endParaRPr lang="zh-CN" altLang="en-US"/>
          </a:p>
        </p:txBody>
      </p:sp>
      <p:sp>
        <p:nvSpPr>
          <p:cNvPr id="65" name="矩形 64"/>
          <p:cNvSpPr/>
          <p:nvPr>
            <p:custDataLst>
              <p:tags r:id="rId8"/>
            </p:custDataLst>
          </p:nvPr>
        </p:nvSpPr>
        <p:spPr>
          <a:xfrm>
            <a:off x="1390650" y="3357563"/>
            <a:ext cx="2832100" cy="434975"/>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r>
              <a:rPr lang="zh-CN" altLang="en-US" b="1" strike="noStrike" noProof="1" dirty="0">
                <a:solidFill>
                  <a:schemeClr val="tx1"/>
                </a:solidFill>
                <a:sym typeface="+mn-ea"/>
              </a:rPr>
              <a:t>确定取样的代表性</a:t>
            </a:r>
            <a:endParaRPr lang="zh-CN" altLang="en-US" b="1" strike="noStrike" noProof="1" dirty="0">
              <a:solidFill>
                <a:schemeClr val="tx1"/>
              </a:solidFill>
              <a:sym typeface="+mn-ea"/>
            </a:endParaRPr>
          </a:p>
        </p:txBody>
      </p:sp>
      <p:sp>
        <p:nvSpPr>
          <p:cNvPr id="31754" name="Freeform 42"/>
          <p:cNvSpPr/>
          <p:nvPr>
            <p:custDataLst>
              <p:tags r:id="rId9"/>
            </p:custDataLst>
          </p:nvPr>
        </p:nvSpPr>
        <p:spPr>
          <a:xfrm>
            <a:off x="4222750" y="2928938"/>
            <a:ext cx="1943100" cy="1225550"/>
          </a:xfrm>
          <a:custGeom>
            <a:avLst/>
            <a:gdLst/>
            <a:ahLst/>
            <a:cxnLst>
              <a:cxn ang="0">
                <a:pos x="0" y="1224969"/>
              </a:cxn>
              <a:cxn ang="0">
                <a:pos x="1943100" y="37460"/>
              </a:cxn>
            </a:cxnLst>
            <a:pathLst>
              <a:path w="518" h="327">
                <a:moveTo>
                  <a:pt x="0" y="327"/>
                </a:moveTo>
                <a:cubicBezTo>
                  <a:pt x="411" y="327"/>
                  <a:pt x="260" y="0"/>
                  <a:pt x="518" y="10"/>
                </a:cubicBezTo>
              </a:path>
            </a:pathLst>
          </a:custGeom>
          <a:noFill/>
          <a:ln w="14" cap="flat" cmpd="sng">
            <a:solidFill>
              <a:srgbClr val="0F6FC6"/>
            </a:solidFill>
            <a:prstDash val="solid"/>
            <a:miter/>
            <a:headEnd type="none" w="med" len="med"/>
            <a:tailEnd type="none" w="med" len="med"/>
          </a:ln>
        </p:spPr>
        <p:txBody>
          <a:bodyPr/>
          <a:p>
            <a:endParaRPr lang="zh-CN" altLang="en-US"/>
          </a:p>
        </p:txBody>
      </p:sp>
      <p:sp>
        <p:nvSpPr>
          <p:cNvPr id="67" name="矩形 66"/>
          <p:cNvSpPr/>
          <p:nvPr>
            <p:custDataLst>
              <p:tags r:id="rId10"/>
            </p:custDataLst>
          </p:nvPr>
        </p:nvSpPr>
        <p:spPr>
          <a:xfrm>
            <a:off x="1390650" y="4011613"/>
            <a:ext cx="2832100" cy="434975"/>
          </a:xfrm>
          <a:prstGeom prst="rect">
            <a:avLst/>
          </a:prstGeom>
          <a:solidFill>
            <a:srgbClr val="92D050"/>
          </a:solidFill>
          <a:ln>
            <a:noFill/>
          </a:ln>
        </p:spPr>
        <p:style>
          <a:lnRef idx="2">
            <a:srgbClr val="0F6FC6">
              <a:shade val="50000"/>
            </a:srgbClr>
          </a:lnRef>
          <a:fillRef idx="1">
            <a:srgbClr val="0F6FC6"/>
          </a:fillRef>
          <a:effectRef idx="0">
            <a:srgbClr val="0F6FC6"/>
          </a:effectRef>
          <a:fontRef idx="minor">
            <a:sysClr val="window" lastClr="FFFFFF"/>
          </a:fontRef>
        </p:style>
        <p:txBody>
          <a:bodyPr lIns="0" tIns="0" rIns="0" bIns="0" rtlCol="0" anchor="ctr">
            <a:normAutofit/>
          </a:bodyPr>
          <a:p>
            <a:pPr algn="ctr" fontAlgn="base"/>
            <a:r>
              <a:rPr lang="zh-CN" altLang="en-US" sz="2000" b="1" strike="noStrike" noProof="1" dirty="0">
                <a:solidFill>
                  <a:schemeClr val="tx1"/>
                </a:solidFill>
                <a:latin typeface="Arial" panose="020B0604020202020204" pitchFamily="34" charset="0"/>
                <a:ea typeface="宋体" panose="02010600030101010101" pitchFamily="2" charset="-122"/>
                <a:cs typeface="+mn-ea"/>
                <a:sym typeface="+mn-ea"/>
              </a:rPr>
              <a:t>规定合理的样本容量</a:t>
            </a:r>
            <a:endParaRPr lang="zh-CN" altLang="en-US" sz="2000" b="1"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21" name="Freeform 227"/>
          <p:cNvSpPr/>
          <p:nvPr>
            <p:custDataLst>
              <p:tags r:id="rId11"/>
            </p:custDataLst>
          </p:nvPr>
        </p:nvSpPr>
        <p:spPr bwMode="auto">
          <a:xfrm>
            <a:off x="6045200" y="2868613"/>
            <a:ext cx="244475" cy="187325"/>
          </a:xfrm>
          <a:custGeom>
            <a:avLst/>
            <a:gdLst>
              <a:gd name="T0" fmla="*/ 0 w 154"/>
              <a:gd name="T1" fmla="*/ 0 h 118"/>
              <a:gd name="T2" fmla="*/ 154 w 154"/>
              <a:gd name="T3" fmla="*/ 59 h 118"/>
              <a:gd name="T4" fmla="*/ 0 w 154"/>
              <a:gd name="T5" fmla="*/ 118 h 118"/>
              <a:gd name="T6" fmla="*/ 0 w 154"/>
              <a:gd name="T7" fmla="*/ 0 h 118"/>
            </a:gdLst>
            <a:ahLst/>
            <a:cxnLst>
              <a:cxn ang="0">
                <a:pos x="T0" y="T1"/>
              </a:cxn>
              <a:cxn ang="0">
                <a:pos x="T2" y="T3"/>
              </a:cxn>
              <a:cxn ang="0">
                <a:pos x="T4" y="T5"/>
              </a:cxn>
              <a:cxn ang="0">
                <a:pos x="T6" y="T7"/>
              </a:cxn>
            </a:cxnLst>
            <a:rect l="0" t="0" r="r" b="b"/>
            <a:pathLst>
              <a:path w="154" h="118">
                <a:moveTo>
                  <a:pt x="0" y="0"/>
                </a:moveTo>
                <a:lnTo>
                  <a:pt x="154" y="59"/>
                </a:lnTo>
                <a:lnTo>
                  <a:pt x="0" y="118"/>
                </a:lnTo>
                <a:lnTo>
                  <a:pt x="0" y="0"/>
                </a:lnTo>
                <a:close/>
              </a:path>
            </a:pathLst>
          </a:custGeom>
          <a:solidFill>
            <a:srgbClr val="0F6FC6">
              <a:lumMod val="50000"/>
            </a:srgbClr>
          </a:solidFill>
          <a:ln>
            <a:noFill/>
          </a:ln>
        </p:spPr>
        <p:txBody>
          <a:bodyPr vert="horz" wrap="square" lIns="91440" tIns="45720" rIns="91440" bIns="45720" numCol="1" anchor="t" anchorCtr="0" compatLnSpc="1">
            <a:normAutofit fontScale="30000" lnSpcReduction="20000"/>
          </a:bodyPr>
          <a:p>
            <a:pPr fontAlgn="base"/>
            <a:endParaRPr lang="zh-CN" altLang="en-US" strike="noStrike" noProof="1">
              <a:sym typeface="Arial" panose="020B0604020202020204" pitchFamily="34" charset="0"/>
            </a:endParaRPr>
          </a:p>
        </p:txBody>
      </p:sp>
      <p:sp>
        <p:nvSpPr>
          <p:cNvPr id="2" name="云形标注 1"/>
          <p:cNvSpPr/>
          <p:nvPr/>
        </p:nvSpPr>
        <p:spPr>
          <a:xfrm>
            <a:off x="3070225" y="63500"/>
            <a:ext cx="4248150" cy="1389063"/>
          </a:xfrm>
          <a:prstGeom prst="cloudCallou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31758" name="文本框 2"/>
          <p:cNvSpPr txBox="1"/>
          <p:nvPr/>
        </p:nvSpPr>
        <p:spPr>
          <a:xfrm>
            <a:off x="3536950" y="250825"/>
            <a:ext cx="3313113" cy="706755"/>
          </a:xfrm>
          <a:prstGeom prst="rect">
            <a:avLst/>
          </a:prstGeom>
          <a:noFill/>
          <a:ln w="9525">
            <a:noFill/>
          </a:ln>
        </p:spPr>
        <p:txBody>
          <a:bodyPr wrap="square" anchor="t">
            <a:spAutoFit/>
          </a:bodyPr>
          <a:p>
            <a:r>
              <a:rPr lang="zh-CN" altLang="en-US" sz="2000" dirty="0">
                <a:solidFill>
                  <a:srgbClr val="0033CC"/>
                </a:solidFill>
                <a:latin typeface="Arial" panose="020B0604020202020204" pitchFamily="34" charset="0"/>
                <a:ea typeface="宋体" panose="02010600030101010101" pitchFamily="2" charset="-122"/>
              </a:rPr>
              <a:t>“湖南省中学</a:t>
            </a:r>
            <a:r>
              <a:rPr lang="zh-CN" altLang="en-US" sz="2000" dirty="0">
                <a:solidFill>
                  <a:srgbClr val="0033CC"/>
                </a:solidFill>
                <a:latin typeface="Arial" panose="020B0604020202020204" pitchFamily="34" charset="0"/>
                <a:ea typeface="宋体" panose="02010600030101010101" pitchFamily="2" charset="-122"/>
              </a:rPr>
              <a:t>教师素质提高对策研究”中的总体是……</a:t>
            </a:r>
            <a:endParaRPr lang="zh-CN" altLang="en-US">
              <a:latin typeface="Arial" panose="020B0604020202020204" pitchFamily="34" charset="0"/>
              <a:ea typeface="宋体" panose="02010600030101010101" pitchFamily="2" charset="-122"/>
            </a:endParaRPr>
          </a:p>
        </p:txBody>
      </p:sp>
      <p:sp>
        <p:nvSpPr>
          <p:cNvPr id="4" name="右弧形箭头 3"/>
          <p:cNvSpPr/>
          <p:nvPr/>
        </p:nvSpPr>
        <p:spPr>
          <a:xfrm>
            <a:off x="6588125" y="3789363"/>
            <a:ext cx="1584325" cy="18002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solidFill>
                <a:schemeClr val="tx1"/>
              </a:solidFill>
            </a:endParaRPr>
          </a:p>
        </p:txBody>
      </p:sp>
      <p:sp>
        <p:nvSpPr>
          <p:cNvPr id="31760" name="文本框 4"/>
          <p:cNvSpPr txBox="1"/>
          <p:nvPr/>
        </p:nvSpPr>
        <p:spPr>
          <a:xfrm>
            <a:off x="663575" y="5014913"/>
            <a:ext cx="5924550" cy="1654175"/>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一般地，描述研究、调查研究选取总体的10％；相关、比较研究的满意样本每组至少30；实验研究：心理学实验一般每组15人，教育实验最好是一个自然教学班。</a:t>
            </a:r>
            <a:endParaRPr lang="zh-CN" altLang="en-US" sz="2000" dirty="0">
              <a:solidFill>
                <a:srgbClr val="0033CC"/>
              </a:solidFill>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a:latin typeface="Arial" panose="020B0604020202020204" pitchFamily="34" charset="0"/>
                <a:ea typeface="宋体" panose="02010600030101010101" pitchFamily="2" charset="-122"/>
                <a:hlinkClick r:id="rId12" action="ppaction://hlinkfile"/>
              </a:rPr>
              <a:t>课题选题论证与设计.docx</a:t>
            </a:r>
            <a:endParaRPr lang="zh-CN" altLang="en-US">
              <a:latin typeface="Arial" panose="020B0604020202020204" pitchFamily="34" charset="0"/>
              <a:ea typeface="宋体" panose="02010600030101010101" pitchFamily="2" charset="-122"/>
            </a:endParaRPr>
          </a:p>
        </p:txBody>
      </p:sp>
    </p:spTree>
  </p:cSld>
  <p:clrMapOvr>
    <a:masterClrMapping/>
  </p:clrMapOvr>
  <p:transition>
    <p:wheel spokes="3"/>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481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4819" name="文本框 2"/>
          <p:cNvSpPr txBox="1"/>
          <p:nvPr/>
        </p:nvSpPr>
        <p:spPr>
          <a:xfrm>
            <a:off x="3342323" y="363538"/>
            <a:ext cx="2325370"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（五</a:t>
            </a:r>
            <a:r>
              <a:rPr lang="zh-CN" altLang="en-US" sz="2400" b="1" dirty="0">
                <a:latin typeface="Arial" panose="020B0604020202020204" pitchFamily="34" charset="0"/>
                <a:ea typeface="宋体" panose="02010600030101010101" pitchFamily="2" charset="-122"/>
              </a:rPr>
              <a:t>）研究目标</a:t>
            </a:r>
            <a:endParaRPr lang="zh-CN" altLang="en-US" sz="2400" b="1" dirty="0">
              <a:latin typeface="Arial" panose="020B0604020202020204" pitchFamily="34" charset="0"/>
              <a:ea typeface="宋体" panose="02010600030101010101" pitchFamily="2" charset="-122"/>
            </a:endParaRPr>
          </a:p>
        </p:txBody>
      </p:sp>
      <p:sp>
        <p:nvSpPr>
          <p:cNvPr id="34820" name="文本框 3"/>
          <p:cNvSpPr txBox="1"/>
          <p:nvPr/>
        </p:nvSpPr>
        <p:spPr>
          <a:xfrm>
            <a:off x="358775" y="1059815"/>
            <a:ext cx="8533130" cy="1273175"/>
          </a:xfrm>
          <a:prstGeom prst="rect">
            <a:avLst/>
          </a:prstGeom>
          <a:noFill/>
          <a:ln w="9525">
            <a:noFill/>
          </a:ln>
        </p:spPr>
        <p:txBody>
          <a:bodyPr wrap="square" anchor="t">
            <a:spAutoFit/>
          </a:bodyPr>
          <a:p>
            <a:pPr marL="342900" indent="-342900" algn="l">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问题表征：研究目标与研究意义不分，或者与实践目标不分</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①具体的。②可以量化的。③能够实现的。④注重结果的。⑤有时间限制。表述可以综合也可以条理化</a:t>
            </a:r>
            <a:endParaRPr lang="zh-CN" altLang="en-US" sz="2400" dirty="0">
              <a:latin typeface="Arial" panose="020B0604020202020204" pitchFamily="34" charset="0"/>
              <a:ea typeface="宋体" panose="02010600030101010101" pitchFamily="2" charset="-122"/>
            </a:endParaRPr>
          </a:p>
        </p:txBody>
      </p:sp>
      <p:sp>
        <p:nvSpPr>
          <p:cNvPr id="34821" name="文本框 4"/>
          <p:cNvSpPr txBox="1"/>
          <p:nvPr/>
        </p:nvSpPr>
        <p:spPr>
          <a:xfrm>
            <a:off x="772795" y="2673033"/>
            <a:ext cx="6486525"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案例1：教师</a:t>
            </a:r>
            <a:r>
              <a:rPr lang="zh-CN" altLang="en-US" sz="2400" dirty="0">
                <a:latin typeface="Arial" panose="020B0604020202020204" pitchFamily="34" charset="0"/>
                <a:ea typeface="宋体" panose="02010600030101010101" pitchFamily="2" charset="-122"/>
              </a:rPr>
              <a:t>在职教育与培训的课程开发研究</a:t>
            </a:r>
            <a:endParaRPr lang="zh-CN" altLang="en-US" sz="2400" dirty="0">
              <a:latin typeface="Arial" panose="020B0604020202020204" pitchFamily="34" charset="0"/>
              <a:ea typeface="宋体" panose="02010600030101010101" pitchFamily="2" charset="-122"/>
            </a:endParaRPr>
          </a:p>
        </p:txBody>
      </p:sp>
      <p:sp>
        <p:nvSpPr>
          <p:cNvPr id="34822" name="文本框 5"/>
          <p:cNvSpPr txBox="1"/>
          <p:nvPr/>
        </p:nvSpPr>
        <p:spPr>
          <a:xfrm>
            <a:off x="1227455" y="3261360"/>
            <a:ext cx="7077710" cy="706755"/>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①突破以书本知识为本位的教师在职教育与培训模式，建立以中小学校教师工作实践为基础的师资在职教育与培训模式；</a:t>
            </a:r>
            <a:endParaRPr lang="zh-CN" altLang="en-US">
              <a:latin typeface="Arial" panose="020B0604020202020204" pitchFamily="34" charset="0"/>
              <a:ea typeface="宋体" panose="02010600030101010101" pitchFamily="2" charset="-122"/>
            </a:endParaRPr>
          </a:p>
        </p:txBody>
      </p:sp>
      <p:sp>
        <p:nvSpPr>
          <p:cNvPr id="34823" name="文本框 6"/>
          <p:cNvSpPr txBox="1"/>
          <p:nvPr/>
        </p:nvSpPr>
        <p:spPr>
          <a:xfrm>
            <a:off x="1227455" y="4414520"/>
            <a:ext cx="7131685" cy="706755"/>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②突破高校与职校教师在职教育与培训的课程模式，设计具有中小学教师</a:t>
            </a:r>
            <a:r>
              <a:rPr lang="zh-CN" altLang="en-US" sz="2000" dirty="0">
                <a:solidFill>
                  <a:srgbClr val="0033CC"/>
                </a:solidFill>
                <a:latin typeface="Arial" panose="020B0604020202020204" pitchFamily="34" charset="0"/>
                <a:ea typeface="宋体" panose="02010600030101010101" pitchFamily="2" charset="-122"/>
              </a:rPr>
              <a:t>在职教育与培训课程方案；</a:t>
            </a:r>
            <a:endParaRPr lang="zh-CN" altLang="en-US">
              <a:latin typeface="Arial" panose="020B0604020202020204" pitchFamily="34" charset="0"/>
              <a:ea typeface="宋体" panose="02010600030101010101" pitchFamily="2" charset="-122"/>
            </a:endParaRPr>
          </a:p>
        </p:txBody>
      </p:sp>
      <p:sp>
        <p:nvSpPr>
          <p:cNvPr id="34824" name="文本框 7"/>
          <p:cNvSpPr txBox="1"/>
          <p:nvPr/>
        </p:nvSpPr>
        <p:spPr>
          <a:xfrm>
            <a:off x="1227455" y="5394325"/>
            <a:ext cx="6851650" cy="706755"/>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③探索出切合中小学</a:t>
            </a:r>
            <a:r>
              <a:rPr lang="zh-CN" altLang="en-US" sz="2000" dirty="0">
                <a:solidFill>
                  <a:srgbClr val="0033CC"/>
                </a:solidFill>
                <a:latin typeface="Arial" panose="020B0604020202020204" pitchFamily="34" charset="0"/>
                <a:ea typeface="宋体" panose="02010600030101010101" pitchFamily="2" charset="-122"/>
              </a:rPr>
              <a:t>教育教学实践的师资在职教育与培训课程开发模式。</a:t>
            </a:r>
            <a:endParaRPr lang="zh-CN" altLang="en-US">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13" dur="500"/>
                                        <p:tgtEl>
                                          <p:spTgt spid="3482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4820">
                                            <p:txEl>
                                              <p:pRg st="1" end="1"/>
                                            </p:txEl>
                                          </p:spTgt>
                                        </p:tgtEl>
                                        <p:attrNameLst>
                                          <p:attrName>style.visibility</p:attrName>
                                        </p:attrNameLst>
                                      </p:cBhvr>
                                      <p:to>
                                        <p:strVal val="visible"/>
                                      </p:to>
                                    </p:set>
                                    <p:animEffect transition="in" filter="blinds(horizontal)">
                                      <p:cBhvr>
                                        <p:cTn id="18" dur="500"/>
                                        <p:tgtEl>
                                          <p:spTgt spid="34820">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4821">
                                            <p:txEl>
                                              <p:pRg st="0" end="0"/>
                                            </p:txEl>
                                          </p:spTgt>
                                        </p:tgtEl>
                                        <p:attrNameLst>
                                          <p:attrName>style.visibility</p:attrName>
                                        </p:attrNameLst>
                                      </p:cBhvr>
                                      <p:to>
                                        <p:strVal val="visible"/>
                                      </p:to>
                                    </p:set>
                                    <p:animEffect transition="in" filter="wipe(left)">
                                      <p:cBhvr>
                                        <p:cTn id="23" dur="500"/>
                                        <p:tgtEl>
                                          <p:spTgt spid="3482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4822">
                                            <p:txEl>
                                              <p:pRg st="0" end="0"/>
                                            </p:txEl>
                                          </p:spTgt>
                                        </p:tgtEl>
                                        <p:attrNameLst>
                                          <p:attrName>style.visibility</p:attrName>
                                        </p:attrNameLst>
                                      </p:cBhvr>
                                      <p:to>
                                        <p:strVal val="visible"/>
                                      </p:to>
                                    </p:set>
                                    <p:animEffect transition="in" filter="wipe(left)">
                                      <p:cBhvr>
                                        <p:cTn id="28" dur="500"/>
                                        <p:tgtEl>
                                          <p:spTgt spid="34822">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nodeType="clickEffect">
                                  <p:stCondLst>
                                    <p:cond delay="0"/>
                                  </p:stCondLst>
                                  <p:childTnLst>
                                    <p:set>
                                      <p:cBhvr>
                                        <p:cTn id="32" dur="1" fill="hold">
                                          <p:stCondLst>
                                            <p:cond delay="0"/>
                                          </p:stCondLst>
                                        </p:cTn>
                                        <p:tgtEl>
                                          <p:spTgt spid="34823">
                                            <p:txEl>
                                              <p:pRg st="0" end="0"/>
                                            </p:txEl>
                                          </p:spTgt>
                                        </p:tgtEl>
                                        <p:attrNameLst>
                                          <p:attrName>style.visibility</p:attrName>
                                        </p:attrNameLst>
                                      </p:cBhvr>
                                      <p:to>
                                        <p:strVal val="visible"/>
                                      </p:to>
                                    </p:set>
                                    <p:animEffect transition="in" filter="wipe(right)">
                                      <p:cBhvr>
                                        <p:cTn id="33" dur="500"/>
                                        <p:tgtEl>
                                          <p:spTgt spid="3482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4824">
                                            <p:txEl>
                                              <p:pRg st="0" end="0"/>
                                            </p:txEl>
                                          </p:spTgt>
                                        </p:tgtEl>
                                        <p:attrNameLst>
                                          <p:attrName>style.visibility</p:attrName>
                                        </p:attrNameLst>
                                      </p:cBhvr>
                                      <p:to>
                                        <p:strVal val="visible"/>
                                      </p:to>
                                    </p:set>
                                    <p:animEffect transition="in" filter="wipe(down)">
                                      <p:cBhvr>
                                        <p:cTn id="38" dur="500"/>
                                        <p:tgtEl>
                                          <p:spTgt spid="348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5842"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5843" name="文本框 1"/>
          <p:cNvSpPr txBox="1"/>
          <p:nvPr/>
        </p:nvSpPr>
        <p:spPr>
          <a:xfrm>
            <a:off x="1290638" y="965200"/>
            <a:ext cx="6791325"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案例2：职业院校学生职业能力标准与测评研究</a:t>
            </a:r>
            <a:endParaRPr lang="zh-CN" altLang="en-US" sz="2400" dirty="0">
              <a:latin typeface="Arial" panose="020B0604020202020204" pitchFamily="34" charset="0"/>
              <a:ea typeface="宋体" panose="02010600030101010101" pitchFamily="2" charset="-122"/>
            </a:endParaRPr>
          </a:p>
        </p:txBody>
      </p:sp>
      <p:sp>
        <p:nvSpPr>
          <p:cNvPr id="35844" name="文本框 2"/>
          <p:cNvSpPr txBox="1"/>
          <p:nvPr/>
        </p:nvSpPr>
        <p:spPr>
          <a:xfrm>
            <a:off x="1457325" y="1768475"/>
            <a:ext cx="6759575"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 </a:t>
            </a:r>
            <a:r>
              <a:rPr lang="zh-CN" altLang="en-US" sz="2400" dirty="0">
                <a:solidFill>
                  <a:srgbClr val="0033CC"/>
                </a:solidFill>
                <a:latin typeface="Arial" panose="020B0604020202020204" pitchFamily="34" charset="0"/>
                <a:ea typeface="宋体" panose="02010600030101010101" pitchFamily="2" charset="-122"/>
              </a:rPr>
              <a:t>•厘清学术能力与职业能力两种不同的能力标准。</a:t>
            </a:r>
            <a:endParaRPr lang="zh-CN" altLang="en-US" sz="2400" dirty="0">
              <a:solidFill>
                <a:srgbClr val="0033CC"/>
              </a:solidFill>
              <a:latin typeface="Arial" panose="020B0604020202020204" pitchFamily="34" charset="0"/>
              <a:ea typeface="宋体" panose="02010600030101010101" pitchFamily="2" charset="-122"/>
            </a:endParaRPr>
          </a:p>
        </p:txBody>
      </p:sp>
      <p:sp>
        <p:nvSpPr>
          <p:cNvPr id="35845" name="文本框 3"/>
          <p:cNvSpPr txBox="1"/>
          <p:nvPr/>
        </p:nvSpPr>
        <p:spPr>
          <a:xfrm>
            <a:off x="1457325" y="2470150"/>
            <a:ext cx="7078663"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 •区分开发两种能力标准的理论基础、方法和模式。</a:t>
            </a:r>
            <a:endParaRPr lang="zh-CN" altLang="en-US" sz="2400">
              <a:latin typeface="Arial" panose="020B0604020202020204" pitchFamily="34" charset="0"/>
              <a:ea typeface="宋体" panose="02010600030101010101" pitchFamily="2" charset="-122"/>
            </a:endParaRPr>
          </a:p>
        </p:txBody>
      </p:sp>
      <p:sp>
        <p:nvSpPr>
          <p:cNvPr id="35846" name="文本框 4"/>
          <p:cNvSpPr txBox="1"/>
          <p:nvPr/>
        </p:nvSpPr>
        <p:spPr>
          <a:xfrm>
            <a:off x="1457325" y="3228975"/>
            <a:ext cx="6773863"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 •建立科学、可行的高职学生职业能力标准体系。</a:t>
            </a:r>
            <a:endParaRPr lang="zh-CN" altLang="en-US" sz="2400" dirty="0">
              <a:solidFill>
                <a:srgbClr val="0033CC"/>
              </a:solidFill>
              <a:latin typeface="Arial" panose="020B0604020202020204" pitchFamily="34" charset="0"/>
              <a:ea typeface="宋体" panose="02010600030101010101" pitchFamily="2" charset="-122"/>
            </a:endParaRPr>
          </a:p>
        </p:txBody>
      </p:sp>
      <p:sp>
        <p:nvSpPr>
          <p:cNvPr id="35847" name="文本框 5"/>
          <p:cNvSpPr txBox="1"/>
          <p:nvPr/>
        </p:nvSpPr>
        <p:spPr>
          <a:xfrm>
            <a:off x="1457325" y="3954145"/>
            <a:ext cx="7383463" cy="460375"/>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 •研究职业院校学生职业能力测评的理论、方法与途径</a:t>
            </a:r>
            <a:endParaRPr lang="zh-CN" altLang="en-US" sz="240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5844">
                                            <p:txEl>
                                              <p:pRg st="0" end="0"/>
                                            </p:txEl>
                                          </p:spTgt>
                                        </p:tgtEl>
                                        <p:attrNameLst>
                                          <p:attrName>style.visibility</p:attrName>
                                        </p:attrNameLst>
                                      </p:cBhvr>
                                      <p:to>
                                        <p:strVal val="visible"/>
                                      </p:to>
                                    </p:set>
                                    <p:animEffect transition="in" filter="blinds(horizontal)">
                                      <p:cBhvr>
                                        <p:cTn id="13" dur="500"/>
                                        <p:tgtEl>
                                          <p:spTgt spid="3584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5845">
                                            <p:txEl>
                                              <p:pRg st="0" end="0"/>
                                            </p:txEl>
                                          </p:spTgt>
                                        </p:tgtEl>
                                        <p:attrNameLst>
                                          <p:attrName>style.visibility</p:attrName>
                                        </p:attrNameLst>
                                      </p:cBhvr>
                                      <p:to>
                                        <p:strVal val="visible"/>
                                      </p:to>
                                    </p:set>
                                    <p:animEffect transition="in" filter="blinds(horizontal)">
                                      <p:cBhvr>
                                        <p:cTn id="18" dur="500"/>
                                        <p:tgtEl>
                                          <p:spTgt spid="3584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5846">
                                            <p:txEl>
                                              <p:pRg st="0" end="0"/>
                                            </p:txEl>
                                          </p:spTgt>
                                        </p:tgtEl>
                                        <p:attrNameLst>
                                          <p:attrName>style.visibility</p:attrName>
                                        </p:attrNameLst>
                                      </p:cBhvr>
                                      <p:to>
                                        <p:strVal val="visible"/>
                                      </p:to>
                                    </p:set>
                                    <p:animEffect transition="in" filter="blinds(horizontal)">
                                      <p:cBhvr>
                                        <p:cTn id="23" dur="500"/>
                                        <p:tgtEl>
                                          <p:spTgt spid="3584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5847">
                                            <p:txEl>
                                              <p:pRg st="0" end="0"/>
                                            </p:txEl>
                                          </p:spTgt>
                                        </p:tgtEl>
                                        <p:attrNameLst>
                                          <p:attrName>style.visibility</p:attrName>
                                        </p:attrNameLst>
                                      </p:cBhvr>
                                      <p:to>
                                        <p:strVal val="visible"/>
                                      </p:to>
                                    </p:set>
                                    <p:animEffect transition="in" filter="blinds(horizontal)">
                                      <p:cBhvr>
                                        <p:cTn id="28" dur="500"/>
                                        <p:tgtEl>
                                          <p:spTgt spid="358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331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3315" name="文本框 1"/>
          <p:cNvSpPr txBox="1"/>
          <p:nvPr/>
        </p:nvSpPr>
        <p:spPr>
          <a:xfrm>
            <a:off x="1635125" y="546100"/>
            <a:ext cx="4450080" cy="521970"/>
          </a:xfrm>
          <a:prstGeom prst="rect">
            <a:avLst/>
          </a:prstGeom>
          <a:noFill/>
          <a:ln w="9525">
            <a:noFill/>
          </a:ln>
        </p:spPr>
        <p:txBody>
          <a:bodyPr wrap="none" anchor="t">
            <a:spAutoFit/>
          </a:bodyPr>
          <a:p>
            <a:r>
              <a:rPr lang="zh-CN" altLang="en-US" sz="2800" dirty="0">
                <a:latin typeface="Arial" panose="020B0604020202020204" pitchFamily="34" charset="0"/>
                <a:ea typeface="宋体" panose="02010600030101010101" pitchFamily="2" charset="-122"/>
              </a:rPr>
              <a:t>一、课题研究的价值</a:t>
            </a:r>
            <a:r>
              <a:rPr lang="zh-CN" altLang="en-US" sz="2800" dirty="0">
                <a:latin typeface="Arial" panose="020B0604020202020204" pitchFamily="34" charset="0"/>
                <a:ea typeface="宋体" panose="02010600030101010101" pitchFamily="2" charset="-122"/>
              </a:rPr>
              <a:t>与类型</a:t>
            </a:r>
            <a:endParaRPr lang="zh-CN" altLang="en-US" sz="2800" dirty="0">
              <a:latin typeface="Arial" panose="020B0604020202020204" pitchFamily="34" charset="0"/>
              <a:ea typeface="宋体" panose="02010600030101010101" pitchFamily="2" charset="-122"/>
            </a:endParaRPr>
          </a:p>
        </p:txBody>
      </p:sp>
      <p:sp>
        <p:nvSpPr>
          <p:cNvPr id="13316" name="文本框 3"/>
          <p:cNvSpPr txBox="1"/>
          <p:nvPr/>
        </p:nvSpPr>
        <p:spPr>
          <a:xfrm>
            <a:off x="1365250" y="1293813"/>
            <a:ext cx="3239770"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（一）</a:t>
            </a:r>
            <a:r>
              <a:rPr lang="zh-CN" altLang="en-US" sz="2400" b="1" dirty="0">
                <a:latin typeface="Arial" panose="020B0604020202020204" pitchFamily="34" charset="0"/>
                <a:ea typeface="宋体" panose="02010600030101010101" pitchFamily="2" charset="-122"/>
              </a:rPr>
              <a:t>课题研究的价值</a:t>
            </a:r>
            <a:endParaRPr lang="zh-CN" altLang="en-US" sz="2400" b="1" dirty="0">
              <a:latin typeface="Arial" panose="020B0604020202020204" pitchFamily="34" charset="0"/>
              <a:ea typeface="宋体" panose="02010600030101010101" pitchFamily="2" charset="-122"/>
            </a:endParaRPr>
          </a:p>
        </p:txBody>
      </p:sp>
      <p:sp>
        <p:nvSpPr>
          <p:cNvPr id="13317" name="文本框 4"/>
          <p:cNvSpPr txBox="1"/>
          <p:nvPr/>
        </p:nvSpPr>
        <p:spPr>
          <a:xfrm>
            <a:off x="1365250" y="1939925"/>
            <a:ext cx="1661160"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en-US" altLang="zh-CN" sz="2400" dirty="0">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理论价值</a:t>
            </a:r>
            <a:endParaRPr lang="zh-CN" altLang="en-US" sz="2400" b="1" dirty="0">
              <a:latin typeface="Arial" panose="020B0604020202020204" pitchFamily="34" charset="0"/>
              <a:ea typeface="宋体" panose="02010600030101010101" pitchFamily="2" charset="-122"/>
            </a:endParaRPr>
          </a:p>
        </p:txBody>
      </p:sp>
      <p:sp>
        <p:nvSpPr>
          <p:cNvPr id="13318" name="文本框 9"/>
          <p:cNvSpPr txBox="1"/>
          <p:nvPr/>
        </p:nvSpPr>
        <p:spPr>
          <a:xfrm>
            <a:off x="1347470" y="2569845"/>
            <a:ext cx="6753225" cy="829945"/>
          </a:xfrm>
          <a:prstGeom prst="rect">
            <a:avLst/>
          </a:prstGeom>
          <a:noFill/>
          <a:ln w="9525">
            <a:noFill/>
          </a:ln>
        </p:spPr>
        <p:txBody>
          <a:bodyPr wrap="none" anchor="t">
            <a:spAutoFit/>
          </a:bodyPr>
          <a:p>
            <a:pPr marL="342900" indent="-342900" algn="l">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a:t>
            </a:r>
            <a:r>
              <a:rPr lang="en-US" altLang="zh-CN" sz="2400" dirty="0">
                <a:latin typeface="Arial" panose="020B0604020202020204" pitchFamily="34" charset="0"/>
                <a:ea typeface="宋体" panose="02010600030101010101" pitchFamily="2" charset="-122"/>
              </a:rPr>
              <a:t>1</a:t>
            </a:r>
            <a:r>
              <a:rPr lang="zh-CN" altLang="en-US" sz="2400" dirty="0">
                <a:latin typeface="Arial" panose="020B0604020202020204" pitchFamily="34" charset="0"/>
                <a:ea typeface="宋体" panose="02010600030101010101" pitchFamily="2" charset="-122"/>
              </a:rPr>
              <a:t>）建立新的教育理论，推进教育理论的发展：</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维果斯基：最近发展区理论，杜威：儿童中心论</a:t>
            </a:r>
            <a:endParaRPr lang="zh-CN" altLang="en-US" sz="2000" dirty="0">
              <a:latin typeface="Arial" panose="020B0604020202020204" pitchFamily="34" charset="0"/>
              <a:ea typeface="宋体" panose="02010600030101010101" pitchFamily="2" charset="-122"/>
            </a:endParaRPr>
          </a:p>
        </p:txBody>
      </p:sp>
      <p:sp>
        <p:nvSpPr>
          <p:cNvPr id="13320" name="文本框 12"/>
          <p:cNvSpPr txBox="1"/>
          <p:nvPr/>
        </p:nvSpPr>
        <p:spPr>
          <a:xfrm>
            <a:off x="1365250" y="3822700"/>
            <a:ext cx="7667625" cy="829945"/>
          </a:xfrm>
          <a:prstGeom prst="rect">
            <a:avLst/>
          </a:prstGeom>
          <a:noFill/>
          <a:ln w="9525">
            <a:noFill/>
          </a:ln>
        </p:spPr>
        <p:txBody>
          <a:bodyPr wrap="none" anchor="t">
            <a:spAutoFit/>
          </a:bodyPr>
          <a:p>
            <a:pPr marL="342900" indent="-342900" algn="l">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a:t>
            </a:r>
            <a:r>
              <a:rPr lang="en-US" altLang="zh-CN" sz="2400" dirty="0">
                <a:latin typeface="Arial" panose="020B0604020202020204" pitchFamily="34" charset="0"/>
                <a:ea typeface="宋体" panose="02010600030101010101" pitchFamily="2" charset="-122"/>
              </a:rPr>
              <a:t>2</a:t>
            </a:r>
            <a:r>
              <a:rPr lang="zh-CN" altLang="en-US" sz="2400" dirty="0">
                <a:latin typeface="Arial" panose="020B0604020202020204" pitchFamily="34" charset="0"/>
                <a:ea typeface="宋体" panose="02010600030101010101" pitchFamily="2" charset="-122"/>
              </a:rPr>
              <a:t>）完善现有教育理论，深化对教育及其规律的认识：</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魏书生：“六部课堂教学法”，完善了现有的教学理论</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ppt_x"/>
                                          </p:val>
                                        </p:tav>
                                        <p:tav tm="100000">
                                          <p:val>
                                            <p:strVal val="#ppt_x"/>
                                          </p:val>
                                        </p:tav>
                                      </p:tavLst>
                                    </p:anim>
                                    <p:anim calcmode="lin" valueType="num">
                                      <p:cBhvr additive="base">
                                        <p:cTn id="8" dur="500" fill="hold"/>
                                        <p:tgtEl>
                                          <p:spTgt spid="1331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3316"/>
                                        </p:tgtEl>
                                        <p:attrNameLst>
                                          <p:attrName>style.visibility</p:attrName>
                                        </p:attrNameLst>
                                      </p:cBhvr>
                                      <p:to>
                                        <p:strVal val="visible"/>
                                      </p:to>
                                    </p:set>
                                    <p:anim calcmode="lin" valueType="num">
                                      <p:cBhvr additive="base">
                                        <p:cTn id="13" dur="500" fill="hold"/>
                                        <p:tgtEl>
                                          <p:spTgt spid="13316"/>
                                        </p:tgtEl>
                                        <p:attrNameLst>
                                          <p:attrName>ppt_x</p:attrName>
                                        </p:attrNameLst>
                                      </p:cBhvr>
                                      <p:tavLst>
                                        <p:tav tm="0">
                                          <p:val>
                                            <p:strVal val="#ppt_x"/>
                                          </p:val>
                                        </p:tav>
                                        <p:tav tm="100000">
                                          <p:val>
                                            <p:strVal val="#ppt_x"/>
                                          </p:val>
                                        </p:tav>
                                      </p:tavLst>
                                    </p:anim>
                                    <p:anim calcmode="lin" valueType="num">
                                      <p:cBhvr additive="base">
                                        <p:cTn id="14" dur="500" fill="hold"/>
                                        <p:tgtEl>
                                          <p:spTgt spid="1331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1" nodeType="clickEffect">
                                  <p:stCondLst>
                                    <p:cond delay="0"/>
                                  </p:stCondLst>
                                  <p:childTnLst>
                                    <p:set>
                                      <p:cBhvr>
                                        <p:cTn id="18" dur="1" fill="hold">
                                          <p:stCondLst>
                                            <p:cond delay="0"/>
                                          </p:stCondLst>
                                        </p:cTn>
                                        <p:tgtEl>
                                          <p:spTgt spid="13317"/>
                                        </p:tgtEl>
                                        <p:attrNameLst>
                                          <p:attrName>style.visibility</p:attrName>
                                        </p:attrNameLst>
                                      </p:cBhvr>
                                      <p:to>
                                        <p:strVal val="visible"/>
                                      </p:to>
                                    </p:set>
                                    <p:animEffect transition="in" filter="blinds(horizontal)">
                                      <p:cBhvr>
                                        <p:cTn id="19" dur="500"/>
                                        <p:tgtEl>
                                          <p:spTgt spid="13317"/>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3318"/>
                                        </p:tgtEl>
                                        <p:attrNameLst>
                                          <p:attrName>style.visibility</p:attrName>
                                        </p:attrNameLst>
                                      </p:cBhvr>
                                      <p:to>
                                        <p:strVal val="visible"/>
                                      </p:to>
                                    </p:set>
                                    <p:animEffect transition="in" filter="blinds(horizontal)">
                                      <p:cBhvr>
                                        <p:cTn id="24" dur="500"/>
                                        <p:tgtEl>
                                          <p:spTgt spid="13318"/>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3320"/>
                                        </p:tgtEl>
                                        <p:attrNameLst>
                                          <p:attrName>style.visibility</p:attrName>
                                        </p:attrNameLst>
                                      </p:cBhvr>
                                      <p:to>
                                        <p:strVal val="visible"/>
                                      </p:to>
                                    </p:set>
                                    <p:animEffect transition="in" filter="blinds(horizontal)">
                                      <p:cBhvr>
                                        <p:cTn id="29" dur="500"/>
                                        <p:tgtEl>
                                          <p:spTgt spid="1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3316" grpId="0"/>
      <p:bldP spid="13317" grpId="1"/>
      <p:bldP spid="13318" grpId="0"/>
      <p:bldP spid="13320"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6866"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6867" name="文本框 1"/>
          <p:cNvSpPr txBox="1"/>
          <p:nvPr/>
        </p:nvSpPr>
        <p:spPr>
          <a:xfrm>
            <a:off x="3104198" y="381635"/>
            <a:ext cx="2325370" cy="423545"/>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（六</a:t>
            </a:r>
            <a:r>
              <a:rPr lang="zh-CN" altLang="en-US" sz="2400" b="1" dirty="0">
                <a:latin typeface="Arial" panose="020B0604020202020204" pitchFamily="34" charset="0"/>
                <a:ea typeface="宋体" panose="02010600030101010101" pitchFamily="2" charset="-122"/>
              </a:rPr>
              <a:t>）研究内容</a:t>
            </a:r>
            <a:endParaRPr lang="zh-CN" altLang="en-US" sz="2400" b="1" dirty="0">
              <a:latin typeface="Arial" panose="020B0604020202020204" pitchFamily="34" charset="0"/>
              <a:ea typeface="宋体" panose="02010600030101010101" pitchFamily="2" charset="-122"/>
            </a:endParaRPr>
          </a:p>
        </p:txBody>
      </p:sp>
      <p:sp>
        <p:nvSpPr>
          <p:cNvPr id="36868" name="文本框 2"/>
          <p:cNvSpPr txBox="1"/>
          <p:nvPr/>
        </p:nvSpPr>
        <p:spPr>
          <a:xfrm>
            <a:off x="501650" y="1179830"/>
            <a:ext cx="8494395" cy="1825625"/>
          </a:xfrm>
          <a:prstGeom prst="rect">
            <a:avLst/>
          </a:prstGeom>
          <a:noFill/>
          <a:ln w="9525">
            <a:noFill/>
          </a:ln>
        </p:spPr>
        <p:txBody>
          <a:bodyPr wrap="square" anchor="t">
            <a:spAutoFit/>
          </a:bodyPr>
          <a:p>
            <a:pPr marL="342900" indent="-342900" algn="l">
              <a:lnSpc>
                <a:spcPct val="9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问题表征：不知如何分解课题；研究内容不成体系。</a:t>
            </a:r>
            <a:endParaRPr lang="zh-CN" altLang="en-US" sz="2400" dirty="0">
              <a:latin typeface="Arial" panose="020B0604020202020204" pitchFamily="34" charset="0"/>
              <a:ea typeface="宋体" panose="02010600030101010101" pitchFamily="2" charset="-122"/>
            </a:endParaRPr>
          </a:p>
          <a:p>
            <a:pPr marL="342900" indent="-342900" algn="l">
              <a:lnSpc>
                <a:spcPct val="9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研究内容表述准确的标志：1）研究内容是本课题要解决的具体问题（或子课题），但不等于研究目标，表述应条理化或有观点。2）表述简练，“提出问题，点到为止”。</a:t>
            </a:r>
            <a:r>
              <a:rPr lang="en-US" altLang="zh-CN" sz="2400" dirty="0">
                <a:latin typeface="Arial" panose="020B0604020202020204" pitchFamily="34" charset="0"/>
                <a:ea typeface="宋体" panose="02010600030101010101" pitchFamily="2" charset="-122"/>
              </a:rPr>
              <a:t>3</a:t>
            </a:r>
            <a:r>
              <a:rPr lang="zh-CN" altLang="en-US" sz="2400" dirty="0">
                <a:latin typeface="Arial" panose="020B0604020202020204" pitchFamily="34" charset="0"/>
                <a:ea typeface="宋体" panose="02010600030101010101" pitchFamily="2" charset="-122"/>
              </a:rPr>
              <a:t>）内容分类准确。原则上应该是并列关系，而不是包孕关系。</a:t>
            </a:r>
            <a:endParaRPr lang="zh-CN" altLang="en-US" sz="2400" dirty="0">
              <a:latin typeface="Arial" panose="020B0604020202020204" pitchFamily="34" charset="0"/>
              <a:ea typeface="宋体" panose="02010600030101010101" pitchFamily="2" charset="-122"/>
            </a:endParaRPr>
          </a:p>
        </p:txBody>
      </p:sp>
      <p:sp>
        <p:nvSpPr>
          <p:cNvPr id="36869" name="文本框 3"/>
          <p:cNvSpPr txBox="1"/>
          <p:nvPr/>
        </p:nvSpPr>
        <p:spPr>
          <a:xfrm>
            <a:off x="663575" y="3463925"/>
            <a:ext cx="7400925" cy="423545"/>
          </a:xfrm>
          <a:prstGeom prst="rect">
            <a:avLst/>
          </a:prstGeom>
          <a:noFill/>
          <a:ln w="9525">
            <a:noFill/>
          </a:ln>
        </p:spPr>
        <p:txBody>
          <a:bodyPr wrap="none" anchor="t">
            <a:spAutoFit/>
          </a:bodyPr>
          <a:p>
            <a:pPr marL="342900" indent="-342900">
              <a:lnSpc>
                <a:spcPct val="9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案例1：中小学教师</a:t>
            </a:r>
            <a:r>
              <a:rPr lang="zh-CN" altLang="en-US" sz="2400" dirty="0">
                <a:latin typeface="Arial" panose="020B0604020202020204" pitchFamily="34" charset="0"/>
                <a:ea typeface="宋体" panose="02010600030101010101" pitchFamily="2" charset="-122"/>
              </a:rPr>
              <a:t>在职教育与培训的课程开发研究</a:t>
            </a:r>
            <a:endParaRPr lang="zh-CN" altLang="en-US" sz="2400" dirty="0">
              <a:latin typeface="Arial" panose="020B0604020202020204" pitchFamily="34" charset="0"/>
              <a:ea typeface="宋体" panose="02010600030101010101" pitchFamily="2" charset="-122"/>
            </a:endParaRPr>
          </a:p>
        </p:txBody>
      </p:sp>
      <p:sp>
        <p:nvSpPr>
          <p:cNvPr id="36870" name="文本框 4"/>
          <p:cNvSpPr txBox="1"/>
          <p:nvPr/>
        </p:nvSpPr>
        <p:spPr>
          <a:xfrm>
            <a:off x="822960" y="4096385"/>
            <a:ext cx="7193280" cy="423545"/>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①中小学教师</a:t>
            </a:r>
            <a:r>
              <a:rPr lang="zh-CN" altLang="en-US" sz="2400" dirty="0">
                <a:solidFill>
                  <a:srgbClr val="0033CC"/>
                </a:solidFill>
                <a:latin typeface="Arial" panose="020B0604020202020204" pitchFamily="34" charset="0"/>
                <a:ea typeface="宋体" panose="02010600030101010101" pitchFamily="2" charset="-122"/>
              </a:rPr>
              <a:t>在职教育与培训课程的现状与问题研究</a:t>
            </a:r>
            <a:endParaRPr lang="zh-CN" altLang="en-US">
              <a:latin typeface="Arial" panose="020B0604020202020204" pitchFamily="34" charset="0"/>
              <a:ea typeface="宋体" panose="02010600030101010101" pitchFamily="2" charset="-122"/>
            </a:endParaRPr>
          </a:p>
        </p:txBody>
      </p:sp>
      <p:sp>
        <p:nvSpPr>
          <p:cNvPr id="36871" name="文本框 5"/>
          <p:cNvSpPr txBox="1"/>
          <p:nvPr/>
        </p:nvSpPr>
        <p:spPr>
          <a:xfrm>
            <a:off x="446405" y="4729480"/>
            <a:ext cx="7835900" cy="423545"/>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en-US" altLang="zh-CN" sz="2400" dirty="0">
                <a:solidFill>
                  <a:srgbClr val="0033CC"/>
                </a:solidFill>
                <a:latin typeface="Arial" panose="020B0604020202020204" pitchFamily="34" charset="0"/>
                <a:ea typeface="宋体" panose="02010600030101010101" pitchFamily="2" charset="-122"/>
              </a:rPr>
              <a:t>    </a:t>
            </a:r>
            <a:r>
              <a:rPr lang="zh-CN" altLang="en-US" sz="2400" dirty="0">
                <a:solidFill>
                  <a:srgbClr val="0033CC"/>
                </a:solidFill>
                <a:latin typeface="Arial" panose="020B0604020202020204" pitchFamily="34" charset="0"/>
                <a:ea typeface="宋体" panose="02010600030101010101" pitchFamily="2" charset="-122"/>
              </a:rPr>
              <a:t>②中小学教师</a:t>
            </a:r>
            <a:r>
              <a:rPr lang="zh-CN" altLang="en-US" sz="2400" dirty="0">
                <a:solidFill>
                  <a:srgbClr val="0033CC"/>
                </a:solidFill>
                <a:latin typeface="Arial" panose="020B0604020202020204" pitchFamily="34" charset="0"/>
                <a:ea typeface="宋体" panose="02010600030101010101" pitchFamily="2" charset="-122"/>
              </a:rPr>
              <a:t>在职教育与培训课程模式与方案开发研究</a:t>
            </a:r>
            <a:endParaRPr lang="zh-CN" altLang="en-US">
              <a:latin typeface="Arial" panose="020B0604020202020204" pitchFamily="34" charset="0"/>
              <a:ea typeface="宋体" panose="02010600030101010101" pitchFamily="2" charset="-122"/>
            </a:endParaRPr>
          </a:p>
        </p:txBody>
      </p:sp>
      <p:sp>
        <p:nvSpPr>
          <p:cNvPr id="36872" name="文本框 6"/>
          <p:cNvSpPr txBox="1"/>
          <p:nvPr/>
        </p:nvSpPr>
        <p:spPr>
          <a:xfrm>
            <a:off x="433070" y="5363210"/>
            <a:ext cx="7226300" cy="423545"/>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en-US" altLang="zh-CN" sz="2400" dirty="0">
                <a:solidFill>
                  <a:srgbClr val="0033CC"/>
                </a:solidFill>
                <a:latin typeface="Arial" panose="020B0604020202020204" pitchFamily="34" charset="0"/>
                <a:ea typeface="宋体" panose="02010600030101010101" pitchFamily="2" charset="-122"/>
              </a:rPr>
              <a:t>    </a:t>
            </a:r>
            <a:r>
              <a:rPr lang="zh-CN" altLang="en-US" sz="2400" dirty="0">
                <a:solidFill>
                  <a:srgbClr val="0033CC"/>
                </a:solidFill>
                <a:latin typeface="Arial" panose="020B0604020202020204" pitchFamily="34" charset="0"/>
                <a:ea typeface="宋体" panose="02010600030101010101" pitchFamily="2" charset="-122"/>
              </a:rPr>
              <a:t>③中小学教师</a:t>
            </a:r>
            <a:r>
              <a:rPr lang="zh-CN" altLang="en-US" sz="2400" dirty="0">
                <a:solidFill>
                  <a:srgbClr val="0033CC"/>
                </a:solidFill>
                <a:latin typeface="Arial" panose="020B0604020202020204" pitchFamily="34" charset="0"/>
                <a:ea typeface="宋体" panose="02010600030101010101" pitchFamily="2" charset="-122"/>
              </a:rPr>
              <a:t>在职教育与培训课程的教学策略研究</a:t>
            </a:r>
            <a:endParaRPr lang="zh-CN" altLang="en-US">
              <a:latin typeface="Arial" panose="020B0604020202020204" pitchFamily="34" charset="0"/>
              <a:ea typeface="宋体" panose="02010600030101010101" pitchFamily="2" charset="-122"/>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500"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6868">
                                            <p:txEl>
                                              <p:pRg st="0" end="0"/>
                                            </p:txEl>
                                          </p:spTgt>
                                        </p:tgtEl>
                                        <p:attrNameLst>
                                          <p:attrName>style.visibility</p:attrName>
                                        </p:attrNameLst>
                                      </p:cBhvr>
                                      <p:to>
                                        <p:strVal val="visible"/>
                                      </p:to>
                                    </p:set>
                                    <p:animEffect transition="in" filter="blinds(horizontal)">
                                      <p:cBhvr>
                                        <p:cTn id="13" dur="500"/>
                                        <p:tgtEl>
                                          <p:spTgt spid="36868">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6868">
                                            <p:txEl>
                                              <p:pRg st="1" end="1"/>
                                            </p:txEl>
                                          </p:spTgt>
                                        </p:tgtEl>
                                        <p:attrNameLst>
                                          <p:attrName>style.visibility</p:attrName>
                                        </p:attrNameLst>
                                      </p:cBhvr>
                                      <p:to>
                                        <p:strVal val="visible"/>
                                      </p:to>
                                    </p:set>
                                    <p:animEffect transition="in" filter="blinds(horizontal)">
                                      <p:cBhvr>
                                        <p:cTn id="18" dur="500"/>
                                        <p:tgtEl>
                                          <p:spTgt spid="3686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6869">
                                            <p:txEl>
                                              <p:pRg st="0" end="0"/>
                                            </p:txEl>
                                          </p:spTgt>
                                        </p:tgtEl>
                                        <p:attrNameLst>
                                          <p:attrName>style.visibility</p:attrName>
                                        </p:attrNameLst>
                                      </p:cBhvr>
                                      <p:to>
                                        <p:strVal val="visible"/>
                                      </p:to>
                                    </p:set>
                                    <p:animEffect transition="in" filter="wipe(left)">
                                      <p:cBhvr>
                                        <p:cTn id="23" dur="500"/>
                                        <p:tgtEl>
                                          <p:spTgt spid="3686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6870"/>
                                        </p:tgtEl>
                                        <p:attrNameLst>
                                          <p:attrName>style.visibility</p:attrName>
                                        </p:attrNameLst>
                                      </p:cBhvr>
                                      <p:to>
                                        <p:strVal val="visible"/>
                                      </p:to>
                                    </p:set>
                                    <p:animEffect transition="in" filter="wipe(left)">
                                      <p:cBhvr>
                                        <p:cTn id="28" dur="500"/>
                                        <p:tgtEl>
                                          <p:spTgt spid="3687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6871"/>
                                        </p:tgtEl>
                                        <p:attrNameLst>
                                          <p:attrName>style.visibility</p:attrName>
                                        </p:attrNameLst>
                                      </p:cBhvr>
                                      <p:to>
                                        <p:strVal val="visible"/>
                                      </p:to>
                                    </p:set>
                                    <p:animEffect transition="in" filter="wipe(left)">
                                      <p:cBhvr>
                                        <p:cTn id="33" dur="500"/>
                                        <p:tgtEl>
                                          <p:spTgt spid="3687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6872"/>
                                        </p:tgtEl>
                                        <p:attrNameLst>
                                          <p:attrName>style.visibility</p:attrName>
                                        </p:attrNameLst>
                                      </p:cBhvr>
                                      <p:to>
                                        <p:strVal val="visible"/>
                                      </p:to>
                                    </p:set>
                                    <p:animEffect transition="in" filter="wipe(left)">
                                      <p:cBhvr>
                                        <p:cTn id="38" dur="500"/>
                                        <p:tgtEl>
                                          <p:spTgt spid="36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p:bldP spid="36871" grpId="0"/>
      <p:bldP spid="3687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7890"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7891" name="文本框 1"/>
          <p:cNvSpPr txBox="1"/>
          <p:nvPr/>
        </p:nvSpPr>
        <p:spPr>
          <a:xfrm>
            <a:off x="806450" y="1268413"/>
            <a:ext cx="6791325" cy="423862"/>
          </a:xfrm>
          <a:prstGeom prst="rect">
            <a:avLst/>
          </a:prstGeom>
          <a:noFill/>
          <a:ln w="9525">
            <a:noFill/>
          </a:ln>
        </p:spPr>
        <p:txBody>
          <a:bodyPr wrap="none" anchor="t">
            <a:spAutoFit/>
          </a:bodyPr>
          <a:p>
            <a:pPr marL="342900" indent="-342900">
              <a:lnSpc>
                <a:spcPct val="90000"/>
              </a:lnSpc>
              <a:spcBef>
                <a:spcPct val="20000"/>
              </a:spcBef>
              <a:buClr>
                <a:srgbClr val="CC0066"/>
              </a:buClr>
              <a:buSzPct val="70000"/>
              <a:buFont typeface="Wingdings" panose="05000000000000000000" pitchFamily="2" charset="2"/>
              <a:buChar char="v"/>
            </a:pPr>
            <a:r>
              <a:rPr lang="zh-CN" altLang="en-US" sz="2400" dirty="0">
                <a:latin typeface="Arial" panose="020B0604020202020204" pitchFamily="34" charset="0"/>
                <a:ea typeface="宋体" panose="02010600030101010101" pitchFamily="2" charset="-122"/>
              </a:rPr>
              <a:t>案例2：职业院校学生职业能力标准与测评研究</a:t>
            </a:r>
            <a:endParaRPr lang="zh-CN" altLang="en-US" sz="2400" dirty="0">
              <a:latin typeface="Arial" panose="020B0604020202020204" pitchFamily="34" charset="0"/>
              <a:ea typeface="宋体" panose="02010600030101010101" pitchFamily="2" charset="-122"/>
            </a:endParaRPr>
          </a:p>
        </p:txBody>
      </p:sp>
      <p:sp>
        <p:nvSpPr>
          <p:cNvPr id="37892" name="文本框 2"/>
          <p:cNvSpPr txBox="1"/>
          <p:nvPr/>
        </p:nvSpPr>
        <p:spPr>
          <a:xfrm>
            <a:off x="806450" y="2006600"/>
            <a:ext cx="8108950" cy="422275"/>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一是职业院校学生职业能力的开发与职业能力标准构架研究</a:t>
            </a:r>
            <a:endParaRPr lang="zh-CN" altLang="en-US">
              <a:latin typeface="Arial" panose="020B0604020202020204" pitchFamily="34" charset="0"/>
              <a:ea typeface="宋体" panose="02010600030101010101" pitchFamily="2" charset="-122"/>
            </a:endParaRPr>
          </a:p>
        </p:txBody>
      </p:sp>
      <p:sp>
        <p:nvSpPr>
          <p:cNvPr id="37893" name="文本框 3"/>
          <p:cNvSpPr txBox="1"/>
          <p:nvPr/>
        </p:nvSpPr>
        <p:spPr>
          <a:xfrm>
            <a:off x="806450" y="2782888"/>
            <a:ext cx="5365750" cy="423862"/>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二是职业院校学生职业能力的测评研究</a:t>
            </a:r>
            <a:endParaRPr lang="zh-CN" altLang="en-US">
              <a:latin typeface="Arial" panose="020B0604020202020204" pitchFamily="34" charset="0"/>
              <a:ea typeface="宋体" panose="02010600030101010101" pitchFamily="2" charset="-122"/>
            </a:endParaRPr>
          </a:p>
        </p:txBody>
      </p:sp>
      <p:sp>
        <p:nvSpPr>
          <p:cNvPr id="37894" name="文本框 4"/>
          <p:cNvSpPr txBox="1"/>
          <p:nvPr/>
        </p:nvSpPr>
        <p:spPr>
          <a:xfrm>
            <a:off x="806450" y="3678238"/>
            <a:ext cx="6889750" cy="423862"/>
          </a:xfrm>
          <a:prstGeom prst="rect">
            <a:avLst/>
          </a:prstGeom>
          <a:noFill/>
          <a:ln w="9525">
            <a:noFill/>
          </a:ln>
        </p:spPr>
        <p:txBody>
          <a:bodyPr wrap="none" anchor="t">
            <a:spAutoFit/>
          </a:bodyPr>
          <a:p>
            <a:pPr>
              <a:lnSpc>
                <a:spcPct val="90000"/>
              </a:lnSpc>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三是职业院校学生职业能力开发与测评的个案研究</a:t>
            </a:r>
            <a:endParaRPr lang="zh-CN" altLang="en-US">
              <a:latin typeface="Arial" panose="020B0604020202020204" pitchFamily="34" charset="0"/>
              <a:ea typeface="宋体" panose="02010600030101010101" pitchFamily="2" charset="-122"/>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7892">
                                            <p:txEl>
                                              <p:pRg st="0" end="0"/>
                                            </p:txEl>
                                          </p:spTgt>
                                        </p:tgtEl>
                                        <p:attrNameLst>
                                          <p:attrName>style.visibility</p:attrName>
                                        </p:attrNameLst>
                                      </p:cBhvr>
                                      <p:to>
                                        <p:strVal val="visible"/>
                                      </p:to>
                                    </p:set>
                                    <p:animEffect transition="in" filter="blinds(horizontal)">
                                      <p:cBhvr>
                                        <p:cTn id="13" dur="500"/>
                                        <p:tgtEl>
                                          <p:spTgt spid="3789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7893"/>
                                        </p:tgtEl>
                                        <p:attrNameLst>
                                          <p:attrName>style.visibility</p:attrName>
                                        </p:attrNameLst>
                                      </p:cBhvr>
                                      <p:to>
                                        <p:strVal val="visible"/>
                                      </p:to>
                                    </p:set>
                                    <p:animEffect transition="in" filter="blinds(horizontal)">
                                      <p:cBhvr>
                                        <p:cTn id="18" dur="500"/>
                                        <p:tgtEl>
                                          <p:spTgt spid="3789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7894"/>
                                        </p:tgtEl>
                                        <p:attrNameLst>
                                          <p:attrName>style.visibility</p:attrName>
                                        </p:attrNameLst>
                                      </p:cBhvr>
                                      <p:to>
                                        <p:strVal val="visible"/>
                                      </p:to>
                                    </p:set>
                                    <p:animEffect transition="in" filter="blinds(horizontal)">
                                      <p:cBhvr>
                                        <p:cTn id="23" dur="500"/>
                                        <p:tgtEl>
                                          <p:spTgt spid="3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p:bldP spid="37894"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891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8915" name="文本框 1"/>
          <p:cNvSpPr txBox="1"/>
          <p:nvPr/>
        </p:nvSpPr>
        <p:spPr>
          <a:xfrm>
            <a:off x="3283268" y="363538"/>
            <a:ext cx="2325370"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（七</a:t>
            </a:r>
            <a:r>
              <a:rPr lang="zh-CN" altLang="en-US" sz="2400" b="1" dirty="0">
                <a:latin typeface="Arial" panose="020B0604020202020204" pitchFamily="34" charset="0"/>
                <a:ea typeface="宋体" panose="02010600030101010101" pitchFamily="2" charset="-122"/>
              </a:rPr>
              <a:t>）研究假设</a:t>
            </a:r>
            <a:endParaRPr lang="zh-CN" altLang="en-US" sz="2400" b="1" dirty="0">
              <a:latin typeface="Arial" panose="020B0604020202020204" pitchFamily="34" charset="0"/>
              <a:ea typeface="宋体" panose="02010600030101010101" pitchFamily="2" charset="-122"/>
            </a:endParaRPr>
          </a:p>
        </p:txBody>
      </p:sp>
      <p:sp>
        <p:nvSpPr>
          <p:cNvPr id="38916" name="文本框 2"/>
          <p:cNvSpPr txBox="1"/>
          <p:nvPr/>
        </p:nvSpPr>
        <p:spPr>
          <a:xfrm>
            <a:off x="438150" y="1368425"/>
            <a:ext cx="6583363"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问题表征：表述的问题不是假设或者说没有假设</a:t>
            </a:r>
            <a:endParaRPr lang="zh-CN" altLang="en-US" sz="2400" dirty="0">
              <a:latin typeface="Arial" panose="020B0604020202020204" pitchFamily="34" charset="0"/>
              <a:ea typeface="宋体" panose="02010600030101010101" pitchFamily="2" charset="-122"/>
            </a:endParaRPr>
          </a:p>
        </p:txBody>
      </p:sp>
      <p:sp>
        <p:nvSpPr>
          <p:cNvPr id="38917" name="文本框 3"/>
          <p:cNvSpPr txBox="1"/>
          <p:nvPr/>
        </p:nvSpPr>
        <p:spPr>
          <a:xfrm>
            <a:off x="504825" y="2027238"/>
            <a:ext cx="6448425"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案例1：职业院校学生职业能力标准与测评研究</a:t>
            </a:r>
            <a:endParaRPr lang="zh-CN" altLang="en-US" sz="2400" dirty="0">
              <a:latin typeface="Arial" panose="020B0604020202020204" pitchFamily="34" charset="0"/>
              <a:ea typeface="宋体" panose="02010600030101010101" pitchFamily="2" charset="-122"/>
            </a:endParaRPr>
          </a:p>
        </p:txBody>
      </p:sp>
      <p:sp>
        <p:nvSpPr>
          <p:cNvPr id="38918" name="文本框 4"/>
          <p:cNvSpPr txBox="1"/>
          <p:nvPr/>
        </p:nvSpPr>
        <p:spPr>
          <a:xfrm>
            <a:off x="438150" y="2818130"/>
            <a:ext cx="7992110" cy="829945"/>
          </a:xfrm>
          <a:prstGeom prst="rect">
            <a:avLst/>
          </a:prstGeom>
          <a:noFill/>
          <a:ln w="9525">
            <a:noFill/>
          </a:ln>
        </p:spPr>
        <p:txBody>
          <a:bodyPr wrap="square" anchor="t">
            <a:spAutoFit/>
          </a:bodyPr>
          <a:p>
            <a:pPr marL="342900" indent="-342900">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a:t>
            </a:r>
            <a:r>
              <a:rPr lang="en-US" altLang="zh-CN" sz="2400" dirty="0">
                <a:solidFill>
                  <a:srgbClr val="0033CC"/>
                </a:solidFill>
                <a:latin typeface="Arial" panose="020B0604020202020204" pitchFamily="34" charset="0"/>
                <a:ea typeface="宋体" panose="02010600030101010101" pitchFamily="2" charset="-122"/>
              </a:rPr>
              <a:t>1</a:t>
            </a:r>
            <a:r>
              <a:rPr lang="zh-CN" altLang="en-US" sz="2400" dirty="0">
                <a:solidFill>
                  <a:srgbClr val="0033CC"/>
                </a:solidFill>
                <a:latin typeface="Arial" panose="020B0604020202020204" pitchFamily="34" charset="0"/>
                <a:ea typeface="宋体" panose="02010600030101010101" pitchFamily="2" charset="-122"/>
              </a:rPr>
              <a:t>）职业院校学生和普通院校学生的能力要求是不同的，理论上和实践中均存在两种不同类型的能力和能力标准。</a:t>
            </a:r>
            <a:endParaRPr lang="zh-CN" altLang="en-US" sz="2400">
              <a:latin typeface="Arial" panose="020B0604020202020204" pitchFamily="34" charset="0"/>
              <a:ea typeface="宋体" panose="02010600030101010101" pitchFamily="2" charset="-122"/>
            </a:endParaRPr>
          </a:p>
        </p:txBody>
      </p:sp>
      <p:sp>
        <p:nvSpPr>
          <p:cNvPr id="38919" name="文本框 5"/>
          <p:cNvSpPr txBox="1"/>
          <p:nvPr/>
        </p:nvSpPr>
        <p:spPr>
          <a:xfrm>
            <a:off x="504825" y="3921125"/>
            <a:ext cx="8040370" cy="829945"/>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a:t>
            </a:r>
            <a:r>
              <a:rPr lang="en-US" altLang="zh-CN" sz="2400" dirty="0">
                <a:solidFill>
                  <a:srgbClr val="0033CC"/>
                </a:solidFill>
                <a:latin typeface="Arial" panose="020B0604020202020204" pitchFamily="34" charset="0"/>
                <a:ea typeface="宋体" panose="02010600030101010101" pitchFamily="2" charset="-122"/>
              </a:rPr>
              <a:t>2</a:t>
            </a:r>
            <a:r>
              <a:rPr lang="zh-CN" altLang="en-US" sz="2400" dirty="0">
                <a:solidFill>
                  <a:srgbClr val="0033CC"/>
                </a:solidFill>
                <a:latin typeface="Arial" panose="020B0604020202020204" pitchFamily="34" charset="0"/>
                <a:ea typeface="宋体" panose="02010600030101010101" pitchFamily="2" charset="-122"/>
              </a:rPr>
              <a:t>）职业院校学生职业能力标准的制定有自己的理论依据，不同于普通院校学生学术能力标准制定的理论依据。</a:t>
            </a:r>
            <a:endParaRPr lang="zh-CN" altLang="en-US" sz="2400">
              <a:latin typeface="Arial" panose="020B0604020202020204" pitchFamily="34" charset="0"/>
              <a:ea typeface="宋体" panose="02010600030101010101" pitchFamily="2" charset="-122"/>
            </a:endParaRPr>
          </a:p>
        </p:txBody>
      </p:sp>
      <p:sp>
        <p:nvSpPr>
          <p:cNvPr id="38920" name="文本框 6"/>
          <p:cNvSpPr txBox="1"/>
          <p:nvPr/>
        </p:nvSpPr>
        <p:spPr>
          <a:xfrm>
            <a:off x="438150" y="5212080"/>
            <a:ext cx="7992110" cy="1273175"/>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None/>
            </a:pPr>
            <a:r>
              <a:rPr lang="zh-CN" altLang="en-US" sz="2000" dirty="0">
                <a:solidFill>
                  <a:srgbClr val="0033CC"/>
                </a:solidFill>
                <a:latin typeface="Arial" panose="020B0604020202020204" pitchFamily="34" charset="0"/>
                <a:ea typeface="宋体" panose="02010600030101010101" pitchFamily="2" charset="-122"/>
              </a:rPr>
              <a:t> </a:t>
            </a:r>
            <a:r>
              <a:rPr lang="zh-CN" altLang="en-US" sz="2400" dirty="0">
                <a:solidFill>
                  <a:srgbClr val="0033CC"/>
                </a:solidFill>
                <a:latin typeface="Arial" panose="020B0604020202020204" pitchFamily="34" charset="0"/>
                <a:ea typeface="宋体" panose="02010600030101010101" pitchFamily="2" charset="-122"/>
              </a:rPr>
              <a:t>（</a:t>
            </a:r>
            <a:r>
              <a:rPr lang="en-US" altLang="zh-CN" sz="2400" dirty="0">
                <a:solidFill>
                  <a:srgbClr val="0033CC"/>
                </a:solidFill>
                <a:latin typeface="Arial" panose="020B0604020202020204" pitchFamily="34" charset="0"/>
                <a:ea typeface="宋体" panose="02010600030101010101" pitchFamily="2" charset="-122"/>
              </a:rPr>
              <a:t>3</a:t>
            </a:r>
            <a:r>
              <a:rPr lang="zh-CN" altLang="en-US" sz="2400" dirty="0">
                <a:solidFill>
                  <a:srgbClr val="0033CC"/>
                </a:solidFill>
                <a:latin typeface="Arial" panose="020B0604020202020204" pitchFamily="34" charset="0"/>
                <a:ea typeface="宋体" panose="02010600030101010101" pitchFamily="2" charset="-122"/>
              </a:rPr>
              <a:t>）职业院校学生职业能力标准测评有自己合适的、独特的工具和方法论基础。</a:t>
            </a:r>
            <a:endParaRPr lang="zh-CN" altLang="en-US" sz="2400" dirty="0">
              <a:latin typeface="Arial" panose="020B0604020202020204" pitchFamily="34" charset="0"/>
              <a:ea typeface="宋体" panose="02010600030101010101" pitchFamily="2" charset="-122"/>
            </a:endParaRPr>
          </a:p>
          <a:p>
            <a:pPr marL="342900" indent="-342900">
              <a:spcBef>
                <a:spcPct val="20000"/>
              </a:spcBef>
              <a:buClr>
                <a:srgbClr val="CC0066"/>
              </a:buClr>
              <a:buSzPct val="70000"/>
              <a:buFont typeface="Wingdings" panose="05000000000000000000" pitchFamily="2" charset="2"/>
              <a:buNone/>
            </a:pPr>
            <a:endParaRPr lang="zh-CN" altLang="en-US" sz="2400">
              <a:latin typeface="Arial" panose="020B0604020202020204" pitchFamily="3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8915"/>
                                        </p:tgtEl>
                                        <p:attrNameLst>
                                          <p:attrName>style.visibility</p:attrName>
                                        </p:attrNameLst>
                                      </p:cBhvr>
                                      <p:to>
                                        <p:strVal val="visible"/>
                                      </p:to>
                                    </p:set>
                                    <p:anim calcmode="lin" valueType="num">
                                      <p:cBhvr additive="base">
                                        <p:cTn id="7" dur="500" fill="hold"/>
                                        <p:tgtEl>
                                          <p:spTgt spid="38915"/>
                                        </p:tgtEl>
                                        <p:attrNameLst>
                                          <p:attrName>ppt_x</p:attrName>
                                        </p:attrNameLst>
                                      </p:cBhvr>
                                      <p:tavLst>
                                        <p:tav tm="0">
                                          <p:val>
                                            <p:strVal val="#ppt_x"/>
                                          </p:val>
                                        </p:tav>
                                        <p:tav tm="100000">
                                          <p:val>
                                            <p:strVal val="#ppt_x"/>
                                          </p:val>
                                        </p:tav>
                                      </p:tavLst>
                                    </p:anim>
                                    <p:anim calcmode="lin" valueType="num">
                                      <p:cBhvr additive="base">
                                        <p:cTn id="8" dur="500" fill="hold"/>
                                        <p:tgtEl>
                                          <p:spTgt spid="3891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6"/>
                                        </p:tgtEl>
                                        <p:attrNameLst>
                                          <p:attrName>style.visibility</p:attrName>
                                        </p:attrNameLst>
                                      </p:cBhvr>
                                      <p:to>
                                        <p:strVal val="visible"/>
                                      </p:to>
                                    </p:set>
                                    <p:anim calcmode="lin" valueType="num">
                                      <p:cBhvr additive="base">
                                        <p:cTn id="13" dur="500" fill="hold"/>
                                        <p:tgtEl>
                                          <p:spTgt spid="38916"/>
                                        </p:tgtEl>
                                        <p:attrNameLst>
                                          <p:attrName>ppt_x</p:attrName>
                                        </p:attrNameLst>
                                      </p:cBhvr>
                                      <p:tavLst>
                                        <p:tav tm="0">
                                          <p:val>
                                            <p:strVal val="0-#ppt_w/2"/>
                                          </p:val>
                                        </p:tav>
                                        <p:tav tm="100000">
                                          <p:val>
                                            <p:strVal val="#ppt_x"/>
                                          </p:val>
                                        </p:tav>
                                      </p:tavLst>
                                    </p:anim>
                                    <p:anim calcmode="lin" valueType="num">
                                      <p:cBhvr additive="base">
                                        <p:cTn id="14" dur="500" fill="hold"/>
                                        <p:tgtEl>
                                          <p:spTgt spid="389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8917"/>
                                        </p:tgtEl>
                                        <p:attrNameLst>
                                          <p:attrName>style.visibility</p:attrName>
                                        </p:attrNameLst>
                                      </p:cBhvr>
                                      <p:to>
                                        <p:strVal val="visible"/>
                                      </p:to>
                                    </p:set>
                                    <p:animEffect transition="in" filter="wipe(left)">
                                      <p:cBhvr>
                                        <p:cTn id="19" dur="500"/>
                                        <p:tgtEl>
                                          <p:spTgt spid="3891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8918"/>
                                        </p:tgtEl>
                                        <p:attrNameLst>
                                          <p:attrName>style.visibility</p:attrName>
                                        </p:attrNameLst>
                                      </p:cBhvr>
                                      <p:to>
                                        <p:strVal val="visible"/>
                                      </p:to>
                                    </p:set>
                                    <p:animEffect transition="in" filter="wipe(left)">
                                      <p:cBhvr>
                                        <p:cTn id="24" dur="500"/>
                                        <p:tgtEl>
                                          <p:spTgt spid="3891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8919"/>
                                        </p:tgtEl>
                                        <p:attrNameLst>
                                          <p:attrName>style.visibility</p:attrName>
                                        </p:attrNameLst>
                                      </p:cBhvr>
                                      <p:to>
                                        <p:strVal val="visible"/>
                                      </p:to>
                                    </p:set>
                                    <p:animEffect transition="in" filter="wipe(left)">
                                      <p:cBhvr>
                                        <p:cTn id="29" dur="500"/>
                                        <p:tgtEl>
                                          <p:spTgt spid="3891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500" fill="hold">
                                          <p:stCondLst>
                                            <p:cond delay="0"/>
                                          </p:stCondLst>
                                        </p:cTn>
                                        <p:tgtEl>
                                          <p:spTgt spid="38920"/>
                                        </p:tgtEl>
                                        <p:attrNameLst>
                                          <p:attrName>style.visibility</p:attrName>
                                        </p:attrNameLst>
                                      </p:cBhvr>
                                      <p:to>
                                        <p:strVal val="visible"/>
                                      </p:to>
                                    </p:set>
                                    <p:animEffect transition="in" filter="wipe(left)">
                                      <p:cBhvr>
                                        <p:cTn id="34" dur="500"/>
                                        <p:tgtEl>
                                          <p:spTgt spid="38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p:bldP spid="38916" grpId="0"/>
      <p:bldP spid="38917" grpId="0"/>
      <p:bldP spid="38918" grpId="0"/>
      <p:bldP spid="38919" grpId="0"/>
      <p:bldP spid="38920"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39938"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39939" name="文本框 1"/>
          <p:cNvSpPr txBox="1"/>
          <p:nvPr/>
        </p:nvSpPr>
        <p:spPr>
          <a:xfrm>
            <a:off x="128588" y="1320800"/>
            <a:ext cx="7972425" cy="46037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案例2：基于职业活动导向的职业教育人文素质课程的研究</a:t>
            </a:r>
            <a:endParaRPr lang="zh-CN" altLang="en-US" sz="2400" dirty="0">
              <a:latin typeface="Arial" panose="020B0604020202020204" pitchFamily="34" charset="0"/>
              <a:ea typeface="宋体" panose="02010600030101010101" pitchFamily="2" charset="-122"/>
            </a:endParaRPr>
          </a:p>
        </p:txBody>
      </p:sp>
      <p:sp>
        <p:nvSpPr>
          <p:cNvPr id="39940" name="文本框 2"/>
          <p:cNvSpPr txBox="1"/>
          <p:nvPr/>
        </p:nvSpPr>
        <p:spPr>
          <a:xfrm>
            <a:off x="555625" y="2228850"/>
            <a:ext cx="8105140" cy="460375"/>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（1）职业教育人文素质课程可以以职业活动为导向来开发；</a:t>
            </a:r>
            <a:endParaRPr lang="zh-CN" altLang="en-US" sz="2400">
              <a:latin typeface="Arial" panose="020B0604020202020204" pitchFamily="34" charset="0"/>
              <a:ea typeface="宋体" panose="02010600030101010101" pitchFamily="2" charset="-122"/>
            </a:endParaRPr>
          </a:p>
        </p:txBody>
      </p:sp>
      <p:sp>
        <p:nvSpPr>
          <p:cNvPr id="39941" name="文本框 3"/>
          <p:cNvSpPr txBox="1"/>
          <p:nvPr/>
        </p:nvSpPr>
        <p:spPr>
          <a:xfrm>
            <a:off x="603885" y="3255010"/>
            <a:ext cx="8007985" cy="1198880"/>
          </a:xfrm>
          <a:prstGeom prst="rect">
            <a:avLst/>
          </a:prstGeom>
          <a:noFill/>
          <a:ln w="9525">
            <a:noFill/>
          </a:ln>
        </p:spPr>
        <p:txBody>
          <a:bodyPr wrap="square" anchor="t">
            <a:spAutoFit/>
          </a:bodyPr>
          <a:p>
            <a:pPr marL="342900" indent="-342900">
              <a:spcBef>
                <a:spcPct val="20000"/>
              </a:spcBef>
              <a:buClr>
                <a:srgbClr val="CC0066"/>
              </a:buClr>
              <a:buSzPct val="70000"/>
              <a:buFont typeface="Wingdings" panose="05000000000000000000" pitchFamily="2" charset="2"/>
              <a:buNone/>
            </a:pPr>
            <a:r>
              <a:rPr lang="zh-CN" altLang="en-US" sz="2400" dirty="0">
                <a:solidFill>
                  <a:srgbClr val="0033CC"/>
                </a:solidFill>
                <a:latin typeface="Arial" panose="020B0604020202020204" pitchFamily="34" charset="0"/>
                <a:ea typeface="宋体" panose="02010600030101010101" pitchFamily="2" charset="-122"/>
              </a:rPr>
              <a:t>（2）与基于学科体系导向人文素质课程相比，基于职业活动导向的人文素质课程更符合职业教育的特点，能更好地实现职业教育的培养目标，提高职业教育的质量。</a:t>
            </a:r>
            <a:endParaRPr lang="zh-CN" altLang="en-US" sz="2400">
              <a:latin typeface="Arial" panose="020B0604020202020204" pitchFamily="34" charset="0"/>
              <a:ea typeface="宋体" panose="02010600030101010101" pitchFamily="2" charset="-122"/>
            </a:endParaRPr>
          </a:p>
        </p:txBody>
      </p:sp>
      <p:sp>
        <p:nvSpPr>
          <p:cNvPr id="39942" name="文本框 4"/>
          <p:cNvSpPr txBox="1"/>
          <p:nvPr/>
        </p:nvSpPr>
        <p:spPr>
          <a:xfrm>
            <a:off x="318770" y="5187315"/>
            <a:ext cx="3855720" cy="903605"/>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sym typeface="宋体" panose="02010600030101010101" pitchFamily="2" charset="-122"/>
              </a:rPr>
              <a:t>（八）研究方法、</a:t>
            </a:r>
            <a:r>
              <a:rPr lang="zh-CN" altLang="en-US" sz="2400" b="1" dirty="0">
                <a:latin typeface="Arial" panose="020B0604020202020204" pitchFamily="34" charset="0"/>
                <a:ea typeface="宋体" panose="02010600030101010101" pitchFamily="2" charset="-122"/>
                <a:sym typeface="宋体" panose="02010600030101010101" pitchFamily="2" charset="-122"/>
              </a:rPr>
              <a:t>理论基础</a:t>
            </a:r>
            <a:endParaRPr lang="zh-CN" altLang="en-US" sz="2400" b="1" dirty="0">
              <a:latin typeface="Arial" panose="020B0604020202020204" pitchFamily="34" charset="0"/>
              <a:ea typeface="宋体" panose="02010600030101010101" pitchFamily="2" charset="-122"/>
              <a:sym typeface="宋体" panose="02010600030101010101" pitchFamily="2" charset="-122"/>
            </a:endParaRPr>
          </a:p>
          <a:p>
            <a:pPr marL="342900" indent="-342900">
              <a:spcBef>
                <a:spcPct val="20000"/>
              </a:spcBef>
              <a:buClr>
                <a:srgbClr val="CC0066"/>
              </a:buClr>
              <a:buSzPct val="70000"/>
              <a:buFont typeface="Wingdings" panose="05000000000000000000" pitchFamily="2" charset="2"/>
              <a:buNone/>
            </a:pPr>
            <a:r>
              <a:rPr lang="en-US" altLang="zh-CN" sz="2400" b="1">
                <a:latin typeface="Arial" panose="020B0604020202020204" pitchFamily="34" charset="0"/>
                <a:ea typeface="宋体" panose="02010600030101010101" pitchFamily="2" charset="-122"/>
              </a:rPr>
              <a:t>    ……</a:t>
            </a:r>
            <a:endParaRPr lang="en-US" altLang="zh-CN" sz="2400" b="1">
              <a:latin typeface="Arial" panose="020B0604020202020204" pitchFamily="34" charset="0"/>
              <a:ea typeface="宋体" panose="02010600030101010101" pitchFamily="2" charset="-122"/>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9940"/>
                                        </p:tgtEl>
                                        <p:attrNameLst>
                                          <p:attrName>style.visibility</p:attrName>
                                        </p:attrNameLst>
                                      </p:cBhvr>
                                      <p:to>
                                        <p:strVal val="visible"/>
                                      </p:to>
                                    </p:set>
                                    <p:animEffect transition="in" filter="wipe(left)">
                                      <p:cBhvr>
                                        <p:cTn id="13" dur="500"/>
                                        <p:tgtEl>
                                          <p:spTgt spid="3994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9941"/>
                                        </p:tgtEl>
                                        <p:attrNameLst>
                                          <p:attrName>style.visibility</p:attrName>
                                        </p:attrNameLst>
                                      </p:cBhvr>
                                      <p:to>
                                        <p:strVal val="visible"/>
                                      </p:to>
                                    </p:set>
                                    <p:animEffect transition="in" filter="wipe(left)">
                                      <p:cBhvr>
                                        <p:cTn id="18" dur="500"/>
                                        <p:tgtEl>
                                          <p:spTgt spid="3994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9942"/>
                                        </p:tgtEl>
                                        <p:attrNameLst>
                                          <p:attrName>style.visibility</p:attrName>
                                        </p:attrNameLst>
                                      </p:cBhvr>
                                      <p:to>
                                        <p:strVal val="visible"/>
                                      </p:to>
                                    </p:set>
                                    <p:anim calcmode="lin" valueType="num">
                                      <p:cBhvr additive="base">
                                        <p:cTn id="23" dur="500" fill="hold"/>
                                        <p:tgtEl>
                                          <p:spTgt spid="39942"/>
                                        </p:tgtEl>
                                        <p:attrNameLst>
                                          <p:attrName>ppt_x</p:attrName>
                                        </p:attrNameLst>
                                      </p:cBhvr>
                                      <p:tavLst>
                                        <p:tav tm="0">
                                          <p:val>
                                            <p:strVal val="#ppt_x"/>
                                          </p:val>
                                        </p:tav>
                                        <p:tav tm="100000">
                                          <p:val>
                                            <p:strVal val="#ppt_x"/>
                                          </p:val>
                                        </p:tav>
                                      </p:tavLst>
                                    </p:anim>
                                    <p:anim calcmode="lin" valueType="num">
                                      <p:cBhvr additive="base">
                                        <p:cTn id="24" dur="500" fill="hold"/>
                                        <p:tgtEl>
                                          <p:spTgt spid="399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p:bldP spid="39941" grpId="0"/>
      <p:bldP spid="3994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04450"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04451" name="文本框 1"/>
          <p:cNvSpPr txBox="1"/>
          <p:nvPr/>
        </p:nvSpPr>
        <p:spPr>
          <a:xfrm>
            <a:off x="2825750" y="2492375"/>
            <a:ext cx="2901950" cy="1016000"/>
          </a:xfrm>
          <a:prstGeom prst="rect">
            <a:avLst/>
          </a:prstGeom>
          <a:noFill/>
          <a:ln w="9525">
            <a:noFill/>
          </a:ln>
        </p:spPr>
        <p:txBody>
          <a:bodyPr wrap="none" anchor="t">
            <a:spAutoFit/>
          </a:bodyPr>
          <a:p>
            <a:pPr algn="ctr"/>
            <a:r>
              <a:rPr lang="zh-CN" altLang="en-US" sz="6000" b="1" i="1" dirty="0">
                <a:latin typeface="Arial" panose="020B0604020202020204" pitchFamily="34" charset="0"/>
                <a:ea typeface="黑体" panose="02010609060101010101" pitchFamily="49" charset="-122"/>
              </a:rPr>
              <a:t>谢  谢！</a:t>
            </a:r>
            <a:endParaRPr lang="zh-CN" altLang="en-US" sz="6000" b="1" i="1" dirty="0">
              <a:latin typeface="Arial" panose="020B0604020202020204" pitchFamily="34" charset="0"/>
              <a:ea typeface="黑体" panose="02010609060101010101" pitchFamily="49" charset="-122"/>
            </a:endParaRP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331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3317" name="文本框 4"/>
          <p:cNvSpPr txBox="1"/>
          <p:nvPr/>
        </p:nvSpPr>
        <p:spPr>
          <a:xfrm>
            <a:off x="1595755" y="941705"/>
            <a:ext cx="1909445" cy="521970"/>
          </a:xfrm>
          <a:prstGeom prst="rect">
            <a:avLst/>
          </a:prstGeom>
          <a:noFill/>
          <a:ln w="9525">
            <a:noFill/>
          </a:ln>
        </p:spPr>
        <p:txBody>
          <a:bodyPr wrap="none" anchor="t">
            <a:spAutoFit/>
          </a:bodyPr>
          <a:p>
            <a:pPr marL="342900" indent="-342900">
              <a:spcBef>
                <a:spcPct val="20000"/>
              </a:spcBef>
              <a:buClr>
                <a:srgbClr val="CC0066"/>
              </a:buClr>
              <a:buSzPct val="70000"/>
              <a:buFont typeface="Wingdings" panose="05000000000000000000" pitchFamily="2" charset="2"/>
              <a:buNone/>
            </a:pPr>
            <a:r>
              <a:rPr lang="en-US" altLang="zh-CN" sz="2800" dirty="0">
                <a:latin typeface="Arial" panose="020B0604020202020204" pitchFamily="34" charset="0"/>
                <a:ea typeface="宋体" panose="02010600030101010101" pitchFamily="2" charset="-122"/>
              </a:rPr>
              <a:t>2.</a:t>
            </a:r>
            <a:r>
              <a:rPr lang="zh-CN" altLang="en-US" sz="2800" b="1" dirty="0">
                <a:latin typeface="Arial" panose="020B0604020202020204" pitchFamily="34" charset="0"/>
                <a:ea typeface="宋体" panose="02010600030101010101" pitchFamily="2" charset="-122"/>
              </a:rPr>
              <a:t>理论价值</a:t>
            </a:r>
            <a:endParaRPr lang="zh-CN" altLang="en-US" sz="2800" b="1" dirty="0">
              <a:latin typeface="Arial" panose="020B0604020202020204" pitchFamily="34" charset="0"/>
              <a:ea typeface="宋体" panose="02010600030101010101" pitchFamily="2" charset="-122"/>
            </a:endParaRPr>
          </a:p>
        </p:txBody>
      </p:sp>
      <p:sp>
        <p:nvSpPr>
          <p:cNvPr id="13318" name="文本框 9"/>
          <p:cNvSpPr txBox="1"/>
          <p:nvPr/>
        </p:nvSpPr>
        <p:spPr>
          <a:xfrm>
            <a:off x="1365250" y="1670050"/>
            <a:ext cx="3705225" cy="829945"/>
          </a:xfrm>
          <a:prstGeom prst="rect">
            <a:avLst/>
          </a:prstGeom>
          <a:noFill/>
          <a:ln w="9525">
            <a:noFill/>
          </a:ln>
        </p:spPr>
        <p:txBody>
          <a:bodyPr wrap="none" anchor="t">
            <a:spAutoFit/>
          </a:bodyPr>
          <a:p>
            <a:pPr marL="342900" indent="-342900" algn="l">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a:t>
            </a:r>
            <a:r>
              <a:rPr lang="en-US" altLang="zh-CN" sz="2400" dirty="0">
                <a:latin typeface="Arial" panose="020B0604020202020204" pitchFamily="34" charset="0"/>
                <a:ea typeface="宋体" panose="02010600030101010101" pitchFamily="2" charset="-122"/>
              </a:rPr>
              <a:t>1</a:t>
            </a:r>
            <a:r>
              <a:rPr lang="zh-CN" altLang="en-US" sz="2400" dirty="0">
                <a:latin typeface="Arial" panose="020B0604020202020204" pitchFamily="34" charset="0"/>
                <a:ea typeface="宋体" panose="02010600030101010101" pitchFamily="2" charset="-122"/>
              </a:rPr>
              <a:t>）解决教育实践问题</a:t>
            </a:r>
            <a:r>
              <a:rPr lang="zh-CN" altLang="en-US" sz="2400" dirty="0">
                <a:latin typeface="Arial" panose="020B0604020202020204" pitchFamily="34" charset="0"/>
                <a:ea typeface="宋体" panose="02010600030101010101" pitchFamily="2" charset="-122"/>
              </a:rPr>
              <a:t>：</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a:t>
            </a:r>
            <a:endParaRPr lang="zh-CN" altLang="en-US" sz="2000" dirty="0">
              <a:latin typeface="Arial" panose="020B0604020202020204" pitchFamily="34" charset="0"/>
              <a:ea typeface="宋体" panose="02010600030101010101" pitchFamily="2" charset="-122"/>
            </a:endParaRPr>
          </a:p>
        </p:txBody>
      </p:sp>
      <p:sp>
        <p:nvSpPr>
          <p:cNvPr id="13320" name="文本框 12"/>
          <p:cNvSpPr txBox="1"/>
          <p:nvPr/>
        </p:nvSpPr>
        <p:spPr>
          <a:xfrm>
            <a:off x="1507490" y="2846070"/>
            <a:ext cx="3705225" cy="829945"/>
          </a:xfrm>
          <a:prstGeom prst="rect">
            <a:avLst/>
          </a:prstGeom>
          <a:noFill/>
          <a:ln w="9525">
            <a:noFill/>
          </a:ln>
        </p:spPr>
        <p:txBody>
          <a:bodyPr wrap="none" anchor="t">
            <a:spAutoFit/>
          </a:bodyPr>
          <a:p>
            <a:pPr marL="342900" indent="-342900" algn="l">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a:t>
            </a:r>
            <a:r>
              <a:rPr lang="en-US" altLang="zh-CN" sz="2400" dirty="0">
                <a:latin typeface="Arial" panose="020B0604020202020204" pitchFamily="34" charset="0"/>
                <a:ea typeface="宋体" panose="02010600030101010101" pitchFamily="2" charset="-122"/>
              </a:rPr>
              <a:t>2</a:t>
            </a:r>
            <a:r>
              <a:rPr lang="zh-CN" altLang="en-US" sz="2400" dirty="0">
                <a:latin typeface="Arial" panose="020B0604020202020204" pitchFamily="34" charset="0"/>
                <a:ea typeface="宋体" panose="02010600030101010101" pitchFamily="2" charset="-122"/>
              </a:rPr>
              <a:t>）提高教育决策水平</a:t>
            </a:r>
            <a:r>
              <a:rPr lang="zh-CN" altLang="en-US" sz="2400" dirty="0">
                <a:latin typeface="Arial" panose="020B0604020202020204" pitchFamily="34" charset="0"/>
                <a:ea typeface="宋体" panose="02010600030101010101" pitchFamily="2" charset="-122"/>
              </a:rPr>
              <a:t>：</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a:t>
            </a:r>
            <a:endParaRPr lang="zh-CN" altLang="en-US" sz="2000" dirty="0">
              <a:latin typeface="Arial" panose="020B0604020202020204" pitchFamily="34" charset="0"/>
              <a:ea typeface="宋体" panose="02010600030101010101" pitchFamily="2" charset="-122"/>
            </a:endParaRPr>
          </a:p>
        </p:txBody>
      </p:sp>
      <p:sp>
        <p:nvSpPr>
          <p:cNvPr id="2" name="文本框 12"/>
          <p:cNvSpPr txBox="1"/>
          <p:nvPr/>
        </p:nvSpPr>
        <p:spPr>
          <a:xfrm>
            <a:off x="1441450" y="4184650"/>
            <a:ext cx="5149850" cy="829945"/>
          </a:xfrm>
          <a:prstGeom prst="rect">
            <a:avLst/>
          </a:prstGeom>
          <a:noFill/>
          <a:ln w="9525">
            <a:noFill/>
          </a:ln>
        </p:spPr>
        <p:txBody>
          <a:bodyPr wrap="none" anchor="t">
            <a:spAutoFit/>
          </a:bodyPr>
          <a:p>
            <a:pPr marL="342900" indent="-342900" algn="l">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a:t>
            </a:r>
            <a:r>
              <a:rPr lang="en-US" altLang="zh-CN" sz="2400" dirty="0">
                <a:latin typeface="Arial" panose="020B0604020202020204" pitchFamily="34" charset="0"/>
                <a:ea typeface="宋体" panose="02010600030101010101" pitchFamily="2" charset="-122"/>
              </a:rPr>
              <a:t>3</a:t>
            </a:r>
            <a:r>
              <a:rPr lang="zh-CN" altLang="en-US" sz="2400" dirty="0">
                <a:latin typeface="Arial" panose="020B0604020202020204" pitchFamily="34" charset="0"/>
                <a:ea typeface="宋体" panose="02010600030101010101" pitchFamily="2" charset="-122"/>
              </a:rPr>
              <a:t>）促进教师专业化发展</a:t>
            </a:r>
            <a:r>
              <a:rPr lang="zh-CN" altLang="en-US" sz="2400" dirty="0">
                <a:latin typeface="Arial" panose="020B0604020202020204" pitchFamily="34" charset="0"/>
                <a:ea typeface="宋体" panose="02010600030101010101" pitchFamily="2" charset="-122"/>
              </a:rPr>
              <a:t>：</a:t>
            </a:r>
            <a:endParaRPr lang="zh-CN" altLang="en-US" sz="2400" dirty="0">
              <a:latin typeface="Arial" panose="020B0604020202020204" pitchFamily="34" charset="0"/>
              <a:ea typeface="宋体" panose="02010600030101010101" pitchFamily="2" charset="-122"/>
            </a:endParaRPr>
          </a:p>
          <a:p>
            <a:pPr marL="342900" indent="-342900" algn="l">
              <a:spcBef>
                <a:spcPct val="20000"/>
              </a:spcBef>
              <a:buClr>
                <a:srgbClr val="CC0066"/>
              </a:buClr>
              <a:buSzPct val="70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从经验型教师向学者型或专家型教师的转化</a:t>
            </a:r>
            <a:endParaRPr lang="zh-CN" altLang="en-US" sz="2000" dirty="0">
              <a:latin typeface="Arial" panose="020B0604020202020204" pitchFamily="34" charset="0"/>
              <a:ea typeface="宋体" panose="02010600030101010101" pitchFamily="2" charset="-122"/>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blinds(horizontal)">
                                      <p:cBhvr>
                                        <p:cTn id="7" dur="500"/>
                                        <p:tgtEl>
                                          <p:spTgt spid="133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18"/>
                                        </p:tgtEl>
                                        <p:attrNameLst>
                                          <p:attrName>style.visibility</p:attrName>
                                        </p:attrNameLst>
                                      </p:cBhvr>
                                      <p:to>
                                        <p:strVal val="visible"/>
                                      </p:to>
                                    </p:set>
                                    <p:animEffect transition="in" filter="blinds(horizontal)">
                                      <p:cBhvr>
                                        <p:cTn id="12" dur="500"/>
                                        <p:tgtEl>
                                          <p:spTgt spid="133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20"/>
                                        </p:tgtEl>
                                        <p:attrNameLst>
                                          <p:attrName>style.visibility</p:attrName>
                                        </p:attrNameLst>
                                      </p:cBhvr>
                                      <p:to>
                                        <p:strVal val="visible"/>
                                      </p:to>
                                    </p:set>
                                    <p:animEffect transition="in" filter="blinds(horizontal)">
                                      <p:cBhvr>
                                        <p:cTn id="17" dur="500"/>
                                        <p:tgtEl>
                                          <p:spTgt spid="133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1"/>
      <p:bldP spid="13318" grpId="0"/>
      <p:bldP spid="1332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5362"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5363" name="文本框 1"/>
          <p:cNvSpPr txBox="1"/>
          <p:nvPr/>
        </p:nvSpPr>
        <p:spPr>
          <a:xfrm>
            <a:off x="2108836" y="427038"/>
            <a:ext cx="4246880" cy="583565"/>
          </a:xfrm>
          <a:prstGeom prst="rect">
            <a:avLst/>
          </a:prstGeom>
          <a:noFill/>
          <a:ln w="9525">
            <a:noFill/>
          </a:ln>
        </p:spPr>
        <p:txBody>
          <a:bodyPr wrap="none" anchor="t">
            <a:spAutoFit/>
          </a:bodyPr>
          <a:p>
            <a:pPr algn="ctr"/>
            <a:r>
              <a:rPr lang="zh-CN" altLang="en-US" sz="3200" dirty="0">
                <a:latin typeface="Arial" panose="020B0604020202020204" pitchFamily="34" charset="0"/>
                <a:ea typeface="宋体" panose="02010600030101010101" pitchFamily="2" charset="-122"/>
              </a:rPr>
              <a:t>（二</a:t>
            </a:r>
            <a:r>
              <a:rPr lang="zh-CN" altLang="en-US" sz="3200" dirty="0">
                <a:latin typeface="Arial" panose="020B0604020202020204" pitchFamily="34" charset="0"/>
                <a:ea typeface="宋体" panose="02010600030101010101" pitchFamily="2" charset="-122"/>
              </a:rPr>
              <a:t>）课题研究的类型</a:t>
            </a:r>
            <a:endParaRPr lang="zh-CN" altLang="en-US" sz="3200" dirty="0">
              <a:latin typeface="Arial" panose="020B0604020202020204" pitchFamily="34" charset="0"/>
              <a:ea typeface="宋体" panose="02010600030101010101" pitchFamily="2" charset="-122"/>
            </a:endParaRPr>
          </a:p>
        </p:txBody>
      </p:sp>
      <p:sp>
        <p:nvSpPr>
          <p:cNvPr id="15364" name="文本框 3"/>
          <p:cNvSpPr txBox="1"/>
          <p:nvPr/>
        </p:nvSpPr>
        <p:spPr>
          <a:xfrm>
            <a:off x="442913" y="1279525"/>
            <a:ext cx="3580765" cy="521970"/>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800" dirty="0">
                <a:latin typeface="Arial" panose="020B0604020202020204" pitchFamily="34" charset="0"/>
                <a:ea typeface="宋体" panose="02010600030101010101" pitchFamily="2" charset="-122"/>
              </a:rPr>
              <a:t>（1）按研究目的分：</a:t>
            </a:r>
            <a:endParaRPr lang="zh-CN" altLang="en-US" sz="2800" dirty="0">
              <a:latin typeface="Arial" panose="020B0604020202020204" pitchFamily="34" charset="0"/>
              <a:ea typeface="宋体" panose="02010600030101010101" pitchFamily="2" charset="-122"/>
            </a:endParaRPr>
          </a:p>
        </p:txBody>
      </p:sp>
      <p:sp>
        <p:nvSpPr>
          <p:cNvPr id="15365" name="文本框 4"/>
          <p:cNvSpPr txBox="1"/>
          <p:nvPr/>
        </p:nvSpPr>
        <p:spPr>
          <a:xfrm>
            <a:off x="2735263" y="2447925"/>
            <a:ext cx="4498975" cy="1198880"/>
          </a:xfrm>
          <a:prstGeom prst="rect">
            <a:avLst/>
          </a:prstGeom>
          <a:noFill/>
          <a:ln w="9525">
            <a:noFill/>
          </a:ln>
        </p:spPr>
        <p:txBody>
          <a:bodyPr wrap="square" anchor="t">
            <a:spAutoFit/>
          </a:bodyPr>
          <a:p>
            <a:r>
              <a:rPr lang="zh-CN" altLang="en-US" sz="2400" dirty="0">
                <a:latin typeface="Arial" panose="020B0604020202020204" pitchFamily="34" charset="0"/>
                <a:ea typeface="宋体" panose="02010600030101010101" pitchFamily="2" charset="-122"/>
              </a:rPr>
              <a:t>基础研究：主要回答“为什么”的问题，如关于教育本质、教育目的、教学规律等</a:t>
            </a:r>
            <a:r>
              <a:rPr lang="zh-CN" altLang="en-US" sz="2400" dirty="0">
                <a:latin typeface="Arial" panose="020B0604020202020204" pitchFamily="34" charset="0"/>
                <a:ea typeface="宋体" panose="02010600030101010101" pitchFamily="2" charset="-122"/>
              </a:rPr>
              <a:t>的研究。</a:t>
            </a:r>
            <a:endParaRPr lang="zh-CN" altLang="en-US" sz="2400" dirty="0">
              <a:latin typeface="Arial" panose="020B0604020202020204" pitchFamily="34" charset="0"/>
              <a:ea typeface="宋体" panose="02010600030101010101" pitchFamily="2" charset="-122"/>
            </a:endParaRPr>
          </a:p>
        </p:txBody>
      </p:sp>
      <p:sp>
        <p:nvSpPr>
          <p:cNvPr id="15366" name="文本框 5"/>
          <p:cNvSpPr txBox="1"/>
          <p:nvPr/>
        </p:nvSpPr>
        <p:spPr>
          <a:xfrm>
            <a:off x="442913" y="4506913"/>
            <a:ext cx="4498975" cy="1568450"/>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应用研究：主要回答“是什么”的问题，如学校管理体制的</a:t>
            </a:r>
            <a:r>
              <a:rPr lang="zh-CN" altLang="en-US" sz="2400" dirty="0">
                <a:latin typeface="Arial" panose="020B0604020202020204" pitchFamily="34" charset="0"/>
                <a:ea typeface="宋体" panose="02010600030101010101" pitchFamily="2" charset="-122"/>
              </a:rPr>
              <a:t>改革研究，中小学生流失的调查与对策研究。</a:t>
            </a:r>
            <a:endParaRPr lang="zh-CN" altLang="en-US" sz="2400" dirty="0">
              <a:latin typeface="Arial" panose="020B0604020202020204" pitchFamily="34" charset="0"/>
              <a:ea typeface="宋体" panose="02010600030101010101" pitchFamily="2" charset="-122"/>
            </a:endParaRPr>
          </a:p>
        </p:txBody>
      </p:sp>
      <p:sp>
        <p:nvSpPr>
          <p:cNvPr id="11" name="五边形 10"/>
          <p:cNvSpPr/>
          <p:nvPr/>
        </p:nvSpPr>
        <p:spPr>
          <a:xfrm>
            <a:off x="2554288" y="2070100"/>
            <a:ext cx="5143500"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4" name="五边形 13"/>
          <p:cNvSpPr/>
          <p:nvPr/>
        </p:nvSpPr>
        <p:spPr>
          <a:xfrm>
            <a:off x="203200" y="4491355"/>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Tree>
  </p:cSld>
  <p:clrMapOvr>
    <a:masterClrMapping/>
  </p:clrMapOvr>
  <p:transition>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ppt_x"/>
                                          </p:val>
                                        </p:tav>
                                        <p:tav tm="100000">
                                          <p:val>
                                            <p:strVal val="#ppt_x"/>
                                          </p:val>
                                        </p:tav>
                                      </p:tavLst>
                                    </p:anim>
                                    <p:anim calcmode="lin" valueType="num">
                                      <p:cBhvr additive="base">
                                        <p:cTn id="8" dur="500" fill="hold"/>
                                        <p:tgtEl>
                                          <p:spTgt spid="1536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5364"/>
                                        </p:tgtEl>
                                        <p:attrNameLst>
                                          <p:attrName>style.visibility</p:attrName>
                                        </p:attrNameLst>
                                      </p:cBhvr>
                                      <p:to>
                                        <p:strVal val="visible"/>
                                      </p:to>
                                    </p:set>
                                    <p:animEffect transition="in" filter="blinds(horizontal)">
                                      <p:cBhvr>
                                        <p:cTn id="13" dur="500"/>
                                        <p:tgtEl>
                                          <p:spTgt spid="1536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15365"/>
                                        </p:tgtEl>
                                        <p:attrNameLst>
                                          <p:attrName>style.visibility</p:attrName>
                                        </p:attrNameLst>
                                      </p:cBhvr>
                                      <p:to>
                                        <p:strVal val="visible"/>
                                      </p:to>
                                    </p:set>
                                    <p:animEffect transition="in" filter="wipe(right)">
                                      <p:cBhvr>
                                        <p:cTn id="23" dur="500"/>
                                        <p:tgtEl>
                                          <p:spTgt spid="1536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5366"/>
                                        </p:tgtEl>
                                        <p:attrNameLst>
                                          <p:attrName>style.visibility</p:attrName>
                                        </p:attrNameLst>
                                      </p:cBhvr>
                                      <p:to>
                                        <p:strVal val="visible"/>
                                      </p:to>
                                    </p:set>
                                    <p:animEffect transition="in" filter="wipe(left)">
                                      <p:cBhvr>
                                        <p:cTn id="33" dur="500"/>
                                        <p:tgtEl>
                                          <p:spTgt spid="15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P spid="11" grpId="0" animBg="1"/>
      <p:bldP spid="15365" grpId="0"/>
      <p:bldP spid="14" grpId="0" bldLvl="0" animBg="1"/>
      <p:bldP spid="1536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7410"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4" name="五边形 13"/>
          <p:cNvSpPr/>
          <p:nvPr/>
        </p:nvSpPr>
        <p:spPr>
          <a:xfrm>
            <a:off x="3559175" y="2636838"/>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7412" name="文本框 1"/>
          <p:cNvSpPr txBox="1"/>
          <p:nvPr/>
        </p:nvSpPr>
        <p:spPr>
          <a:xfrm>
            <a:off x="2032000" y="663575"/>
            <a:ext cx="4321175" cy="1198880"/>
          </a:xfrm>
          <a:prstGeom prst="rect">
            <a:avLst/>
          </a:prstGeom>
          <a:noFill/>
          <a:ln w="9525">
            <a:noFill/>
          </a:ln>
        </p:spPr>
        <p:txBody>
          <a:bodyPr wrap="square" anchor="t">
            <a:spAutoFit/>
          </a:bodyPr>
          <a:p>
            <a:r>
              <a:rPr lang="zh-CN" altLang="en-US" sz="2400" dirty="0">
                <a:latin typeface="Arial" panose="020B0604020202020204" pitchFamily="34" charset="0"/>
                <a:ea typeface="宋体" panose="02010600030101010101" pitchFamily="2" charset="-122"/>
              </a:rPr>
              <a:t>发展性研究：主要回答“如何改进”的问题，如教育发展战略规划的研究。</a:t>
            </a:r>
            <a:endParaRPr lang="zh-CN" altLang="en-US" sz="2400" dirty="0">
              <a:latin typeface="Arial" panose="020B0604020202020204" pitchFamily="34" charset="0"/>
              <a:ea typeface="宋体" panose="02010600030101010101" pitchFamily="2" charset="-122"/>
            </a:endParaRPr>
          </a:p>
        </p:txBody>
      </p:sp>
      <p:sp>
        <p:nvSpPr>
          <p:cNvPr id="3" name="五边形 2"/>
          <p:cNvSpPr/>
          <p:nvPr/>
        </p:nvSpPr>
        <p:spPr>
          <a:xfrm>
            <a:off x="1685925" y="471488"/>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 name="五边形 3"/>
          <p:cNvSpPr/>
          <p:nvPr/>
        </p:nvSpPr>
        <p:spPr>
          <a:xfrm>
            <a:off x="1685925" y="4803775"/>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7415" name="文本框 4"/>
          <p:cNvSpPr txBox="1"/>
          <p:nvPr/>
        </p:nvSpPr>
        <p:spPr>
          <a:xfrm>
            <a:off x="3756025" y="2830513"/>
            <a:ext cx="4386263" cy="1198880"/>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比较与评价研究：主要回答“怎么样”的问题，如对中小学</a:t>
            </a:r>
            <a:r>
              <a:rPr lang="zh-CN" altLang="en-US" sz="2400" dirty="0">
                <a:latin typeface="Arial" panose="020B0604020202020204" pitchFamily="34" charset="0"/>
                <a:ea typeface="宋体" panose="02010600030101010101" pitchFamily="2" charset="-122"/>
              </a:rPr>
              <a:t>课程改革成效的评价研究。</a:t>
            </a:r>
            <a:endParaRPr lang="zh-CN" altLang="en-US" sz="2400" dirty="0">
              <a:latin typeface="Arial" panose="020B0604020202020204" pitchFamily="34" charset="0"/>
              <a:ea typeface="宋体" panose="02010600030101010101" pitchFamily="2" charset="-122"/>
            </a:endParaRPr>
          </a:p>
        </p:txBody>
      </p:sp>
      <p:sp>
        <p:nvSpPr>
          <p:cNvPr id="17416" name="文本框 5"/>
          <p:cNvSpPr txBox="1"/>
          <p:nvPr/>
        </p:nvSpPr>
        <p:spPr>
          <a:xfrm>
            <a:off x="1914525" y="4995863"/>
            <a:ext cx="4530725" cy="1198880"/>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预测研究：主要回答“将会怎么样”的问题，如未来10年教育教学改革政策的展望研究。</a:t>
            </a:r>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wipe(up)">
                                      <p:cBhvr>
                                        <p:cTn id="12" dur="500"/>
                                        <p:tgtEl>
                                          <p:spTgt spid="174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7415"/>
                                        </p:tgtEl>
                                        <p:attrNameLst>
                                          <p:attrName>style.visibility</p:attrName>
                                        </p:attrNameLst>
                                      </p:cBhvr>
                                      <p:to>
                                        <p:strVal val="visible"/>
                                      </p:to>
                                    </p:set>
                                    <p:animEffect transition="in" filter="wipe(right)">
                                      <p:cBhvr>
                                        <p:cTn id="22" dur="500"/>
                                        <p:tgtEl>
                                          <p:spTgt spid="174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416"/>
                                        </p:tgtEl>
                                        <p:attrNameLst>
                                          <p:attrName>style.visibility</p:attrName>
                                        </p:attrNameLst>
                                      </p:cBhvr>
                                      <p:to>
                                        <p:strVal val="visible"/>
                                      </p:to>
                                    </p:set>
                                    <p:animEffect transition="in" filter="wipe(down)">
                                      <p:cBhvr>
                                        <p:cTn id="32" dur="5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412" grpId="0"/>
      <p:bldP spid="14" grpId="0" animBg="1"/>
      <p:bldP spid="17415" grpId="0"/>
      <p:bldP spid="4" grpId="0" animBg="1"/>
      <p:bldP spid="1741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843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8435" name="文本框 1"/>
          <p:cNvSpPr txBox="1"/>
          <p:nvPr/>
        </p:nvSpPr>
        <p:spPr>
          <a:xfrm>
            <a:off x="1438275" y="333375"/>
            <a:ext cx="3225800" cy="522288"/>
          </a:xfrm>
          <a:prstGeom prst="rect">
            <a:avLst/>
          </a:prstGeom>
          <a:noFill/>
          <a:ln w="9525">
            <a:noFill/>
          </a:ln>
        </p:spPr>
        <p:txBody>
          <a:bodyPr wrap="none" anchor="t">
            <a:spAutoFit/>
          </a:bodyPr>
          <a:p>
            <a:pPr>
              <a:spcBef>
                <a:spcPct val="20000"/>
              </a:spcBef>
              <a:buClr>
                <a:srgbClr val="CC0066"/>
              </a:buClr>
              <a:buSzPct val="70000"/>
              <a:buFont typeface="Wingdings" panose="05000000000000000000" pitchFamily="2" charset="2"/>
              <a:buNone/>
            </a:pPr>
            <a:r>
              <a:rPr lang="zh-CN" altLang="en-US" sz="2800" dirty="0">
                <a:latin typeface="Arial" panose="020B0604020202020204" pitchFamily="34" charset="0"/>
                <a:ea typeface="宋体" panose="02010600030101010101" pitchFamily="2" charset="-122"/>
              </a:rPr>
              <a:t>（2）按研究方法分</a:t>
            </a:r>
            <a:endParaRPr lang="zh-CN" altLang="en-US" sz="2800" dirty="0">
              <a:latin typeface="Arial" panose="020B0604020202020204" pitchFamily="34" charset="0"/>
              <a:ea typeface="宋体" panose="02010600030101010101" pitchFamily="2" charset="-122"/>
            </a:endParaRPr>
          </a:p>
        </p:txBody>
      </p:sp>
      <p:sp>
        <p:nvSpPr>
          <p:cNvPr id="18436" name="文本框 2"/>
          <p:cNvSpPr txBox="1"/>
          <p:nvPr/>
        </p:nvSpPr>
        <p:spPr>
          <a:xfrm>
            <a:off x="814388" y="1195388"/>
            <a:ext cx="4471987" cy="1568450"/>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历史研究：主要回答“过去是怎样的”问题，如杜威的教育思想对我国20世纪20年代中小学</a:t>
            </a:r>
            <a:r>
              <a:rPr lang="zh-CN" altLang="en-US" sz="2400" dirty="0">
                <a:latin typeface="Arial" panose="020B0604020202020204" pitchFamily="34" charset="0"/>
                <a:ea typeface="宋体" panose="02010600030101010101" pitchFamily="2" charset="-122"/>
              </a:rPr>
              <a:t>教育改革的影响研究。</a:t>
            </a:r>
            <a:endParaRPr lang="zh-CN" altLang="en-US" sz="2400" dirty="0">
              <a:latin typeface="Arial" panose="020B0604020202020204" pitchFamily="34" charset="0"/>
              <a:ea typeface="宋体" panose="02010600030101010101" pitchFamily="2" charset="-122"/>
            </a:endParaRPr>
          </a:p>
        </p:txBody>
      </p:sp>
      <p:sp>
        <p:nvSpPr>
          <p:cNvPr id="18437" name="文本框 5"/>
          <p:cNvSpPr txBox="1"/>
          <p:nvPr/>
        </p:nvSpPr>
        <p:spPr>
          <a:xfrm>
            <a:off x="1001713" y="5203825"/>
            <a:ext cx="4284662" cy="830263"/>
          </a:xfrm>
          <a:prstGeom prst="rect">
            <a:avLst/>
          </a:prstGeom>
          <a:noFill/>
          <a:ln w="9525">
            <a:noFill/>
          </a:ln>
        </p:spPr>
        <p:txBody>
          <a:bodyPr wrap="square" anchor="t">
            <a:spAutoFit/>
          </a:bodyPr>
          <a:p>
            <a:r>
              <a:rPr lang="zh-CN" altLang="en-US" sz="2400" dirty="0">
                <a:latin typeface="Arial" panose="020B0604020202020204" pitchFamily="34" charset="0"/>
                <a:ea typeface="宋体" panose="02010600030101010101" pitchFamily="2" charset="-122"/>
              </a:rPr>
              <a:t>描述研究：主要验证假设或回答有关现实的问题。</a:t>
            </a:r>
            <a:endParaRPr lang="zh-CN" altLang="en-US" sz="2400" dirty="0">
              <a:latin typeface="Arial" panose="020B0604020202020204" pitchFamily="34" charset="0"/>
              <a:ea typeface="宋体" panose="02010600030101010101" pitchFamily="2" charset="-122"/>
            </a:endParaRPr>
          </a:p>
        </p:txBody>
      </p:sp>
      <p:sp>
        <p:nvSpPr>
          <p:cNvPr id="18438" name="文本框 7"/>
          <p:cNvSpPr txBox="1"/>
          <p:nvPr/>
        </p:nvSpPr>
        <p:spPr>
          <a:xfrm>
            <a:off x="3479800" y="3289300"/>
            <a:ext cx="4567238" cy="1200150"/>
          </a:xfrm>
          <a:prstGeom prst="rect">
            <a:avLst/>
          </a:prstGeom>
          <a:noFill/>
          <a:ln w="9525">
            <a:noFill/>
          </a:ln>
        </p:spPr>
        <p:txBody>
          <a:bodyPr wrap="square" anchor="t">
            <a:spAutoFit/>
          </a:bodyPr>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相关与比较研究：对两个或更多数量的教育对象间是否存在相关以及相关程度进行判断。</a:t>
            </a:r>
            <a:endParaRPr lang="zh-CN" altLang="en-US" sz="2400" dirty="0">
              <a:latin typeface="Arial" panose="020B0604020202020204" pitchFamily="34" charset="0"/>
              <a:ea typeface="宋体" panose="02010600030101010101" pitchFamily="2" charset="-122"/>
            </a:endParaRPr>
          </a:p>
        </p:txBody>
      </p:sp>
      <p:sp>
        <p:nvSpPr>
          <p:cNvPr id="11" name="五边形 10"/>
          <p:cNvSpPr/>
          <p:nvPr/>
        </p:nvSpPr>
        <p:spPr>
          <a:xfrm>
            <a:off x="814388" y="1179513"/>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2" name="五边形 11"/>
          <p:cNvSpPr/>
          <p:nvPr/>
        </p:nvSpPr>
        <p:spPr>
          <a:xfrm>
            <a:off x="3297238" y="3097213"/>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6" name="爆炸形 1 15"/>
          <p:cNvSpPr/>
          <p:nvPr/>
        </p:nvSpPr>
        <p:spPr>
          <a:xfrm>
            <a:off x="6194425" y="639763"/>
            <a:ext cx="2757488" cy="1957388"/>
          </a:xfrm>
          <a:prstGeom prst="irregularSeal1">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fontAlgn="base">
              <a:spcBef>
                <a:spcPct val="20000"/>
              </a:spcBef>
              <a:buClr>
                <a:srgbClr val="CC0066"/>
              </a:buClr>
              <a:buSzPct val="70000"/>
              <a:buFont typeface="Wingdings" panose="05000000000000000000" pitchFamily="2" charset="2"/>
            </a:pPr>
            <a:r>
              <a:rPr lang="en-US" altLang="zh-CN" sz="2400" strike="noStrike" noProof="1" dirty="0">
                <a:solidFill>
                  <a:srgbClr val="0033CC"/>
                </a:solidFill>
                <a:latin typeface="Arial" panose="020B0604020202020204" pitchFamily="34" charset="0"/>
                <a:ea typeface="宋体" panose="02010600030101010101" pitchFamily="2" charset="-122"/>
                <a:cs typeface="+mn-ea"/>
                <a:sym typeface="+mn-ea"/>
              </a:rPr>
              <a:t> </a:t>
            </a:r>
            <a:r>
              <a:rPr lang="zh-CN" altLang="en-US" sz="2400" strike="noStrike" noProof="1" dirty="0">
                <a:solidFill>
                  <a:schemeClr val="tx1"/>
                </a:solidFill>
                <a:latin typeface="Arial" panose="020B0604020202020204" pitchFamily="34" charset="0"/>
                <a:ea typeface="宋体" panose="02010600030101010101" pitchFamily="2" charset="-122"/>
                <a:cs typeface="+mn-ea"/>
                <a:sym typeface="+mn-ea"/>
              </a:rPr>
              <a:t>实验研究</a:t>
            </a:r>
            <a:endParaRPr lang="zh-CN" altLang="en-US" sz="2400" strike="noStrike" noProof="1" dirty="0">
              <a:solidFill>
                <a:schemeClr val="tx1"/>
              </a:solidFill>
              <a:latin typeface="Arial" panose="020B0604020202020204" pitchFamily="34" charset="0"/>
              <a:ea typeface="宋体" panose="02010600030101010101" pitchFamily="2" charset="-122"/>
              <a:cs typeface="+mn-ea"/>
              <a:sym typeface="+mn-ea"/>
            </a:endParaRPr>
          </a:p>
        </p:txBody>
      </p:sp>
      <p:sp>
        <p:nvSpPr>
          <p:cNvPr id="17" name="五边形 16"/>
          <p:cNvSpPr/>
          <p:nvPr/>
        </p:nvSpPr>
        <p:spPr>
          <a:xfrm>
            <a:off x="714375" y="4905375"/>
            <a:ext cx="5260975" cy="1584325"/>
          </a:xfrm>
          <a:prstGeom prst="homePlate">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Tree>
  </p:cSld>
  <p:clrMapOvr>
    <a:masterClrMapping/>
  </p:clrMapOvr>
  <p:transition>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500" fill="hold"/>
                                        <p:tgtEl>
                                          <p:spTgt spid="18435"/>
                                        </p:tgtEl>
                                        <p:attrNameLst>
                                          <p:attrName>ppt_x</p:attrName>
                                        </p:attrNameLst>
                                      </p:cBhvr>
                                      <p:tavLst>
                                        <p:tav tm="0">
                                          <p:val>
                                            <p:strVal val="#ppt_x"/>
                                          </p:val>
                                        </p:tav>
                                        <p:tav tm="100000">
                                          <p:val>
                                            <p:strVal val="#ppt_x"/>
                                          </p:val>
                                        </p:tav>
                                      </p:tavLst>
                                    </p:anim>
                                    <p:anim calcmode="lin" valueType="num">
                                      <p:cBhvr additive="base">
                                        <p:cTn id="8" dur="500" fill="hold"/>
                                        <p:tgtEl>
                                          <p:spTgt spid="1843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8436"/>
                                        </p:tgtEl>
                                        <p:attrNameLst>
                                          <p:attrName>style.visibility</p:attrName>
                                        </p:attrNameLst>
                                      </p:cBhvr>
                                      <p:to>
                                        <p:strVal val="visible"/>
                                      </p:to>
                                    </p:set>
                                    <p:animEffect transition="in" filter="wipe(left)">
                                      <p:cBhvr>
                                        <p:cTn id="18" dur="500"/>
                                        <p:tgtEl>
                                          <p:spTgt spid="1843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1+#ppt_w/2"/>
                                          </p:val>
                                        </p:tav>
                                        <p:tav tm="100000">
                                          <p:val>
                                            <p:strVal val="#ppt_x"/>
                                          </p:val>
                                        </p:tav>
                                      </p:tavLst>
                                    </p:anim>
                                    <p:anim calcmode="lin" valueType="num">
                                      <p:cBhvr additive="base">
                                        <p:cTn id="2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linds(horizontal)">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18438"/>
                                        </p:tgtEl>
                                        <p:attrNameLst>
                                          <p:attrName>style.visibility</p:attrName>
                                        </p:attrNameLst>
                                      </p:cBhvr>
                                      <p:to>
                                        <p:strVal val="visible"/>
                                      </p:to>
                                    </p:set>
                                    <p:animEffect transition="in" filter="wipe(right)">
                                      <p:cBhvr>
                                        <p:cTn id="34" dur="500"/>
                                        <p:tgtEl>
                                          <p:spTgt spid="1843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linds(horizontal)">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8437"/>
                                        </p:tgtEl>
                                        <p:attrNameLst>
                                          <p:attrName>style.visibility</p:attrName>
                                        </p:attrNameLst>
                                      </p:cBhvr>
                                      <p:to>
                                        <p:strVal val="visible"/>
                                      </p:to>
                                    </p:set>
                                    <p:animEffect transition="in" filter="wipe(down)">
                                      <p:cBhvr>
                                        <p:cTn id="44"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1" grpId="0" animBg="1"/>
      <p:bldP spid="18436" grpId="0"/>
      <p:bldP spid="16" grpId="0" animBg="1"/>
      <p:bldP spid="12" grpId="0" animBg="1"/>
      <p:bldP spid="18438" grpId="0"/>
      <p:bldP spid="17" grpId="0" animBg="1"/>
      <p:bldP spid="184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843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8435" name="文本框 1"/>
          <p:cNvSpPr txBox="1"/>
          <p:nvPr/>
        </p:nvSpPr>
        <p:spPr>
          <a:xfrm>
            <a:off x="1438275" y="333375"/>
            <a:ext cx="4450080" cy="521970"/>
          </a:xfrm>
          <a:prstGeom prst="rect">
            <a:avLst/>
          </a:prstGeom>
          <a:noFill/>
          <a:ln w="9525">
            <a:noFill/>
          </a:ln>
        </p:spPr>
        <p:txBody>
          <a:bodyPr wrap="none" anchor="t">
            <a:spAutoFit/>
          </a:bodyPr>
          <a:p>
            <a:pPr algn="l">
              <a:spcBef>
                <a:spcPct val="20000"/>
              </a:spcBef>
              <a:buClr>
                <a:srgbClr val="CC0066"/>
              </a:buClr>
              <a:buSzPct val="70000"/>
              <a:buFont typeface="Wingdings" panose="05000000000000000000" pitchFamily="2" charset="2"/>
              <a:buNone/>
            </a:pPr>
            <a:r>
              <a:rPr lang="zh-CN" altLang="en-US" sz="2800" dirty="0">
                <a:ea typeface="黑体" panose="02010609060101010101" pitchFamily="49" charset="-122"/>
                <a:sym typeface="+mn-ea"/>
              </a:rPr>
              <a:t>二、课题选题的来源与级别</a:t>
            </a:r>
            <a:endParaRPr lang="zh-CN" altLang="en-US" sz="2800" dirty="0">
              <a:latin typeface="Arial" panose="020B0604020202020204" pitchFamily="34" charset="0"/>
              <a:ea typeface="宋体" panose="02010600030101010101" pitchFamily="2" charset="-122"/>
            </a:endParaRPr>
          </a:p>
        </p:txBody>
      </p:sp>
      <p:sp>
        <p:nvSpPr>
          <p:cNvPr id="18436" name="文本框 2"/>
          <p:cNvSpPr txBox="1"/>
          <p:nvPr/>
        </p:nvSpPr>
        <p:spPr>
          <a:xfrm>
            <a:off x="279400" y="1005840"/>
            <a:ext cx="8585200" cy="1346835"/>
          </a:xfrm>
          <a:prstGeom prst="rect">
            <a:avLst/>
          </a:prstGeom>
          <a:noFill/>
          <a:ln w="9525">
            <a:noFill/>
          </a:ln>
        </p:spPr>
        <p:txBody>
          <a:bodyPr wrap="square" anchor="t">
            <a:spAutoFit/>
          </a:bodyPr>
          <a:p>
            <a:pPr algn="ctr">
              <a:spcBef>
                <a:spcPct val="20000"/>
              </a:spcBef>
              <a:buClr>
                <a:srgbClr val="CC0066"/>
              </a:buClr>
              <a:buSzPct val="70000"/>
              <a:buFont typeface="Wingdings" panose="05000000000000000000" pitchFamily="2" charset="2"/>
              <a:buNone/>
            </a:pPr>
            <a:r>
              <a:rPr lang="zh-CN" altLang="en-US" sz="2400" b="1" dirty="0">
                <a:latin typeface="Arial" panose="020B0604020202020204" pitchFamily="34" charset="0"/>
                <a:ea typeface="宋体" panose="02010600030101010101" pitchFamily="2" charset="-122"/>
              </a:rPr>
              <a:t>（一</a:t>
            </a:r>
            <a:r>
              <a:rPr lang="zh-CN" altLang="en-US" sz="2400" b="1" dirty="0">
                <a:latin typeface="Arial" panose="020B0604020202020204" pitchFamily="34" charset="0"/>
                <a:ea typeface="宋体" panose="02010600030101010101" pitchFamily="2" charset="-122"/>
              </a:rPr>
              <a:t>）课题选题的</a:t>
            </a:r>
            <a:r>
              <a:rPr lang="en-US" altLang="zh-CN" sz="2400" b="1" dirty="0">
                <a:latin typeface="Arial" panose="020B0604020202020204" pitchFamily="34" charset="0"/>
                <a:ea typeface="宋体" panose="02010600030101010101" pitchFamily="2" charset="-122"/>
              </a:rPr>
              <a:t>“</a:t>
            </a:r>
            <a:r>
              <a:rPr lang="zh-CN" altLang="en-US" sz="2400" b="1" dirty="0">
                <a:latin typeface="Arial" panose="020B0604020202020204" pitchFamily="34" charset="0"/>
                <a:ea typeface="宋体" panose="02010600030101010101" pitchFamily="2" charset="-122"/>
              </a:rPr>
              <a:t>六多</a:t>
            </a:r>
            <a:r>
              <a:rPr lang="en-US" altLang="zh-CN" sz="2400" b="1" dirty="0">
                <a:latin typeface="Arial" panose="020B0604020202020204" pitchFamily="34" charset="0"/>
                <a:ea typeface="宋体" panose="02010600030101010101" pitchFamily="2" charset="-122"/>
              </a:rPr>
              <a:t>”</a:t>
            </a:r>
            <a:endParaRPr lang="en-US" altLang="zh-CN" sz="2400" b="1" dirty="0">
              <a:latin typeface="Arial" panose="020B0604020202020204" pitchFamily="34" charset="0"/>
              <a:ea typeface="宋体" panose="02010600030101010101" pitchFamily="2" charset="-122"/>
            </a:endParaRPr>
          </a:p>
          <a:p>
            <a:pPr algn="ctr">
              <a:spcBef>
                <a:spcPct val="20000"/>
              </a:spcBef>
              <a:buClr>
                <a:srgbClr val="CC0066"/>
              </a:buClr>
              <a:buSzPct val="70000"/>
              <a:buFont typeface="Wingdings" panose="05000000000000000000" pitchFamily="2" charset="2"/>
              <a:buNone/>
            </a:pPr>
            <a:endParaRPr lang="zh-CN" altLang="en-US" sz="2400" b="1"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endParaRPr lang="zh-CN" altLang="en-US" sz="2400" dirty="0">
              <a:latin typeface="Arial" panose="020B0604020202020204" pitchFamily="34" charset="0"/>
              <a:ea typeface="宋体" panose="02010600030101010101" pitchFamily="2" charset="-122"/>
            </a:endParaRPr>
          </a:p>
        </p:txBody>
      </p:sp>
      <p:pic>
        <p:nvPicPr>
          <p:cNvPr id="20" name="图片 1"/>
          <p:cNvPicPr>
            <a:picLocks noChangeAspect="1"/>
          </p:cNvPicPr>
          <p:nvPr/>
        </p:nvPicPr>
        <p:blipFill>
          <a:blip r:embed="rId3"/>
          <a:stretch>
            <a:fillRect/>
          </a:stretch>
        </p:blipFill>
        <p:spPr>
          <a:xfrm>
            <a:off x="1571625" y="1579245"/>
            <a:ext cx="6000750" cy="4323080"/>
          </a:xfrm>
          <a:prstGeom prst="rect">
            <a:avLst/>
          </a:prstGeom>
          <a:noFill/>
          <a:ln>
            <a:noFill/>
          </a:ln>
        </p:spPr>
      </p:pic>
      <p:sp>
        <p:nvSpPr>
          <p:cNvPr id="100" name="文本框 99"/>
          <p:cNvSpPr txBox="1"/>
          <p:nvPr/>
        </p:nvSpPr>
        <p:spPr>
          <a:xfrm>
            <a:off x="1845310" y="6144260"/>
            <a:ext cx="5080000" cy="460375"/>
          </a:xfrm>
          <a:prstGeom prst="rect">
            <a:avLst/>
          </a:prstGeom>
          <a:noFill/>
          <a:ln w="9525">
            <a:noFill/>
          </a:ln>
        </p:spPr>
        <p:txBody>
          <a:bodyPr>
            <a:spAutoFit/>
          </a:bodyPr>
          <a:p>
            <a:pPr indent="266700" algn="ctr"/>
            <a:r>
              <a:rPr lang="zh-CN" sz="2400">
                <a:latin typeface="Times New Roman" panose="02020603050405020304" pitchFamily="18" charset="0"/>
                <a:ea typeface="黑体" panose="02010609060101010101" pitchFamily="49" charset="-122"/>
              </a:rPr>
              <a:t>图</a:t>
            </a:r>
            <a:r>
              <a:rPr lang="en-US" sz="2400">
                <a:latin typeface="Times New Roman" panose="02020603050405020304" pitchFamily="18" charset="0"/>
                <a:ea typeface="黑体" panose="02010609060101010101" pitchFamily="49" charset="-122"/>
                <a:cs typeface="Times New Roman" panose="02020603050405020304" pitchFamily="18" charset="0"/>
              </a:rPr>
              <a:t>1  </a:t>
            </a:r>
            <a:r>
              <a:rPr lang="zh-CN" sz="2400">
                <a:latin typeface="Times New Roman" panose="02020603050405020304" pitchFamily="18" charset="0"/>
                <a:ea typeface="黑体" panose="02010609060101010101" pitchFamily="49" charset="-122"/>
              </a:rPr>
              <a:t>科研课题选题的“六多”</a:t>
            </a:r>
            <a:endParaRPr lang="zh-CN" altLang="en-US" sz="2400"/>
          </a:p>
        </p:txBody>
      </p:sp>
    </p:spTree>
  </p:cSld>
  <p:clrMapOvr>
    <a:masterClrMapping/>
  </p:clrMapOvr>
  <p:transition>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500" fill="hold"/>
                                        <p:tgtEl>
                                          <p:spTgt spid="18435"/>
                                        </p:tgtEl>
                                        <p:attrNameLst>
                                          <p:attrName>ppt_x</p:attrName>
                                        </p:attrNameLst>
                                      </p:cBhvr>
                                      <p:tavLst>
                                        <p:tav tm="0">
                                          <p:val>
                                            <p:strVal val="#ppt_x"/>
                                          </p:val>
                                        </p:tav>
                                        <p:tav tm="100000">
                                          <p:val>
                                            <p:strVal val="#ppt_x"/>
                                          </p:val>
                                        </p:tav>
                                      </p:tavLst>
                                    </p:anim>
                                    <p:anim calcmode="lin" valueType="num">
                                      <p:cBhvr additive="base">
                                        <p:cTn id="8" dur="500" fill="hold"/>
                                        <p:tgtEl>
                                          <p:spTgt spid="1843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8436"/>
                                        </p:tgtEl>
                                        <p:attrNameLst>
                                          <p:attrName>style.visibility</p:attrName>
                                        </p:attrNameLst>
                                      </p:cBhvr>
                                      <p:to>
                                        <p:strVal val="visible"/>
                                      </p:to>
                                    </p:set>
                                    <p:animEffect transition="in" filter="wipe(left)">
                                      <p:cBhvr>
                                        <p:cTn id="13"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843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pic>
        <p:nvPicPr>
          <p:cNvPr id="18434" name="图片 2" descr="1"/>
          <p:cNvPicPr>
            <a:picLocks noChangeAspect="1"/>
          </p:cNvPicPr>
          <p:nvPr/>
        </p:nvPicPr>
        <p:blipFill>
          <a:blip r:embed="rId2"/>
          <a:stretch>
            <a:fillRect/>
          </a:stretch>
        </p:blipFill>
        <p:spPr>
          <a:xfrm>
            <a:off x="1588" y="7938"/>
            <a:ext cx="1171575" cy="1171575"/>
          </a:xfrm>
          <a:prstGeom prst="rect">
            <a:avLst/>
          </a:prstGeom>
          <a:noFill/>
          <a:ln w="9525">
            <a:noFill/>
          </a:ln>
        </p:spPr>
      </p:pic>
      <p:sp>
        <p:nvSpPr>
          <p:cNvPr id="18436" name="文本框 2"/>
          <p:cNvSpPr txBox="1"/>
          <p:nvPr/>
        </p:nvSpPr>
        <p:spPr>
          <a:xfrm>
            <a:off x="596900" y="1278255"/>
            <a:ext cx="8015605" cy="4669790"/>
          </a:xfrm>
          <a:prstGeom prst="rect">
            <a:avLst/>
          </a:prstGeom>
          <a:noFill/>
          <a:ln w="9525">
            <a:noFill/>
          </a:ln>
        </p:spPr>
        <p:txBody>
          <a:bodyPr wrap="square" anchor="t">
            <a:spAutoFit/>
          </a:bodyPr>
          <a:p>
            <a:pPr algn="ctr">
              <a:spcBef>
                <a:spcPct val="20000"/>
              </a:spcBef>
              <a:buClr>
                <a:srgbClr val="CC0066"/>
              </a:buClr>
              <a:buSzPct val="70000"/>
              <a:buFont typeface="Wingdings" panose="05000000000000000000" pitchFamily="2" charset="2"/>
              <a:buNone/>
            </a:pPr>
            <a:endParaRPr lang="zh-CN" altLang="en-US" sz="2400" b="1"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要想选好题，必须做到“六多”（见图1）：多读、多听、多看、多问、多思、多写。</a:t>
            </a:r>
            <a:endParaRPr lang="zh-CN" altLang="en-US" sz="2400"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多读指的是读书、读报纸期刊；</a:t>
            </a:r>
            <a:endParaRPr lang="zh-CN" altLang="en-US" sz="2400"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多听指的是听名家与名师的讲座与谈话；</a:t>
            </a:r>
            <a:endParaRPr lang="zh-CN" altLang="en-US" sz="2400"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多看指的是看教育教学实践中的现状、看前人的优秀科研成果；</a:t>
            </a:r>
            <a:endParaRPr lang="zh-CN" altLang="en-US" sz="2400"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多问指的是请教名家名师、问一线的教师和学生；</a:t>
            </a:r>
            <a:endParaRPr lang="zh-CN" altLang="en-US" sz="2400"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多思指的是思考理论方面的问题，也思考教育教学实践中的问题；</a:t>
            </a:r>
            <a:endParaRPr lang="zh-CN" altLang="en-US" sz="2400" dirty="0">
              <a:latin typeface="Arial" panose="020B0604020202020204" pitchFamily="34" charset="0"/>
              <a:ea typeface="宋体" panose="02010600030101010101" pitchFamily="2" charset="-122"/>
            </a:endParaRPr>
          </a:p>
          <a:p>
            <a:pPr>
              <a:spcBef>
                <a:spcPct val="20000"/>
              </a:spcBef>
              <a:buClr>
                <a:srgbClr val="CC0066"/>
              </a:buClr>
              <a:buSzPct val="70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多写指的是把前面“五多”的东西进行整理，多练习写作。</a:t>
            </a:r>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wipe(left)">
                                      <p:cBhvr>
                                        <p:cTn id="7"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Lst>
  </p:timing>
</p:sld>
</file>

<file path=ppt/tags/tag1.xml><?xml version="1.0" encoding="utf-8"?>
<p:tagLst xmlns:p="http://schemas.openxmlformats.org/presentationml/2006/main">
  <p:tag name="KSO_WM_TEMPLATE_CATEGORY" val="diagram"/>
  <p:tag name="KSO_WM_TEMPLATE_INDEX" val="564"/>
  <p:tag name="KSO_WM_UNIT_TYPE" val="n_h_f"/>
  <p:tag name="KSO_WM_UNIT_INDEX" val="1_2_1"/>
  <p:tag name="KSO_WM_UNIT_ID" val="258*n_h_f*1_2_1"/>
  <p:tag name="KSO_WM_UNIT_CLEAR" val="1"/>
  <p:tag name="KSO_WM_UNIT_LAYERLEVEL" val="1_1_1"/>
  <p:tag name="KSO_WM_UNIT_VALUE" val="38"/>
  <p:tag name="KSO_WM_UNIT_HIGHLIGHT" val="0"/>
  <p:tag name="KSO_WM_UNIT_COMPATIBLE" val="0"/>
  <p:tag name="KSO_WM_UNIT_PRESET_TEXT" val="CONSECTETUR ADIPISICING ELIT"/>
  <p:tag name="KSO_WM_BEAUTIFY_FLAG" val="#wm#"/>
  <p:tag name="KSO_WM_DIAGRAM_GROUP_CODE" val="n1-1"/>
  <p:tag name="KSO_WM_TAG_VERSION" val="1.0"/>
  <p:tag name="KSO_WM_UNIT_FILL_FORE_SCHEMECOLOR_INDEX" val="5"/>
  <p:tag name="KSO_WM_UNIT_FILL_TYPE" val="1"/>
  <p:tag name="KSO_WM_UNIT_TEXT_FILL_FORE_SCHEMECOLOR_INDEX" val="14"/>
  <p:tag name="KSO_WM_UNIT_TEXT_FILL_TYPE" val="1"/>
</p:tagLst>
</file>

<file path=ppt/tags/tag10.xml><?xml version="1.0" encoding="utf-8"?>
<p:tagLst xmlns:p="http://schemas.openxmlformats.org/presentationml/2006/main">
  <p:tag name="KSO_WM_UNIT_CLEAR" val="1"/>
  <p:tag name="KSO_WM_TEMPLATE_CATEGORY" val="diagram"/>
  <p:tag name="KSO_WM_TEMPLATE_INDEX" val="75"/>
  <p:tag name="KSO_WM_UNIT_TYPE" val="n_h_i"/>
  <p:tag name="KSO_WM_UNIT_INDEX" val="1_1_3"/>
  <p:tag name="KSO_WM_UNIT_ID" val="diagram75_4*n_h_i*1_1_3"/>
  <p:tag name="KSO_WM_UNIT_LAYERLEVEL" val="1_1_1"/>
  <p:tag name="KSO_WM_BEAUTIFY_FLAG" val="#wm#"/>
  <p:tag name="KSO_WM_TAG_VERSION" val="1.0"/>
  <p:tag name="KSO_WM_DIAGRAM_GROUP_CODE" val="n1-1"/>
  <p:tag name="KSO_WM_UNIT_LINE_FORE_SCHEMECOLOR_INDEX" val="6"/>
  <p:tag name="KSO_WM_UNIT_LINE_FILL_TYPE" val="2"/>
  <p:tag name="KSO_WM_UNIT_TEXT_FILL_FORE_SCHEMECOLOR_INDEX" val="13"/>
  <p:tag name="KSO_WM_UNIT_TEXT_FILL_TYPE" val="1"/>
</p:tagLst>
</file>

<file path=ppt/tags/tag11.xml><?xml version="1.0" encoding="utf-8"?>
<p:tagLst xmlns:p="http://schemas.openxmlformats.org/presentationml/2006/main">
  <p:tag name="KSO_WM_UNIT_CLEAR" val="1"/>
  <p:tag name="KSO_WM_TEMPLATE_CATEGORY" val="diagram"/>
  <p:tag name="KSO_WM_TEMPLATE_INDEX" val="75"/>
  <p:tag name="KSO_WM_UNIT_TYPE" val="n_h_i"/>
  <p:tag name="KSO_WM_UNIT_INDEX" val="1_1_4"/>
  <p:tag name="KSO_WM_UNIT_ID" val="diagram75_4*n_h_i*1_1_4"/>
  <p:tag name="KSO_WM_UNIT_LAYERLEVEL" val="1_1_1"/>
  <p:tag name="KSO_WM_BEAUTIFY_FLAG" val="#wm#"/>
  <p:tag name="KSO_WM_TAG_VERSION" val="1.0"/>
  <p:tag name="KSO_WM_DIAGRAM_GROUP_CODE" val="n1-1"/>
  <p:tag name="KSO_WM_UNIT_FILL_FORE_SCHEMECOLOR_INDEX" val="5"/>
  <p:tag name="KSO_WM_UNIT_FILL_TYPE" val="1"/>
  <p:tag name="KSO_WM_UNIT_TEXT_FILL_FORE_SCHEMECOLOR_INDEX" val="13"/>
  <p:tag name="KSO_WM_UNIT_TEXT_FILL_TYPE" val="1"/>
</p:tagLst>
</file>

<file path=ppt/tags/tag12.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2_1"/>
  <p:tag name="KSO_WM_UNIT_ID" val="diagram75_3*n_h_f*1_2_1"/>
  <p:tag name="KSO_WM_UNIT_CLEAR" val="1"/>
  <p:tag name="KSO_WM_UNIT_LAYERLEVEL" val="1_1_1"/>
  <p:tag name="KSO_WM_UNIT_VALUE" val="15"/>
  <p:tag name="KSO_WM_UNIT_HIGHLIGHT" val="0"/>
  <p:tag name="KSO_WM_UNIT_COMPATIBLE" val="0"/>
  <p:tag name="KSO_WM_UNIT_PRESET_TEXT_INDEX" val="4"/>
  <p:tag name="KSO_WM_UNIT_PRESET_TEXT_LEN" val="24"/>
  <p:tag name="KSO_WM_DIAGRAM_GROUP_CODE" val="n1-1"/>
  <p:tag name="KSO_WM_UNIT_TEXT_FILL_FORE_SCHEMECOLOR_INDEX" val="5"/>
  <p:tag name="KSO_WM_UNIT_TEXT_FILL_TYPE" val="1"/>
</p:tagLst>
</file>

<file path=ppt/tags/tag13.xml><?xml version="1.0" encoding="utf-8"?>
<p:tagLst xmlns:p="http://schemas.openxmlformats.org/presentationml/2006/main">
  <p:tag name="KSO_WM_UNIT_CLEAR" val="1"/>
  <p:tag name="KSO_WM_TEMPLATE_CATEGORY" val="diagram"/>
  <p:tag name="KSO_WM_TEMPLATE_INDEX" val="75"/>
  <p:tag name="KSO_WM_UNIT_TYPE" val="n_h_i"/>
  <p:tag name="KSO_WM_UNIT_INDEX" val="1_1_1"/>
  <p:tag name="KSO_WM_UNIT_ID" val="diagram75_3*n_h_i*1_1_1"/>
  <p:tag name="KSO_WM_UNIT_LAYERLEVEL" val="1_1_1"/>
  <p:tag name="KSO_WM_BEAUTIFY_FLAG" val="#wm#"/>
  <p:tag name="KSO_WM_TAG_VERSION" val="1.0"/>
  <p:tag name="KSO_WM_DIAGRAM_GROUP_CODE" val="n1-1"/>
  <p:tag name="KSO_WM_UNIT_LINE_FORE_SCHEMECOLOR_INDEX" val="5"/>
  <p:tag name="KSO_WM_UNIT_LINE_FILL_TYPE" val="2"/>
  <p:tag name="KSO_WM_UNIT_TEXT_FILL_FORE_SCHEMECOLOR_INDEX" val="13"/>
  <p:tag name="KSO_WM_UNIT_TEXT_FILL_TYPE" val="1"/>
</p:tagLst>
</file>

<file path=ppt/tags/tag14.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1"/>
  <p:tag name="KSO_WM_UNIT_ID" val="diagram75_3*n_h_f*1_1_1"/>
  <p:tag name="KSO_WM_UNIT_CLEAR" val="1"/>
  <p:tag name="KSO_WM_UNIT_LAYERLEVEL" val="1_1_1"/>
  <p:tag name="KSO_WM_UNIT_VALUE" val="12"/>
  <p:tag name="KSO_WM_UNIT_HIGHLIGHT" val="0"/>
  <p:tag name="KSO_WM_UNIT_COMPATIBLE" val="0"/>
  <p:tag name="KSO_WM_UNIT_PRESET_TEXT_INDEX" val="4"/>
  <p:tag name="KSO_WM_UNIT_PRESET_TEXT_LEN" val="24"/>
  <p:tag name="KSO_WM_DIAGRAM_GROUP_CODE" val="n1-1"/>
  <p:tag name="KSO_WM_UNIT_FILL_FORE_SCHEMECOLOR_INDEX" val="5"/>
  <p:tag name="KSO_WM_UNIT_FILL_TYPE" val="1"/>
  <p:tag name="KSO_WM_UNIT_TEXT_FILL_FORE_SCHEMECOLOR_INDEX" val="14"/>
  <p:tag name="KSO_WM_UNIT_TEXT_FILL_TYPE" val="1"/>
</p:tagLst>
</file>

<file path=ppt/tags/tag15.xml><?xml version="1.0" encoding="utf-8"?>
<p:tagLst xmlns:p="http://schemas.openxmlformats.org/presentationml/2006/main">
  <p:tag name="KSO_WM_UNIT_CLEAR" val="1"/>
  <p:tag name="KSO_WM_TEMPLATE_CATEGORY" val="diagram"/>
  <p:tag name="KSO_WM_TEMPLATE_INDEX" val="75"/>
  <p:tag name="KSO_WM_UNIT_TYPE" val="n_h_i"/>
  <p:tag name="KSO_WM_UNIT_INDEX" val="1_1_2"/>
  <p:tag name="KSO_WM_UNIT_ID" val="diagram75_3*n_h_i*1_1_2"/>
  <p:tag name="KSO_WM_UNIT_LAYERLEVEL" val="1_1_1"/>
  <p:tag name="KSO_WM_BEAUTIFY_FLAG" val="#wm#"/>
  <p:tag name="KSO_WM_TAG_VERSION" val="1.0"/>
  <p:tag name="KSO_WM_DIAGRAM_GROUP_CODE" val="n1-1"/>
  <p:tag name="KSO_WM_UNIT_LINE_FORE_SCHEMECOLOR_INDEX" val="6"/>
  <p:tag name="KSO_WM_UNIT_LINE_FILL_TYPE" val="2"/>
  <p:tag name="KSO_WM_UNIT_TEXT_FILL_FORE_SCHEMECOLOR_INDEX" val="13"/>
  <p:tag name="KSO_WM_UNIT_TEXT_FILL_TYPE" val="1"/>
</p:tagLst>
</file>

<file path=ppt/tags/tag16.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2"/>
  <p:tag name="KSO_WM_UNIT_ID" val="diagram75_3*n_h_f*1_1_2"/>
  <p:tag name="KSO_WM_UNIT_CLEAR" val="1"/>
  <p:tag name="KSO_WM_UNIT_LAYERLEVEL" val="1_1_1"/>
  <p:tag name="KSO_WM_UNIT_VALUE" val="12"/>
  <p:tag name="KSO_WM_UNIT_HIGHLIGHT" val="0"/>
  <p:tag name="KSO_WM_UNIT_COMPATIBLE" val="0"/>
  <p:tag name="KSO_WM_UNIT_PRESET_TEXT_INDEX" val="4"/>
  <p:tag name="KSO_WM_UNIT_PRESET_TEXT_LEN" val="24"/>
  <p:tag name="KSO_WM_DIAGRAM_GROUP_CODE" val="n1-1"/>
  <p:tag name="KSO_WM_UNIT_FILL_FORE_SCHEMECOLOR_INDEX" val="6"/>
  <p:tag name="KSO_WM_UNIT_FILL_TYPE" val="1"/>
  <p:tag name="KSO_WM_UNIT_TEXT_FILL_FORE_SCHEMECOLOR_INDEX" val="14"/>
  <p:tag name="KSO_WM_UNIT_TEXT_FILL_TYPE" val="1"/>
</p:tagLst>
</file>

<file path=ppt/tags/tag17.xml><?xml version="1.0" encoding="utf-8"?>
<p:tagLst xmlns:p="http://schemas.openxmlformats.org/presentationml/2006/main">
  <p:tag name="KSO_WM_UNIT_CLEAR" val="1"/>
  <p:tag name="KSO_WM_TEMPLATE_CATEGORY" val="diagram"/>
  <p:tag name="KSO_WM_TEMPLATE_INDEX" val="75"/>
  <p:tag name="KSO_WM_UNIT_TYPE" val="n_h_i"/>
  <p:tag name="KSO_WM_UNIT_INDEX" val="1_1_3"/>
  <p:tag name="KSO_WM_UNIT_ID" val="diagram75_3*n_h_i*1_1_3"/>
  <p:tag name="KSO_WM_UNIT_LAYERLEVEL" val="1_1_1"/>
  <p:tag name="KSO_WM_BEAUTIFY_FLAG" val="#wm#"/>
  <p:tag name="KSO_WM_TAG_VERSION" val="1.0"/>
  <p:tag name="KSO_WM_DIAGRAM_GROUP_CODE" val="n1-1"/>
  <p:tag name="KSO_WM_UNIT_LINE_FORE_SCHEMECOLOR_INDEX" val="6"/>
  <p:tag name="KSO_WM_UNIT_LINE_FILL_TYPE" val="2"/>
  <p:tag name="KSO_WM_UNIT_TEXT_FILL_FORE_SCHEMECOLOR_INDEX" val="13"/>
  <p:tag name="KSO_WM_UNIT_TEXT_FILL_TYPE" val="1"/>
</p:tagLst>
</file>

<file path=ppt/tags/tag18.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3"/>
  <p:tag name="KSO_WM_UNIT_ID" val="diagram75_3*n_h_f*1_1_3"/>
  <p:tag name="KSO_WM_UNIT_CLEAR" val="1"/>
  <p:tag name="KSO_WM_UNIT_LAYERLEVEL" val="1_1_1"/>
  <p:tag name="KSO_WM_UNIT_VALUE" val="12"/>
  <p:tag name="KSO_WM_UNIT_HIGHLIGHT" val="0"/>
  <p:tag name="KSO_WM_UNIT_COMPATIBLE" val="0"/>
  <p:tag name="KSO_WM_UNIT_PRESET_TEXT_INDEX" val="4"/>
  <p:tag name="KSO_WM_UNIT_PRESET_TEXT_LEN" val="24"/>
  <p:tag name="KSO_WM_DIAGRAM_GROUP_CODE" val="n1-1"/>
  <p:tag name="KSO_WM_UNIT_FILL_FORE_SCHEMECOLOR_INDEX" val="6"/>
  <p:tag name="KSO_WM_UNIT_FILL_TYPE" val="1"/>
  <p:tag name="KSO_WM_UNIT_TEXT_FILL_FORE_SCHEMECOLOR_INDEX" val="14"/>
  <p:tag name="KSO_WM_UNIT_TEXT_FILL_TYPE" val="1"/>
</p:tagLst>
</file>

<file path=ppt/tags/tag19.xml><?xml version="1.0" encoding="utf-8"?>
<p:tagLst xmlns:p="http://schemas.openxmlformats.org/presentationml/2006/main">
  <p:tag name="KSO_WM_UNIT_CLEAR" val="1"/>
  <p:tag name="KSO_WM_TEMPLATE_CATEGORY" val="diagram"/>
  <p:tag name="KSO_WM_TEMPLATE_INDEX" val="75"/>
  <p:tag name="KSO_WM_UNIT_TYPE" val="n_h_i"/>
  <p:tag name="KSO_WM_UNIT_INDEX" val="1_1_4"/>
  <p:tag name="KSO_WM_UNIT_ID" val="diagram75_3*n_h_i*1_1_4"/>
  <p:tag name="KSO_WM_UNIT_LAYERLEVEL" val="1_1_1"/>
  <p:tag name="KSO_WM_BEAUTIFY_FLAG" val="#wm#"/>
  <p:tag name="KSO_WM_TAG_VERSION" val="1.0"/>
  <p:tag name="KSO_WM_DIAGRAM_GROUP_CODE" val="n1-1"/>
  <p:tag name="KSO_WM_UNIT_LINE_FORE_SCHEMECOLOR_INDEX" val="5"/>
  <p:tag name="KSO_WM_UNIT_LINE_FILL_TYPE" val="2"/>
  <p:tag name="KSO_WM_UNIT_TEXT_FILL_FORE_SCHEMECOLOR_INDEX" val="13"/>
  <p:tag name="KSO_WM_UNIT_TEXT_FILL_TYPE" val="1"/>
</p:tagLst>
</file>

<file path=ppt/tags/tag2.xml><?xml version="1.0" encoding="utf-8"?>
<p:tagLst xmlns:p="http://schemas.openxmlformats.org/presentationml/2006/main">
  <p:tag name="KSO_WM_TEMPLATE_CATEGORY" val="diagram"/>
  <p:tag name="KSO_WM_TEMPLATE_INDEX" val="564"/>
  <p:tag name="KSO_WM_UNIT_TYPE" val="n_h_f"/>
  <p:tag name="KSO_WM_UNIT_INDEX" val="1_2_2"/>
  <p:tag name="KSO_WM_UNIT_ID" val="258*n_h_f*1_2_2"/>
  <p:tag name="KSO_WM_UNIT_CLEAR" val="1"/>
  <p:tag name="KSO_WM_UNIT_LAYERLEVEL" val="1_1_1"/>
  <p:tag name="KSO_WM_UNIT_VALUE" val="38"/>
  <p:tag name="KSO_WM_UNIT_HIGHLIGHT" val="0"/>
  <p:tag name="KSO_WM_UNIT_COMPATIBLE" val="0"/>
  <p:tag name="KSO_WM_UNIT_PRESET_TEXT" val="CONSECTETUR ADIPISICING ELIT"/>
  <p:tag name="KSO_WM_BEAUTIFY_FLAG" val="#wm#"/>
  <p:tag name="KSO_WM_DIAGRAM_GROUP_CODE" val="n1-1"/>
  <p:tag name="KSO_WM_TAG_VERSION" val="1.0"/>
  <p:tag name="KSO_WM_UNIT_FILL_FORE_SCHEMECOLOR_INDEX" val="5"/>
  <p:tag name="KSO_WM_UNIT_FILL_TYPE" val="1"/>
  <p:tag name="KSO_WM_UNIT_TEXT_FILL_FORE_SCHEMECOLOR_INDEX" val="14"/>
  <p:tag name="KSO_WM_UNIT_TEXT_FILL_TYPE" val="1"/>
</p:tagLst>
</file>

<file path=ppt/tags/tag20.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4"/>
  <p:tag name="KSO_WM_UNIT_ID" val="diagram75_3*n_h_f*1_1_4"/>
  <p:tag name="KSO_WM_UNIT_CLEAR" val="1"/>
  <p:tag name="KSO_WM_UNIT_LAYERLEVEL" val="1_1_1"/>
  <p:tag name="KSO_WM_UNIT_VALUE" val="12"/>
  <p:tag name="KSO_WM_UNIT_HIGHLIGHT" val="0"/>
  <p:tag name="KSO_WM_UNIT_COMPATIBLE" val="0"/>
  <p:tag name="KSO_WM_UNIT_PRESET_TEXT_INDEX" val="4"/>
  <p:tag name="KSO_WM_UNIT_PRESET_TEXT_LEN" val="24"/>
  <p:tag name="KSO_WM_DIAGRAM_GROUP_CODE" val="n1-1"/>
  <p:tag name="KSO_WM_UNIT_FILL_FORE_SCHEMECOLOR_INDEX" val="5"/>
  <p:tag name="KSO_WM_UNIT_FILL_TYPE" val="1"/>
  <p:tag name="KSO_WM_UNIT_TEXT_FILL_FORE_SCHEMECOLOR_INDEX" val="14"/>
  <p:tag name="KSO_WM_UNIT_TEXT_FILL_TYPE" val="1"/>
</p:tagLst>
</file>

<file path=ppt/tags/tag21.xml><?xml version="1.0" encoding="utf-8"?>
<p:tagLst xmlns:p="http://schemas.openxmlformats.org/presentationml/2006/main">
  <p:tag name="KSO_WM_UNIT_CLEAR" val="1"/>
  <p:tag name="KSO_WM_TEMPLATE_CATEGORY" val="diagram"/>
  <p:tag name="KSO_WM_TEMPLATE_INDEX" val="75"/>
  <p:tag name="KSO_WM_UNIT_TYPE" val="n_h_i"/>
  <p:tag name="KSO_WM_UNIT_INDEX" val="1_1_5"/>
  <p:tag name="KSO_WM_UNIT_ID" val="diagram75_3*n_h_i*1_1_5"/>
  <p:tag name="KSO_WM_UNIT_LAYERLEVEL" val="1_1_1"/>
  <p:tag name="KSO_WM_BEAUTIFY_FLAG" val="#wm#"/>
  <p:tag name="KSO_WM_TAG_VERSION" val="1.0"/>
  <p:tag name="KSO_WM_DIAGRAM_GROUP_CODE" val="n1-1"/>
  <p:tag name="KSO_WM_UNIT_FILL_FORE_SCHEMECOLOR_INDEX" val="5"/>
  <p:tag name="KSO_WM_UNIT_FILL_TYPE" val="1"/>
  <p:tag name="KSO_WM_UNIT_TEXT_FILL_FORE_SCHEMECOLOR_INDEX" val="13"/>
  <p:tag name="KSO_WM_UNIT_TEXT_FILL_TYPE" val="1"/>
</p:tagLst>
</file>

<file path=ppt/tags/tag3.xml><?xml version="1.0" encoding="utf-8"?>
<p:tagLst xmlns:p="http://schemas.openxmlformats.org/presentationml/2006/main">
  <p:tag name="KSO_WM_TEMPLATE_CATEGORY" val="diagram"/>
  <p:tag name="KSO_WM_TEMPLATE_INDEX" val="564"/>
  <p:tag name="KSO_WM_UNIT_TYPE" val="n_h_f"/>
  <p:tag name="KSO_WM_UNIT_INDEX" val="1_2_3"/>
  <p:tag name="KSO_WM_UNIT_ID" val="258*n_h_f*1_2_3"/>
  <p:tag name="KSO_WM_UNIT_CLEAR" val="1"/>
  <p:tag name="KSO_WM_UNIT_LAYERLEVEL" val="1_1_1"/>
  <p:tag name="KSO_WM_UNIT_VALUE" val="38"/>
  <p:tag name="KSO_WM_UNIT_HIGHLIGHT" val="0"/>
  <p:tag name="KSO_WM_UNIT_COMPATIBLE" val="0"/>
  <p:tag name="KSO_WM_UNIT_PRESET_TEXT" val="CONSECTETUR ADIPISICING ELIT"/>
  <p:tag name="KSO_WM_BEAUTIFY_FLAG" val="#wm#"/>
  <p:tag name="KSO_WM_DIAGRAM_GROUP_CODE" val="n1-1"/>
  <p:tag name="KSO_WM_TAG_VERSION" val="1.0"/>
  <p:tag name="KSO_WM_UNIT_FILL_FORE_SCHEMECOLOR_INDEX" val="5"/>
  <p:tag name="KSO_WM_UNIT_FILL_TYPE" val="1"/>
  <p:tag name="KSO_WM_UNIT_TEXT_FILL_FORE_SCHEMECOLOR_INDEX" val="14"/>
  <p:tag name="KSO_WM_UNIT_TEXT_FILL_TYPE" val="1"/>
</p:tagLst>
</file>

<file path=ppt/tags/tag4.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2_1"/>
  <p:tag name="KSO_WM_UNIT_ID" val="diagram75_4*n_h_f*1_2_1"/>
  <p:tag name="KSO_WM_UNIT_CLEAR" val="1"/>
  <p:tag name="KSO_WM_UNIT_LAYERLEVEL" val="1_1_1"/>
  <p:tag name="KSO_WM_UNIT_VALUE" val="15"/>
  <p:tag name="KSO_WM_UNIT_HIGHLIGHT" val="0"/>
  <p:tag name="KSO_WM_UNIT_COMPATIBLE" val="0"/>
  <p:tag name="KSO_WM_UNIT_PRESET_TEXT_INDEX" val="4"/>
  <p:tag name="KSO_WM_UNIT_PRESET_TEXT_LEN" val="24"/>
  <p:tag name="KSO_WM_DIAGRAM_GROUP_CODE" val="n1-1"/>
  <p:tag name="KSO_WM_UNIT_TEXT_FILL_FORE_SCHEMECOLOR_INDEX" val="5"/>
  <p:tag name="KSO_WM_UNIT_TEXT_FILL_TYPE" val="1"/>
</p:tagLst>
</file>

<file path=ppt/tags/tag5.xml><?xml version="1.0" encoding="utf-8"?>
<p:tagLst xmlns:p="http://schemas.openxmlformats.org/presentationml/2006/main">
  <p:tag name="KSO_WM_UNIT_CLEAR" val="1"/>
  <p:tag name="KSO_WM_TEMPLATE_CATEGORY" val="diagram"/>
  <p:tag name="KSO_WM_TEMPLATE_INDEX" val="75"/>
  <p:tag name="KSO_WM_UNIT_TYPE" val="n_h_i"/>
  <p:tag name="KSO_WM_UNIT_INDEX" val="1_1_1"/>
  <p:tag name="KSO_WM_UNIT_ID" val="diagram75_4*n_h_i*1_1_1"/>
  <p:tag name="KSO_WM_UNIT_LAYERLEVEL" val="1_1_1"/>
  <p:tag name="KSO_WM_BEAUTIFY_FLAG" val="#wm#"/>
  <p:tag name="KSO_WM_TAG_VERSION" val="1.0"/>
  <p:tag name="KSO_WM_DIAGRAM_GROUP_CODE" val="n1-1"/>
  <p:tag name="KSO_WM_UNIT_LINE_FORE_SCHEMECOLOR_INDEX" val="5"/>
  <p:tag name="KSO_WM_UNIT_LINE_FILL_TYPE" val="2"/>
  <p:tag name="KSO_WM_UNIT_TEXT_FILL_FORE_SCHEMECOLOR_INDEX" val="13"/>
  <p:tag name="KSO_WM_UNIT_TEXT_FILL_TYPE" val="1"/>
</p:tagLst>
</file>

<file path=ppt/tags/tag6.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1"/>
  <p:tag name="KSO_WM_UNIT_ID" val="diagram75_4*n_h_f*1_1_1"/>
  <p:tag name="KSO_WM_UNIT_CLEAR" val="1"/>
  <p:tag name="KSO_WM_UNIT_LAYERLEVEL" val="1_1_1"/>
  <p:tag name="KSO_WM_UNIT_VALUE" val="24"/>
  <p:tag name="KSO_WM_UNIT_HIGHLIGHT" val="0"/>
  <p:tag name="KSO_WM_UNIT_COMPATIBLE" val="0"/>
  <p:tag name="KSO_WM_UNIT_PRESET_TEXT_INDEX" val="4"/>
  <p:tag name="KSO_WM_UNIT_PRESET_TEXT_LEN" val="24"/>
  <p:tag name="KSO_WM_DIAGRAM_GROUP_CODE" val="n1-1"/>
  <p:tag name="KSO_WM_UNIT_FILL_FORE_SCHEMECOLOR_INDEX" val="5"/>
  <p:tag name="KSO_WM_UNIT_FILL_TYPE" val="1"/>
  <p:tag name="KSO_WM_UNIT_TEXT_FILL_FORE_SCHEMECOLOR_INDEX" val="14"/>
  <p:tag name="KSO_WM_UNIT_TEXT_FILL_TYPE" val="1"/>
</p:tagLst>
</file>

<file path=ppt/tags/tag7.xml><?xml version="1.0" encoding="utf-8"?>
<p:tagLst xmlns:p="http://schemas.openxmlformats.org/presentationml/2006/main">
  <p:tag name="KSO_WM_UNIT_CLEAR" val="1"/>
  <p:tag name="KSO_WM_TEMPLATE_CATEGORY" val="diagram"/>
  <p:tag name="KSO_WM_TEMPLATE_INDEX" val="75"/>
  <p:tag name="KSO_WM_UNIT_TYPE" val="n_h_i"/>
  <p:tag name="KSO_WM_UNIT_INDEX" val="1_1_2"/>
  <p:tag name="KSO_WM_UNIT_ID" val="diagram75_4*n_h_i*1_1_2"/>
  <p:tag name="KSO_WM_UNIT_LAYERLEVEL" val="1_1_1"/>
  <p:tag name="KSO_WM_BEAUTIFY_FLAG" val="#wm#"/>
  <p:tag name="KSO_WM_TAG_VERSION" val="1.0"/>
  <p:tag name="KSO_WM_DIAGRAM_GROUP_CODE" val="n1-1"/>
  <p:tag name="KSO_WM_UNIT_LINE_FORE_SCHEMECOLOR_INDEX" val="5"/>
  <p:tag name="KSO_WM_UNIT_LINE_FILL_TYPE" val="2"/>
  <p:tag name="KSO_WM_UNIT_TEXT_FILL_FORE_SCHEMECOLOR_INDEX" val="13"/>
  <p:tag name="KSO_WM_UNIT_TEXT_FILL_TYPE" val="1"/>
</p:tagLst>
</file>

<file path=ppt/tags/tag8.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3"/>
  <p:tag name="KSO_WM_UNIT_ID" val="diagram75_4*n_h_f*1_1_3"/>
  <p:tag name="KSO_WM_UNIT_CLEAR" val="1"/>
  <p:tag name="KSO_WM_UNIT_LAYERLEVEL" val="1_1_1"/>
  <p:tag name="KSO_WM_UNIT_VALUE" val="24"/>
  <p:tag name="KSO_WM_UNIT_HIGHLIGHT" val="0"/>
  <p:tag name="KSO_WM_UNIT_COMPATIBLE" val="0"/>
  <p:tag name="KSO_WM_UNIT_PRESET_TEXT_INDEX" val="4"/>
  <p:tag name="KSO_WM_UNIT_PRESET_TEXT_LEN" val="24"/>
  <p:tag name="KSO_WM_DIAGRAM_GROUP_CODE" val="n1-1"/>
  <p:tag name="KSO_WM_UNIT_FILL_FORE_SCHEMECOLOR_INDEX" val="5"/>
  <p:tag name="KSO_WM_UNIT_FILL_TYPE" val="1"/>
  <p:tag name="KSO_WM_UNIT_TEXT_FILL_FORE_SCHEMECOLOR_INDEX" val="14"/>
  <p:tag name="KSO_WM_UNIT_TEXT_FILL_TYPE" val="1"/>
</p:tagLst>
</file>

<file path=ppt/tags/tag9.xml><?xml version="1.0" encoding="utf-8"?>
<p:tagLst xmlns:p="http://schemas.openxmlformats.org/presentationml/2006/main">
  <p:tag name="KSO_WM_TEMPLATE_CATEGORY" val="diagram"/>
  <p:tag name="KSO_WM_TEMPLATE_INDEX" val="75"/>
  <p:tag name="KSO_WM_TAG_VERSION" val="1.0"/>
  <p:tag name="KSO_WM_BEAUTIFY_FLAG" val="#wm#"/>
  <p:tag name="KSO_WM_UNIT_TYPE" val="n_h_f"/>
  <p:tag name="KSO_WM_UNIT_INDEX" val="1_1_2"/>
  <p:tag name="KSO_WM_UNIT_ID" val="diagram75_4*n_h_f*1_1_2"/>
  <p:tag name="KSO_WM_UNIT_CLEAR" val="1"/>
  <p:tag name="KSO_WM_UNIT_LAYERLEVEL" val="1_1_1"/>
  <p:tag name="KSO_WM_UNIT_VALUE" val="24"/>
  <p:tag name="KSO_WM_UNIT_HIGHLIGHT" val="0"/>
  <p:tag name="KSO_WM_UNIT_COMPATIBLE" val="0"/>
  <p:tag name="KSO_WM_UNIT_PRESET_TEXT_INDEX" val="4"/>
  <p:tag name="KSO_WM_UNIT_PRESET_TEXT_LEN" val="24"/>
  <p:tag name="KSO_WM_DIAGRAM_GROUP_CODE" val="n1-1"/>
  <p:tag name="KSO_WM_UNIT_FILL_FORE_SCHEMECOLOR_INDEX" val="6"/>
  <p:tag name="KSO_WM_UNIT_FILL_TYPE" val="1"/>
  <p:tag name="KSO_WM_UNIT_TEXT_FILL_FORE_SCHEMECOLOR_INDEX" val="14"/>
  <p:tag name="KSO_WM_UNIT_TEXT_FILL_TYPE" val="1"/>
</p:tagLst>
</file>

<file path=ppt/theme/theme1.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4917</Words>
  <Application>WPS 演示</Application>
  <PresentationFormat/>
  <Paragraphs>359</Paragraphs>
  <Slides>34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34</vt:i4>
      </vt:variant>
    </vt:vector>
  </HeadingPairs>
  <TitlesOfParts>
    <vt:vector size="46" baseType="lpstr">
      <vt:lpstr>Arial</vt:lpstr>
      <vt:lpstr>宋体</vt:lpstr>
      <vt:lpstr>Wingdings</vt:lpstr>
      <vt:lpstr>黑体</vt:lpstr>
      <vt:lpstr>楷体_GB2312</vt:lpstr>
      <vt:lpstr>新宋体</vt:lpstr>
      <vt:lpstr>Times New Roman</vt:lpstr>
      <vt:lpstr>微软雅黑</vt:lpstr>
      <vt:lpstr>Arial Unicode MS</vt:lpstr>
      <vt:lpstr>Calibri</vt:lpstr>
      <vt:lpstr>方正姚体</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琴仔</cp:lastModifiedBy>
  <cp:revision>82</cp:revision>
  <dcterms:created xsi:type="dcterms:W3CDTF">2019-03-07T12:25:00Z</dcterms:created>
  <dcterms:modified xsi:type="dcterms:W3CDTF">2019-09-04T12:05:58Z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y fmtid="{D5CDD505-2E9C-101B-9397-08002B2CF9AE}" pid="3" name="KSORubyTemplateID">
    <vt:lpwstr>13</vt:lpwstr>
  </property>
</Properties>
</file>